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9" r:id="rId3"/>
    <p:sldId id="272" r:id="rId4"/>
    <p:sldId id="283" r:id="rId5"/>
    <p:sldId id="266" r:id="rId6"/>
    <p:sldId id="267" r:id="rId7"/>
    <p:sldId id="268" r:id="rId8"/>
    <p:sldId id="269" r:id="rId9"/>
    <p:sldId id="270" r:id="rId10"/>
    <p:sldId id="261" r:id="rId11"/>
    <p:sldId id="273" r:id="rId12"/>
    <p:sldId id="274" r:id="rId13"/>
    <p:sldId id="258" r:id="rId14"/>
    <p:sldId id="279" r:id="rId15"/>
    <p:sldId id="280" r:id="rId16"/>
    <p:sldId id="275" r:id="rId17"/>
    <p:sldId id="276" r:id="rId18"/>
    <p:sldId id="281" r:id="rId19"/>
    <p:sldId id="278" r:id="rId20"/>
    <p:sldId id="260" r:id="rId21"/>
    <p:sldId id="292" r:id="rId22"/>
    <p:sldId id="271" r:id="rId23"/>
    <p:sldId id="284" r:id="rId24"/>
    <p:sldId id="285" r:id="rId25"/>
    <p:sldId id="286" r:id="rId26"/>
    <p:sldId id="287" r:id="rId27"/>
    <p:sldId id="293" r:id="rId28"/>
    <p:sldId id="289" r:id="rId29"/>
    <p:sldId id="288" r:id="rId30"/>
    <p:sldId id="290" r:id="rId31"/>
    <p:sldId id="291" r:id="rId32"/>
    <p:sldId id="294" r:id="rId33"/>
    <p:sldId id="295" r:id="rId34"/>
    <p:sldId id="296" r:id="rId35"/>
    <p:sldId id="297" r:id="rId36"/>
    <p:sldId id="264" r:id="rId37"/>
    <p:sldId id="282" r:id="rId38"/>
    <p:sldId id="298" r:id="rId39"/>
  </p:sldIdLst>
  <p:sldSz cx="12192000" cy="6858000"/>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ISZ Fanny" initials="RF" lastIdx="1" clrIdx="0">
    <p:extLst>
      <p:ext uri="{19B8F6BF-5375-455C-9EA6-DF929625EA0E}">
        <p15:presenceInfo xmlns:p15="http://schemas.microsoft.com/office/powerpoint/2012/main" userId="S-1-5-21-22437593-2017736929-30564915-500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2DEEF"/>
    <a:srgbClr val="5B9BD5"/>
    <a:srgbClr val="CFF5E5"/>
    <a:srgbClr val="3FE19B"/>
    <a:srgbClr val="67EF67"/>
    <a:srgbClr val="E0FACD"/>
    <a:srgbClr val="67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750" autoAdjust="0"/>
  </p:normalViewPr>
  <p:slideViewPr>
    <p:cSldViewPr snapToGrid="0">
      <p:cViewPr varScale="1">
        <p:scale>
          <a:sx n="67" d="100"/>
          <a:sy n="67" d="100"/>
        </p:scale>
        <p:origin x="6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327E6-6069-44AE-8C3F-F3A86E174A0C}"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fr-FR"/>
        </a:p>
      </dgm:t>
    </dgm:pt>
    <dgm:pt modelId="{5754A3E9-6FE9-4366-9ECD-CBE026DCD0FD}">
      <dgm:prSet phldrT="[Texte]"/>
      <dgm:spPr/>
      <dgm:t>
        <a:bodyPr/>
        <a:lstStyle/>
        <a:p>
          <a:r>
            <a:rPr lang="fr-FR" dirty="0"/>
            <a:t>Absorption</a:t>
          </a:r>
        </a:p>
      </dgm:t>
    </dgm:pt>
    <dgm:pt modelId="{EB186DFD-4D8C-4CE2-A0E8-022A2DBB4892}" type="parTrans" cxnId="{36275574-901A-4C93-82F1-88E1D0228869}">
      <dgm:prSet/>
      <dgm:spPr/>
      <dgm:t>
        <a:bodyPr/>
        <a:lstStyle/>
        <a:p>
          <a:endParaRPr lang="fr-FR"/>
        </a:p>
      </dgm:t>
    </dgm:pt>
    <dgm:pt modelId="{3375424A-DCC8-4EAE-8C31-E52E7BF0909A}" type="sibTrans" cxnId="{36275574-901A-4C93-82F1-88E1D0228869}">
      <dgm:prSet/>
      <dgm:spPr/>
      <dgm:t>
        <a:bodyPr/>
        <a:lstStyle/>
        <a:p>
          <a:endParaRPr lang="fr-FR"/>
        </a:p>
      </dgm:t>
    </dgm:pt>
    <dgm:pt modelId="{052DBA35-F076-446A-872F-06C3D99AD270}">
      <dgm:prSet phldrT="[Texte]"/>
      <dgm:spPr/>
      <dgm:t>
        <a:bodyPr/>
        <a:lstStyle/>
        <a:p>
          <a:r>
            <a:rPr lang="fr-FR" dirty="0"/>
            <a:t>Distribution</a:t>
          </a:r>
        </a:p>
      </dgm:t>
    </dgm:pt>
    <dgm:pt modelId="{D846B3E1-605B-4CD4-9132-9023534FA842}" type="parTrans" cxnId="{FB4D4AA4-04A3-4EA6-91F1-905E28554CCF}">
      <dgm:prSet/>
      <dgm:spPr/>
      <dgm:t>
        <a:bodyPr/>
        <a:lstStyle/>
        <a:p>
          <a:endParaRPr lang="fr-FR"/>
        </a:p>
      </dgm:t>
    </dgm:pt>
    <dgm:pt modelId="{819CBF09-3D98-493E-B0D4-00FF65AB3A9D}" type="sibTrans" cxnId="{FB4D4AA4-04A3-4EA6-91F1-905E28554CCF}">
      <dgm:prSet/>
      <dgm:spPr/>
      <dgm:t>
        <a:bodyPr/>
        <a:lstStyle/>
        <a:p>
          <a:endParaRPr lang="fr-FR"/>
        </a:p>
      </dgm:t>
    </dgm:pt>
    <dgm:pt modelId="{A3733731-4D14-46C3-9D26-E4BAACCBD0BB}">
      <dgm:prSet phldrT="[Texte]"/>
      <dgm:spPr/>
      <dgm:t>
        <a:bodyPr/>
        <a:lstStyle/>
        <a:p>
          <a:r>
            <a:rPr lang="fr-FR" dirty="0"/>
            <a:t>↓eau</a:t>
          </a:r>
        </a:p>
      </dgm:t>
    </dgm:pt>
    <dgm:pt modelId="{78B9D54A-CE2B-481D-A6C7-62E9653BA325}" type="parTrans" cxnId="{25708BF6-59C6-49D2-85DE-56D708B67C54}">
      <dgm:prSet/>
      <dgm:spPr/>
      <dgm:t>
        <a:bodyPr/>
        <a:lstStyle/>
        <a:p>
          <a:endParaRPr lang="fr-FR"/>
        </a:p>
      </dgm:t>
    </dgm:pt>
    <dgm:pt modelId="{59827F7F-AF3A-4E6C-9273-E20483318A3A}" type="sibTrans" cxnId="{25708BF6-59C6-49D2-85DE-56D708B67C54}">
      <dgm:prSet/>
      <dgm:spPr/>
      <dgm:t>
        <a:bodyPr/>
        <a:lstStyle/>
        <a:p>
          <a:endParaRPr lang="fr-FR"/>
        </a:p>
      </dgm:t>
    </dgm:pt>
    <dgm:pt modelId="{1E40E626-7F14-4D58-A370-0F9AF99D634B}">
      <dgm:prSet phldrT="[Texte]"/>
      <dgm:spPr/>
      <dgm:t>
        <a:bodyPr/>
        <a:lstStyle/>
        <a:p>
          <a:r>
            <a:rPr lang="fr-FR" dirty="0">
              <a:latin typeface="Calibri" panose="020F0502020204030204" pitchFamily="34" charset="0"/>
              <a:ea typeface="Calibri" panose="020F0502020204030204" pitchFamily="34" charset="0"/>
              <a:cs typeface="Calibri" panose="020F0502020204030204" pitchFamily="34" charset="0"/>
            </a:rPr>
            <a:t>↑</a:t>
          </a:r>
          <a:r>
            <a:rPr lang="fr-FR" dirty="0"/>
            <a:t>Masse grasse</a:t>
          </a:r>
        </a:p>
      </dgm:t>
    </dgm:pt>
    <dgm:pt modelId="{BCDEE201-804D-4964-9D2E-581308BDDDD5}" type="parTrans" cxnId="{7E51FF56-72EB-44C5-AF3E-B3EA3A712AFB}">
      <dgm:prSet/>
      <dgm:spPr/>
      <dgm:t>
        <a:bodyPr/>
        <a:lstStyle/>
        <a:p>
          <a:endParaRPr lang="fr-FR"/>
        </a:p>
      </dgm:t>
    </dgm:pt>
    <dgm:pt modelId="{0F6B50F6-4730-47D7-B834-2C785A741430}" type="sibTrans" cxnId="{7E51FF56-72EB-44C5-AF3E-B3EA3A712AFB}">
      <dgm:prSet/>
      <dgm:spPr/>
      <dgm:t>
        <a:bodyPr/>
        <a:lstStyle/>
        <a:p>
          <a:endParaRPr lang="fr-FR"/>
        </a:p>
      </dgm:t>
    </dgm:pt>
    <dgm:pt modelId="{7E092469-5F19-48B9-9388-A920B7845C63}">
      <dgm:prSet phldrT="[Texte]"/>
      <dgm:spPr/>
      <dgm:t>
        <a:bodyPr/>
        <a:lstStyle/>
        <a:p>
          <a:r>
            <a:rPr lang="fr-FR" dirty="0"/>
            <a:t>Métabolisme</a:t>
          </a:r>
        </a:p>
      </dgm:t>
    </dgm:pt>
    <dgm:pt modelId="{3159A0DB-6797-4C2A-9C74-AAAE1CE7B0C2}" type="parTrans" cxnId="{6106CE89-4F7D-4411-98FC-B60A5EAB48D1}">
      <dgm:prSet/>
      <dgm:spPr/>
      <dgm:t>
        <a:bodyPr/>
        <a:lstStyle/>
        <a:p>
          <a:endParaRPr lang="fr-FR"/>
        </a:p>
      </dgm:t>
    </dgm:pt>
    <dgm:pt modelId="{5EF334DB-AE6C-44F4-9D66-AD2FFE1A96B2}" type="sibTrans" cxnId="{6106CE89-4F7D-4411-98FC-B60A5EAB48D1}">
      <dgm:prSet/>
      <dgm:spPr/>
      <dgm:t>
        <a:bodyPr/>
        <a:lstStyle/>
        <a:p>
          <a:endParaRPr lang="fr-FR"/>
        </a:p>
      </dgm:t>
    </dgm:pt>
    <dgm:pt modelId="{FAD63F37-7F39-4FB8-817D-413299EB1508}">
      <dgm:prSet phldrT="[Texte]"/>
      <dgm:spPr/>
      <dgm:t>
        <a:bodyPr/>
        <a:lstStyle/>
        <a:p>
          <a:r>
            <a:rPr lang="fr-FR" dirty="0"/>
            <a:t>Phase I</a:t>
          </a:r>
        </a:p>
      </dgm:t>
    </dgm:pt>
    <dgm:pt modelId="{5E41E2F5-6BF8-4912-9996-6E3CA64D0139}" type="parTrans" cxnId="{AA1942C6-F7DA-45A7-B0E2-745D89F13406}">
      <dgm:prSet/>
      <dgm:spPr/>
      <dgm:t>
        <a:bodyPr/>
        <a:lstStyle/>
        <a:p>
          <a:endParaRPr lang="fr-FR"/>
        </a:p>
      </dgm:t>
    </dgm:pt>
    <dgm:pt modelId="{E931258D-684C-412C-90B5-D695ABAFA125}" type="sibTrans" cxnId="{AA1942C6-F7DA-45A7-B0E2-745D89F13406}">
      <dgm:prSet/>
      <dgm:spPr/>
      <dgm:t>
        <a:bodyPr/>
        <a:lstStyle/>
        <a:p>
          <a:endParaRPr lang="fr-FR"/>
        </a:p>
      </dgm:t>
    </dgm:pt>
    <dgm:pt modelId="{3E0D9E0A-5672-4128-9B58-26F18E26ADDA}">
      <dgm:prSet phldrT="[Texte]" phldr="1"/>
      <dgm:spPr/>
      <dgm:t>
        <a:bodyPr/>
        <a:lstStyle/>
        <a:p>
          <a:endParaRPr lang="fr-FR" dirty="0"/>
        </a:p>
      </dgm:t>
    </dgm:pt>
    <dgm:pt modelId="{C054EBAF-6EA5-49E6-A7E3-70950073B794}" type="parTrans" cxnId="{7D42EC6A-2C31-44AD-B89F-974D2B76F5D8}">
      <dgm:prSet/>
      <dgm:spPr/>
      <dgm:t>
        <a:bodyPr/>
        <a:lstStyle/>
        <a:p>
          <a:endParaRPr lang="fr-FR"/>
        </a:p>
      </dgm:t>
    </dgm:pt>
    <dgm:pt modelId="{D2692C9E-045E-435C-A00B-C31487CA5ADD}" type="sibTrans" cxnId="{7D42EC6A-2C31-44AD-B89F-974D2B76F5D8}">
      <dgm:prSet/>
      <dgm:spPr/>
      <dgm:t>
        <a:bodyPr/>
        <a:lstStyle/>
        <a:p>
          <a:endParaRPr lang="fr-FR"/>
        </a:p>
      </dgm:t>
    </dgm:pt>
    <dgm:pt modelId="{FE9804D2-7FB2-4EE3-AE7C-D66B7A4E8B0F}">
      <dgm:prSet phldrT="[Texte]"/>
      <dgm:spPr/>
      <dgm:t>
        <a:bodyPr/>
        <a:lstStyle/>
        <a:p>
          <a:r>
            <a:rPr lang="fr-FR" dirty="0"/>
            <a:t>Elimination</a:t>
          </a:r>
        </a:p>
      </dgm:t>
    </dgm:pt>
    <dgm:pt modelId="{C804217B-E6BD-4CD3-A7C6-AE3E70098F93}" type="parTrans" cxnId="{FD784C84-E9BC-44F6-92E8-BC96BC7CAD8A}">
      <dgm:prSet/>
      <dgm:spPr/>
      <dgm:t>
        <a:bodyPr/>
        <a:lstStyle/>
        <a:p>
          <a:endParaRPr lang="fr-FR"/>
        </a:p>
      </dgm:t>
    </dgm:pt>
    <dgm:pt modelId="{09C838D0-E613-48BA-9CE5-B887EC0C00B5}" type="sibTrans" cxnId="{FD784C84-E9BC-44F6-92E8-BC96BC7CAD8A}">
      <dgm:prSet/>
      <dgm:spPr/>
      <dgm:t>
        <a:bodyPr/>
        <a:lstStyle/>
        <a:p>
          <a:endParaRPr lang="fr-FR"/>
        </a:p>
      </dgm:t>
    </dgm:pt>
    <dgm:pt modelId="{4855D780-0D19-47ED-93D8-A4DA6A009389}">
      <dgm:prSet phldrT="[Texte]"/>
      <dgm:spPr/>
      <dgm:t>
        <a:bodyPr/>
        <a:lstStyle/>
        <a:p>
          <a:r>
            <a:rPr lang="fr-FR" dirty="0"/>
            <a:t>↓albumine</a:t>
          </a:r>
        </a:p>
      </dgm:t>
    </dgm:pt>
    <dgm:pt modelId="{11BFFCB1-69EA-4027-ACA0-182DAE11A131}" type="parTrans" cxnId="{7E18E46C-D14F-467C-A663-9F28EFBF8986}">
      <dgm:prSet/>
      <dgm:spPr/>
      <dgm:t>
        <a:bodyPr/>
        <a:lstStyle/>
        <a:p>
          <a:endParaRPr lang="fr-FR"/>
        </a:p>
      </dgm:t>
    </dgm:pt>
    <dgm:pt modelId="{B80E8B32-E2C6-43D1-9E78-7E04496D6F31}" type="sibTrans" cxnId="{7E18E46C-D14F-467C-A663-9F28EFBF8986}">
      <dgm:prSet/>
      <dgm:spPr/>
      <dgm:t>
        <a:bodyPr/>
        <a:lstStyle/>
        <a:p>
          <a:endParaRPr lang="fr-FR"/>
        </a:p>
      </dgm:t>
    </dgm:pt>
    <dgm:pt modelId="{FDFD373E-D118-4C9C-A121-E72630D20848}">
      <dgm:prSet phldrT="[Texte]"/>
      <dgm:spPr/>
      <dgm:t>
        <a:bodyPr/>
        <a:lstStyle/>
        <a:p>
          <a:r>
            <a:rPr lang="fr-FR" dirty="0"/>
            <a:t>Diminution si excrétion rénale =&gt;accumulation</a:t>
          </a:r>
        </a:p>
      </dgm:t>
    </dgm:pt>
    <dgm:pt modelId="{3D60BBF5-E534-414F-8BD9-90FD6C077D5F}" type="parTrans" cxnId="{94D1257C-27BB-4DE3-B40B-8AD368F63FDF}">
      <dgm:prSet/>
      <dgm:spPr/>
      <dgm:t>
        <a:bodyPr/>
        <a:lstStyle/>
        <a:p>
          <a:endParaRPr lang="fr-FR"/>
        </a:p>
      </dgm:t>
    </dgm:pt>
    <dgm:pt modelId="{1E3BEA49-1838-4BFD-9B29-E6783F2E24DA}" type="sibTrans" cxnId="{94D1257C-27BB-4DE3-B40B-8AD368F63FDF}">
      <dgm:prSet/>
      <dgm:spPr/>
      <dgm:t>
        <a:bodyPr/>
        <a:lstStyle/>
        <a:p>
          <a:endParaRPr lang="fr-FR"/>
        </a:p>
      </dgm:t>
    </dgm:pt>
    <dgm:pt modelId="{6B60026A-0BE4-463C-A4EE-6FBE5BD11A78}">
      <dgm:prSet phldrT="[Texte]"/>
      <dgm:spPr/>
      <dgm:t>
        <a:bodyPr/>
        <a:lstStyle/>
        <a:p>
          <a:r>
            <a:rPr lang="fr-FR" dirty="0"/>
            <a:t>Altérée</a:t>
          </a:r>
        </a:p>
      </dgm:t>
    </dgm:pt>
    <dgm:pt modelId="{0ABC024C-D2D3-4EDA-A448-089B3476404C}" type="sibTrans" cxnId="{1587472C-806F-4B9F-8C82-D140AE08AF51}">
      <dgm:prSet/>
      <dgm:spPr/>
      <dgm:t>
        <a:bodyPr/>
        <a:lstStyle/>
        <a:p>
          <a:endParaRPr lang="fr-FR"/>
        </a:p>
      </dgm:t>
    </dgm:pt>
    <dgm:pt modelId="{AF38FD05-3475-4734-A36E-79592DAAB745}" type="parTrans" cxnId="{1587472C-806F-4B9F-8C82-D140AE08AF51}">
      <dgm:prSet/>
      <dgm:spPr/>
      <dgm:t>
        <a:bodyPr/>
        <a:lstStyle/>
        <a:p>
          <a:endParaRPr lang="fr-FR"/>
        </a:p>
      </dgm:t>
    </dgm:pt>
    <dgm:pt modelId="{6396DACB-7BC4-4F60-92A4-A04CB17DBD36}" type="pres">
      <dgm:prSet presAssocID="{55A327E6-6069-44AE-8C3F-F3A86E174A0C}" presName="Name0" presStyleCnt="0">
        <dgm:presLayoutVars>
          <dgm:dir/>
          <dgm:animLvl val="lvl"/>
          <dgm:resizeHandles val="exact"/>
        </dgm:presLayoutVars>
      </dgm:prSet>
      <dgm:spPr/>
    </dgm:pt>
    <dgm:pt modelId="{C30234A0-0E7A-47B3-800F-295B76C554D4}" type="pres">
      <dgm:prSet presAssocID="{5754A3E9-6FE9-4366-9ECD-CBE026DCD0FD}" presName="composite" presStyleCnt="0"/>
      <dgm:spPr/>
    </dgm:pt>
    <dgm:pt modelId="{53FD798C-2FA1-43EE-A87E-7C4F0F378D99}" type="pres">
      <dgm:prSet presAssocID="{5754A3E9-6FE9-4366-9ECD-CBE026DCD0FD}" presName="parTx" presStyleLbl="alignNode1" presStyleIdx="0" presStyleCnt="4">
        <dgm:presLayoutVars>
          <dgm:chMax val="0"/>
          <dgm:chPref val="0"/>
          <dgm:bulletEnabled val="1"/>
        </dgm:presLayoutVars>
      </dgm:prSet>
      <dgm:spPr/>
    </dgm:pt>
    <dgm:pt modelId="{86416E02-857D-487A-822D-57D8E231B370}" type="pres">
      <dgm:prSet presAssocID="{5754A3E9-6FE9-4366-9ECD-CBE026DCD0FD}" presName="desTx" presStyleLbl="alignAccFollowNode1" presStyleIdx="0" presStyleCnt="4">
        <dgm:presLayoutVars>
          <dgm:bulletEnabled val="1"/>
        </dgm:presLayoutVars>
      </dgm:prSet>
      <dgm:spPr/>
    </dgm:pt>
    <dgm:pt modelId="{CD8D2192-7E4D-41AC-BAF7-445054D7CE97}" type="pres">
      <dgm:prSet presAssocID="{3375424A-DCC8-4EAE-8C31-E52E7BF0909A}" presName="space" presStyleCnt="0"/>
      <dgm:spPr/>
    </dgm:pt>
    <dgm:pt modelId="{FD6442C6-0746-4580-8F42-B28FE59A964F}" type="pres">
      <dgm:prSet presAssocID="{052DBA35-F076-446A-872F-06C3D99AD270}" presName="composite" presStyleCnt="0"/>
      <dgm:spPr/>
    </dgm:pt>
    <dgm:pt modelId="{356E0290-6773-4625-BBD3-A31F2E3A3B03}" type="pres">
      <dgm:prSet presAssocID="{052DBA35-F076-446A-872F-06C3D99AD270}" presName="parTx" presStyleLbl="alignNode1" presStyleIdx="1" presStyleCnt="4">
        <dgm:presLayoutVars>
          <dgm:chMax val="0"/>
          <dgm:chPref val="0"/>
          <dgm:bulletEnabled val="1"/>
        </dgm:presLayoutVars>
      </dgm:prSet>
      <dgm:spPr/>
    </dgm:pt>
    <dgm:pt modelId="{09EA38A4-7EEA-43DC-904E-1BEF604ECE2F}" type="pres">
      <dgm:prSet presAssocID="{052DBA35-F076-446A-872F-06C3D99AD270}" presName="desTx" presStyleLbl="alignAccFollowNode1" presStyleIdx="1" presStyleCnt="4">
        <dgm:presLayoutVars>
          <dgm:bulletEnabled val="1"/>
        </dgm:presLayoutVars>
      </dgm:prSet>
      <dgm:spPr/>
    </dgm:pt>
    <dgm:pt modelId="{F0B300A0-751C-4869-806D-2F9DE51A8A8D}" type="pres">
      <dgm:prSet presAssocID="{819CBF09-3D98-493E-B0D4-00FF65AB3A9D}" presName="space" presStyleCnt="0"/>
      <dgm:spPr/>
    </dgm:pt>
    <dgm:pt modelId="{1040A46E-B0AA-4269-B5B6-5829AD902D33}" type="pres">
      <dgm:prSet presAssocID="{7E092469-5F19-48B9-9388-A920B7845C63}" presName="composite" presStyleCnt="0"/>
      <dgm:spPr/>
    </dgm:pt>
    <dgm:pt modelId="{9617FF61-EDE4-4CDC-9AD6-4ECBAA93B547}" type="pres">
      <dgm:prSet presAssocID="{7E092469-5F19-48B9-9388-A920B7845C63}" presName="parTx" presStyleLbl="alignNode1" presStyleIdx="2" presStyleCnt="4">
        <dgm:presLayoutVars>
          <dgm:chMax val="0"/>
          <dgm:chPref val="0"/>
          <dgm:bulletEnabled val="1"/>
        </dgm:presLayoutVars>
      </dgm:prSet>
      <dgm:spPr/>
    </dgm:pt>
    <dgm:pt modelId="{9502D022-B2D3-4BA2-9D19-9AB812402F15}" type="pres">
      <dgm:prSet presAssocID="{7E092469-5F19-48B9-9388-A920B7845C63}" presName="desTx" presStyleLbl="alignAccFollowNode1" presStyleIdx="2" presStyleCnt="4">
        <dgm:presLayoutVars>
          <dgm:bulletEnabled val="1"/>
        </dgm:presLayoutVars>
      </dgm:prSet>
      <dgm:spPr/>
    </dgm:pt>
    <dgm:pt modelId="{6C53216E-3B12-430E-8AAA-D6846CF49AC0}" type="pres">
      <dgm:prSet presAssocID="{5EF334DB-AE6C-44F4-9D66-AD2FFE1A96B2}" presName="space" presStyleCnt="0"/>
      <dgm:spPr/>
    </dgm:pt>
    <dgm:pt modelId="{1BEA7CAC-0014-477A-9DFE-82EDA166C4FB}" type="pres">
      <dgm:prSet presAssocID="{FE9804D2-7FB2-4EE3-AE7C-D66B7A4E8B0F}" presName="composite" presStyleCnt="0"/>
      <dgm:spPr/>
    </dgm:pt>
    <dgm:pt modelId="{C1EBD6F2-8315-4292-9D32-D7B476EE9F12}" type="pres">
      <dgm:prSet presAssocID="{FE9804D2-7FB2-4EE3-AE7C-D66B7A4E8B0F}" presName="parTx" presStyleLbl="alignNode1" presStyleIdx="3" presStyleCnt="4">
        <dgm:presLayoutVars>
          <dgm:chMax val="0"/>
          <dgm:chPref val="0"/>
          <dgm:bulletEnabled val="1"/>
        </dgm:presLayoutVars>
      </dgm:prSet>
      <dgm:spPr/>
    </dgm:pt>
    <dgm:pt modelId="{A69F1857-FBB6-4843-890D-61ED4A1E84E4}" type="pres">
      <dgm:prSet presAssocID="{FE9804D2-7FB2-4EE3-AE7C-D66B7A4E8B0F}" presName="desTx" presStyleLbl="alignAccFollowNode1" presStyleIdx="3" presStyleCnt="4">
        <dgm:presLayoutVars>
          <dgm:bulletEnabled val="1"/>
        </dgm:presLayoutVars>
      </dgm:prSet>
      <dgm:spPr/>
    </dgm:pt>
  </dgm:ptLst>
  <dgm:cxnLst>
    <dgm:cxn modelId="{0B2C5215-A6C0-4569-A0BE-E277F38BC7BD}" type="presOf" srcId="{6B60026A-0BE4-463C-A4EE-6FBE5BD11A78}" destId="{86416E02-857D-487A-822D-57D8E231B370}" srcOrd="0" destOrd="0" presId="urn:microsoft.com/office/officeart/2005/8/layout/hList1"/>
    <dgm:cxn modelId="{1587472C-806F-4B9F-8C82-D140AE08AF51}" srcId="{5754A3E9-6FE9-4366-9ECD-CBE026DCD0FD}" destId="{6B60026A-0BE4-463C-A4EE-6FBE5BD11A78}" srcOrd="0" destOrd="0" parTransId="{AF38FD05-3475-4734-A36E-79592DAAB745}" sibTransId="{0ABC024C-D2D3-4EDA-A448-089B3476404C}"/>
    <dgm:cxn modelId="{233FA533-CB2C-4FC4-8EFD-4F62A44E1A69}" type="presOf" srcId="{FAD63F37-7F39-4FB8-817D-413299EB1508}" destId="{9502D022-B2D3-4BA2-9D19-9AB812402F15}" srcOrd="0" destOrd="0" presId="urn:microsoft.com/office/officeart/2005/8/layout/hList1"/>
    <dgm:cxn modelId="{79A04D63-E677-4A72-A85C-848BF4364A9B}" type="presOf" srcId="{3E0D9E0A-5672-4128-9B58-26F18E26ADDA}" destId="{9502D022-B2D3-4BA2-9D19-9AB812402F15}" srcOrd="0" destOrd="1" presId="urn:microsoft.com/office/officeart/2005/8/layout/hList1"/>
    <dgm:cxn modelId="{32D50865-5BC9-40B1-A44B-A2A52EFE8276}" type="presOf" srcId="{1E40E626-7F14-4D58-A370-0F9AF99D634B}" destId="{09EA38A4-7EEA-43DC-904E-1BEF604ECE2F}" srcOrd="0" destOrd="1" presId="urn:microsoft.com/office/officeart/2005/8/layout/hList1"/>
    <dgm:cxn modelId="{D04BA767-E242-45EB-B021-1ECFB25A7B29}" type="presOf" srcId="{4855D780-0D19-47ED-93D8-A4DA6A009389}" destId="{09EA38A4-7EEA-43DC-904E-1BEF604ECE2F}" srcOrd="0" destOrd="2" presId="urn:microsoft.com/office/officeart/2005/8/layout/hList1"/>
    <dgm:cxn modelId="{30DC5D48-93FE-4405-82DB-84595FB0EDD8}" type="presOf" srcId="{052DBA35-F076-446A-872F-06C3D99AD270}" destId="{356E0290-6773-4625-BBD3-A31F2E3A3B03}" srcOrd="0" destOrd="0" presId="urn:microsoft.com/office/officeart/2005/8/layout/hList1"/>
    <dgm:cxn modelId="{7D42EC6A-2C31-44AD-B89F-974D2B76F5D8}" srcId="{7E092469-5F19-48B9-9388-A920B7845C63}" destId="{3E0D9E0A-5672-4128-9B58-26F18E26ADDA}" srcOrd="1" destOrd="0" parTransId="{C054EBAF-6EA5-49E6-A7E3-70950073B794}" sibTransId="{D2692C9E-045E-435C-A00B-C31487CA5ADD}"/>
    <dgm:cxn modelId="{7E18E46C-D14F-467C-A663-9F28EFBF8986}" srcId="{052DBA35-F076-446A-872F-06C3D99AD270}" destId="{4855D780-0D19-47ED-93D8-A4DA6A009389}" srcOrd="2" destOrd="0" parTransId="{11BFFCB1-69EA-4027-ACA0-182DAE11A131}" sibTransId="{B80E8B32-E2C6-43D1-9E78-7E04496D6F31}"/>
    <dgm:cxn modelId="{F3EE826E-52F0-4F3D-BC95-830C946C724D}" type="presOf" srcId="{FE9804D2-7FB2-4EE3-AE7C-D66B7A4E8B0F}" destId="{C1EBD6F2-8315-4292-9D32-D7B476EE9F12}" srcOrd="0" destOrd="0" presId="urn:microsoft.com/office/officeart/2005/8/layout/hList1"/>
    <dgm:cxn modelId="{6D420B72-2D87-43EF-B0F7-2509991F9189}" type="presOf" srcId="{FDFD373E-D118-4C9C-A121-E72630D20848}" destId="{A69F1857-FBB6-4843-890D-61ED4A1E84E4}" srcOrd="0" destOrd="0" presId="urn:microsoft.com/office/officeart/2005/8/layout/hList1"/>
    <dgm:cxn modelId="{36275574-901A-4C93-82F1-88E1D0228869}" srcId="{55A327E6-6069-44AE-8C3F-F3A86E174A0C}" destId="{5754A3E9-6FE9-4366-9ECD-CBE026DCD0FD}" srcOrd="0" destOrd="0" parTransId="{EB186DFD-4D8C-4CE2-A0E8-022A2DBB4892}" sibTransId="{3375424A-DCC8-4EAE-8C31-E52E7BF0909A}"/>
    <dgm:cxn modelId="{7E51FF56-72EB-44C5-AF3E-B3EA3A712AFB}" srcId="{052DBA35-F076-446A-872F-06C3D99AD270}" destId="{1E40E626-7F14-4D58-A370-0F9AF99D634B}" srcOrd="1" destOrd="0" parTransId="{BCDEE201-804D-4964-9D2E-581308BDDDD5}" sibTransId="{0F6B50F6-4730-47D7-B834-2C785A741430}"/>
    <dgm:cxn modelId="{65DF5F7B-1266-4222-A437-751F9514CC18}" type="presOf" srcId="{5754A3E9-6FE9-4366-9ECD-CBE026DCD0FD}" destId="{53FD798C-2FA1-43EE-A87E-7C4F0F378D99}" srcOrd="0" destOrd="0" presId="urn:microsoft.com/office/officeart/2005/8/layout/hList1"/>
    <dgm:cxn modelId="{94D1257C-27BB-4DE3-B40B-8AD368F63FDF}" srcId="{FE9804D2-7FB2-4EE3-AE7C-D66B7A4E8B0F}" destId="{FDFD373E-D118-4C9C-A121-E72630D20848}" srcOrd="0" destOrd="0" parTransId="{3D60BBF5-E534-414F-8BD9-90FD6C077D5F}" sibTransId="{1E3BEA49-1838-4BFD-9B29-E6783F2E24DA}"/>
    <dgm:cxn modelId="{FD784C84-E9BC-44F6-92E8-BC96BC7CAD8A}" srcId="{55A327E6-6069-44AE-8C3F-F3A86E174A0C}" destId="{FE9804D2-7FB2-4EE3-AE7C-D66B7A4E8B0F}" srcOrd="3" destOrd="0" parTransId="{C804217B-E6BD-4CD3-A7C6-AE3E70098F93}" sibTransId="{09C838D0-E613-48BA-9CE5-B887EC0C00B5}"/>
    <dgm:cxn modelId="{6106CE89-4F7D-4411-98FC-B60A5EAB48D1}" srcId="{55A327E6-6069-44AE-8C3F-F3A86E174A0C}" destId="{7E092469-5F19-48B9-9388-A920B7845C63}" srcOrd="2" destOrd="0" parTransId="{3159A0DB-6797-4C2A-9C74-AAAE1CE7B0C2}" sibTransId="{5EF334DB-AE6C-44F4-9D66-AD2FFE1A96B2}"/>
    <dgm:cxn modelId="{527F9799-77BF-4AD5-868A-1BDB795947F5}" type="presOf" srcId="{7E092469-5F19-48B9-9388-A920B7845C63}" destId="{9617FF61-EDE4-4CDC-9AD6-4ECBAA93B547}" srcOrd="0" destOrd="0" presId="urn:microsoft.com/office/officeart/2005/8/layout/hList1"/>
    <dgm:cxn modelId="{DDF69FA3-EDF5-4121-A882-07FC8AD1AE0C}" type="presOf" srcId="{55A327E6-6069-44AE-8C3F-F3A86E174A0C}" destId="{6396DACB-7BC4-4F60-92A4-A04CB17DBD36}" srcOrd="0" destOrd="0" presId="urn:microsoft.com/office/officeart/2005/8/layout/hList1"/>
    <dgm:cxn modelId="{FB4D4AA4-04A3-4EA6-91F1-905E28554CCF}" srcId="{55A327E6-6069-44AE-8C3F-F3A86E174A0C}" destId="{052DBA35-F076-446A-872F-06C3D99AD270}" srcOrd="1" destOrd="0" parTransId="{D846B3E1-605B-4CD4-9132-9023534FA842}" sibTransId="{819CBF09-3D98-493E-B0D4-00FF65AB3A9D}"/>
    <dgm:cxn modelId="{AA1942C6-F7DA-45A7-B0E2-745D89F13406}" srcId="{7E092469-5F19-48B9-9388-A920B7845C63}" destId="{FAD63F37-7F39-4FB8-817D-413299EB1508}" srcOrd="0" destOrd="0" parTransId="{5E41E2F5-6BF8-4912-9996-6E3CA64D0139}" sibTransId="{E931258D-684C-412C-90B5-D695ABAFA125}"/>
    <dgm:cxn modelId="{25708BF6-59C6-49D2-85DE-56D708B67C54}" srcId="{052DBA35-F076-446A-872F-06C3D99AD270}" destId="{A3733731-4D14-46C3-9D26-E4BAACCBD0BB}" srcOrd="0" destOrd="0" parTransId="{78B9D54A-CE2B-481D-A6C7-62E9653BA325}" sibTransId="{59827F7F-AF3A-4E6C-9273-E20483318A3A}"/>
    <dgm:cxn modelId="{EB9B32FC-7DCD-4E44-9AF7-92A2D37388EE}" type="presOf" srcId="{A3733731-4D14-46C3-9D26-E4BAACCBD0BB}" destId="{09EA38A4-7EEA-43DC-904E-1BEF604ECE2F}" srcOrd="0" destOrd="0" presId="urn:microsoft.com/office/officeart/2005/8/layout/hList1"/>
    <dgm:cxn modelId="{EBBD92AD-5A0F-40B5-8F54-A43F7DAE2114}" type="presParOf" srcId="{6396DACB-7BC4-4F60-92A4-A04CB17DBD36}" destId="{C30234A0-0E7A-47B3-800F-295B76C554D4}" srcOrd="0" destOrd="0" presId="urn:microsoft.com/office/officeart/2005/8/layout/hList1"/>
    <dgm:cxn modelId="{853ADBAC-5972-4859-8C08-C21B2C0BB831}" type="presParOf" srcId="{C30234A0-0E7A-47B3-800F-295B76C554D4}" destId="{53FD798C-2FA1-43EE-A87E-7C4F0F378D99}" srcOrd="0" destOrd="0" presId="urn:microsoft.com/office/officeart/2005/8/layout/hList1"/>
    <dgm:cxn modelId="{DD852ED5-4F93-4C36-B5B6-77EE3E99AA23}" type="presParOf" srcId="{C30234A0-0E7A-47B3-800F-295B76C554D4}" destId="{86416E02-857D-487A-822D-57D8E231B370}" srcOrd="1" destOrd="0" presId="urn:microsoft.com/office/officeart/2005/8/layout/hList1"/>
    <dgm:cxn modelId="{0C026DA5-E1FE-46EB-95B5-44BF9F72EB63}" type="presParOf" srcId="{6396DACB-7BC4-4F60-92A4-A04CB17DBD36}" destId="{CD8D2192-7E4D-41AC-BAF7-445054D7CE97}" srcOrd="1" destOrd="0" presId="urn:microsoft.com/office/officeart/2005/8/layout/hList1"/>
    <dgm:cxn modelId="{8B364193-8202-477A-9611-060C38D0E368}" type="presParOf" srcId="{6396DACB-7BC4-4F60-92A4-A04CB17DBD36}" destId="{FD6442C6-0746-4580-8F42-B28FE59A964F}" srcOrd="2" destOrd="0" presId="urn:microsoft.com/office/officeart/2005/8/layout/hList1"/>
    <dgm:cxn modelId="{83AF73AD-B6E4-446D-90F0-4DA9316EE8A1}" type="presParOf" srcId="{FD6442C6-0746-4580-8F42-B28FE59A964F}" destId="{356E0290-6773-4625-BBD3-A31F2E3A3B03}" srcOrd="0" destOrd="0" presId="urn:microsoft.com/office/officeart/2005/8/layout/hList1"/>
    <dgm:cxn modelId="{E81DEDA8-4B13-4DD5-ABAF-967C2F1FDEF0}" type="presParOf" srcId="{FD6442C6-0746-4580-8F42-B28FE59A964F}" destId="{09EA38A4-7EEA-43DC-904E-1BEF604ECE2F}" srcOrd="1" destOrd="0" presId="urn:microsoft.com/office/officeart/2005/8/layout/hList1"/>
    <dgm:cxn modelId="{D8D7AE28-922F-4B09-BA5D-5E6B25663569}" type="presParOf" srcId="{6396DACB-7BC4-4F60-92A4-A04CB17DBD36}" destId="{F0B300A0-751C-4869-806D-2F9DE51A8A8D}" srcOrd="3" destOrd="0" presId="urn:microsoft.com/office/officeart/2005/8/layout/hList1"/>
    <dgm:cxn modelId="{4C690753-764E-4731-824D-10B21D66FBAE}" type="presParOf" srcId="{6396DACB-7BC4-4F60-92A4-A04CB17DBD36}" destId="{1040A46E-B0AA-4269-B5B6-5829AD902D33}" srcOrd="4" destOrd="0" presId="urn:microsoft.com/office/officeart/2005/8/layout/hList1"/>
    <dgm:cxn modelId="{E053282C-1E32-4028-97FB-76FC25100AF8}" type="presParOf" srcId="{1040A46E-B0AA-4269-B5B6-5829AD902D33}" destId="{9617FF61-EDE4-4CDC-9AD6-4ECBAA93B547}" srcOrd="0" destOrd="0" presId="urn:microsoft.com/office/officeart/2005/8/layout/hList1"/>
    <dgm:cxn modelId="{9482B1B2-3C9E-44B1-9676-6A800B37F6EF}" type="presParOf" srcId="{1040A46E-B0AA-4269-B5B6-5829AD902D33}" destId="{9502D022-B2D3-4BA2-9D19-9AB812402F15}" srcOrd="1" destOrd="0" presId="urn:microsoft.com/office/officeart/2005/8/layout/hList1"/>
    <dgm:cxn modelId="{AFDE44CB-A709-4E16-8B69-EFB1F2336C5D}" type="presParOf" srcId="{6396DACB-7BC4-4F60-92A4-A04CB17DBD36}" destId="{6C53216E-3B12-430E-8AAA-D6846CF49AC0}" srcOrd="5" destOrd="0" presId="urn:microsoft.com/office/officeart/2005/8/layout/hList1"/>
    <dgm:cxn modelId="{C0E38ABB-3429-428C-9FB5-FC8FD719C8F8}" type="presParOf" srcId="{6396DACB-7BC4-4F60-92A4-A04CB17DBD36}" destId="{1BEA7CAC-0014-477A-9DFE-82EDA166C4FB}" srcOrd="6" destOrd="0" presId="urn:microsoft.com/office/officeart/2005/8/layout/hList1"/>
    <dgm:cxn modelId="{DEBE016A-E4B7-4A89-A6C8-80771035372D}" type="presParOf" srcId="{1BEA7CAC-0014-477A-9DFE-82EDA166C4FB}" destId="{C1EBD6F2-8315-4292-9D32-D7B476EE9F12}" srcOrd="0" destOrd="0" presId="urn:microsoft.com/office/officeart/2005/8/layout/hList1"/>
    <dgm:cxn modelId="{C50C74BB-FE63-4275-9A89-B2B3B2EAD360}" type="presParOf" srcId="{1BEA7CAC-0014-477A-9DFE-82EDA166C4FB}" destId="{A69F1857-FBB6-4843-890D-61ED4A1E84E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A327E6-6069-44AE-8C3F-F3A86E174A0C}"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fr-FR"/>
        </a:p>
      </dgm:t>
    </dgm:pt>
    <dgm:pt modelId="{5754A3E9-6FE9-4366-9ECD-CBE026DCD0FD}">
      <dgm:prSet phldrT="[Texte]"/>
      <dgm:spPr>
        <a:solidFill>
          <a:srgbClr val="67EF67"/>
        </a:solidFill>
        <a:ln>
          <a:solidFill>
            <a:srgbClr val="67EF67"/>
          </a:solidFill>
        </a:ln>
      </dgm:spPr>
      <dgm:t>
        <a:bodyPr/>
        <a:lstStyle/>
        <a:p>
          <a:r>
            <a:rPr lang="fr-FR" dirty="0"/>
            <a:t>Distribution</a:t>
          </a:r>
        </a:p>
      </dgm:t>
    </dgm:pt>
    <dgm:pt modelId="{EB186DFD-4D8C-4CE2-A0E8-022A2DBB4892}" type="parTrans" cxnId="{36275574-901A-4C93-82F1-88E1D0228869}">
      <dgm:prSet/>
      <dgm:spPr/>
      <dgm:t>
        <a:bodyPr/>
        <a:lstStyle/>
        <a:p>
          <a:endParaRPr lang="fr-FR"/>
        </a:p>
      </dgm:t>
    </dgm:pt>
    <dgm:pt modelId="{3375424A-DCC8-4EAE-8C31-E52E7BF0909A}" type="sibTrans" cxnId="{36275574-901A-4C93-82F1-88E1D0228869}">
      <dgm:prSet/>
      <dgm:spPr/>
      <dgm:t>
        <a:bodyPr/>
        <a:lstStyle/>
        <a:p>
          <a:endParaRPr lang="fr-FR"/>
        </a:p>
      </dgm:t>
    </dgm:pt>
    <dgm:pt modelId="{052DBA35-F076-446A-872F-06C3D99AD270}">
      <dgm:prSet phldrT="[Texte]"/>
      <dgm:spPr/>
      <dgm:t>
        <a:bodyPr/>
        <a:lstStyle/>
        <a:p>
          <a:r>
            <a:rPr lang="fr-FR" dirty="0"/>
            <a:t>Distribution</a:t>
          </a:r>
        </a:p>
      </dgm:t>
    </dgm:pt>
    <dgm:pt modelId="{D846B3E1-605B-4CD4-9132-9023534FA842}" type="parTrans" cxnId="{FB4D4AA4-04A3-4EA6-91F1-905E28554CCF}">
      <dgm:prSet/>
      <dgm:spPr/>
      <dgm:t>
        <a:bodyPr/>
        <a:lstStyle/>
        <a:p>
          <a:endParaRPr lang="fr-FR"/>
        </a:p>
      </dgm:t>
    </dgm:pt>
    <dgm:pt modelId="{819CBF09-3D98-493E-B0D4-00FF65AB3A9D}" type="sibTrans" cxnId="{FB4D4AA4-04A3-4EA6-91F1-905E28554CCF}">
      <dgm:prSet/>
      <dgm:spPr/>
      <dgm:t>
        <a:bodyPr/>
        <a:lstStyle/>
        <a:p>
          <a:endParaRPr lang="fr-FR"/>
        </a:p>
      </dgm:t>
    </dgm:pt>
    <dgm:pt modelId="{A3733731-4D14-46C3-9D26-E4BAACCBD0BB}">
      <dgm:prSet phldrT="[Texte]"/>
      <dgm:spPr/>
      <dgm:t>
        <a:bodyPr/>
        <a:lstStyle/>
        <a:p>
          <a:r>
            <a:rPr lang="fr-FR" dirty="0"/>
            <a:t>↓eau</a:t>
          </a:r>
        </a:p>
      </dgm:t>
    </dgm:pt>
    <dgm:pt modelId="{78B9D54A-CE2B-481D-A6C7-62E9653BA325}" type="parTrans" cxnId="{25708BF6-59C6-49D2-85DE-56D708B67C54}">
      <dgm:prSet/>
      <dgm:spPr/>
      <dgm:t>
        <a:bodyPr/>
        <a:lstStyle/>
        <a:p>
          <a:endParaRPr lang="fr-FR"/>
        </a:p>
      </dgm:t>
    </dgm:pt>
    <dgm:pt modelId="{59827F7F-AF3A-4E6C-9273-E20483318A3A}" type="sibTrans" cxnId="{25708BF6-59C6-49D2-85DE-56D708B67C54}">
      <dgm:prSet/>
      <dgm:spPr/>
      <dgm:t>
        <a:bodyPr/>
        <a:lstStyle/>
        <a:p>
          <a:endParaRPr lang="fr-FR"/>
        </a:p>
      </dgm:t>
    </dgm:pt>
    <dgm:pt modelId="{1E40E626-7F14-4D58-A370-0F9AF99D634B}">
      <dgm:prSet phldrT="[Texte]"/>
      <dgm:spPr/>
      <dgm:t>
        <a:bodyPr/>
        <a:lstStyle/>
        <a:p>
          <a:r>
            <a:rPr lang="fr-FR" dirty="0">
              <a:latin typeface="Calibri" panose="020F0502020204030204" pitchFamily="34" charset="0"/>
              <a:ea typeface="Calibri" panose="020F0502020204030204" pitchFamily="34" charset="0"/>
              <a:cs typeface="Calibri" panose="020F0502020204030204" pitchFamily="34" charset="0"/>
            </a:rPr>
            <a:t>↑</a:t>
          </a:r>
          <a:r>
            <a:rPr lang="fr-FR" dirty="0"/>
            <a:t>Masse grasse</a:t>
          </a:r>
        </a:p>
      </dgm:t>
    </dgm:pt>
    <dgm:pt modelId="{BCDEE201-804D-4964-9D2E-581308BDDDD5}" type="parTrans" cxnId="{7E51FF56-72EB-44C5-AF3E-B3EA3A712AFB}">
      <dgm:prSet/>
      <dgm:spPr/>
      <dgm:t>
        <a:bodyPr/>
        <a:lstStyle/>
        <a:p>
          <a:endParaRPr lang="fr-FR"/>
        </a:p>
      </dgm:t>
    </dgm:pt>
    <dgm:pt modelId="{0F6B50F6-4730-47D7-B834-2C785A741430}" type="sibTrans" cxnId="{7E51FF56-72EB-44C5-AF3E-B3EA3A712AFB}">
      <dgm:prSet/>
      <dgm:spPr/>
      <dgm:t>
        <a:bodyPr/>
        <a:lstStyle/>
        <a:p>
          <a:endParaRPr lang="fr-FR"/>
        </a:p>
      </dgm:t>
    </dgm:pt>
    <dgm:pt modelId="{7E092469-5F19-48B9-9388-A920B7845C63}">
      <dgm:prSet phldrT="[Texte]"/>
      <dgm:spPr/>
      <dgm:t>
        <a:bodyPr/>
        <a:lstStyle/>
        <a:p>
          <a:r>
            <a:rPr lang="fr-FR" dirty="0"/>
            <a:t>Métabolisme</a:t>
          </a:r>
        </a:p>
      </dgm:t>
    </dgm:pt>
    <dgm:pt modelId="{3159A0DB-6797-4C2A-9C74-AAAE1CE7B0C2}" type="parTrans" cxnId="{6106CE89-4F7D-4411-98FC-B60A5EAB48D1}">
      <dgm:prSet/>
      <dgm:spPr/>
      <dgm:t>
        <a:bodyPr/>
        <a:lstStyle/>
        <a:p>
          <a:endParaRPr lang="fr-FR"/>
        </a:p>
      </dgm:t>
    </dgm:pt>
    <dgm:pt modelId="{5EF334DB-AE6C-44F4-9D66-AD2FFE1A96B2}" type="sibTrans" cxnId="{6106CE89-4F7D-4411-98FC-B60A5EAB48D1}">
      <dgm:prSet/>
      <dgm:spPr/>
      <dgm:t>
        <a:bodyPr/>
        <a:lstStyle/>
        <a:p>
          <a:endParaRPr lang="fr-FR"/>
        </a:p>
      </dgm:t>
    </dgm:pt>
    <dgm:pt modelId="{FAD63F37-7F39-4FB8-817D-413299EB1508}">
      <dgm:prSet phldrT="[Texte]"/>
      <dgm:spPr/>
      <dgm:t>
        <a:bodyPr/>
        <a:lstStyle/>
        <a:p>
          <a:r>
            <a:rPr lang="fr-FR" dirty="0"/>
            <a:t>Phase I</a:t>
          </a:r>
        </a:p>
      </dgm:t>
    </dgm:pt>
    <dgm:pt modelId="{5E41E2F5-6BF8-4912-9996-6E3CA64D0139}" type="parTrans" cxnId="{AA1942C6-F7DA-45A7-B0E2-745D89F13406}">
      <dgm:prSet/>
      <dgm:spPr/>
      <dgm:t>
        <a:bodyPr/>
        <a:lstStyle/>
        <a:p>
          <a:endParaRPr lang="fr-FR"/>
        </a:p>
      </dgm:t>
    </dgm:pt>
    <dgm:pt modelId="{E931258D-684C-412C-90B5-D695ABAFA125}" type="sibTrans" cxnId="{AA1942C6-F7DA-45A7-B0E2-745D89F13406}">
      <dgm:prSet/>
      <dgm:spPr/>
      <dgm:t>
        <a:bodyPr/>
        <a:lstStyle/>
        <a:p>
          <a:endParaRPr lang="fr-FR"/>
        </a:p>
      </dgm:t>
    </dgm:pt>
    <dgm:pt modelId="{3E0D9E0A-5672-4128-9B58-26F18E26ADDA}">
      <dgm:prSet phldrT="[Texte]" phldr="1"/>
      <dgm:spPr/>
      <dgm:t>
        <a:bodyPr/>
        <a:lstStyle/>
        <a:p>
          <a:endParaRPr lang="fr-FR" dirty="0"/>
        </a:p>
      </dgm:t>
    </dgm:pt>
    <dgm:pt modelId="{C054EBAF-6EA5-49E6-A7E3-70950073B794}" type="parTrans" cxnId="{7D42EC6A-2C31-44AD-B89F-974D2B76F5D8}">
      <dgm:prSet/>
      <dgm:spPr/>
      <dgm:t>
        <a:bodyPr/>
        <a:lstStyle/>
        <a:p>
          <a:endParaRPr lang="fr-FR"/>
        </a:p>
      </dgm:t>
    </dgm:pt>
    <dgm:pt modelId="{D2692C9E-045E-435C-A00B-C31487CA5ADD}" type="sibTrans" cxnId="{7D42EC6A-2C31-44AD-B89F-974D2B76F5D8}">
      <dgm:prSet/>
      <dgm:spPr/>
      <dgm:t>
        <a:bodyPr/>
        <a:lstStyle/>
        <a:p>
          <a:endParaRPr lang="fr-FR"/>
        </a:p>
      </dgm:t>
    </dgm:pt>
    <dgm:pt modelId="{FE9804D2-7FB2-4EE3-AE7C-D66B7A4E8B0F}">
      <dgm:prSet phldrT="[Texte]"/>
      <dgm:spPr/>
      <dgm:t>
        <a:bodyPr/>
        <a:lstStyle/>
        <a:p>
          <a:r>
            <a:rPr lang="fr-FR" dirty="0"/>
            <a:t>Elimination</a:t>
          </a:r>
        </a:p>
      </dgm:t>
    </dgm:pt>
    <dgm:pt modelId="{C804217B-E6BD-4CD3-A7C6-AE3E70098F93}" type="parTrans" cxnId="{FD784C84-E9BC-44F6-92E8-BC96BC7CAD8A}">
      <dgm:prSet/>
      <dgm:spPr/>
      <dgm:t>
        <a:bodyPr/>
        <a:lstStyle/>
        <a:p>
          <a:endParaRPr lang="fr-FR"/>
        </a:p>
      </dgm:t>
    </dgm:pt>
    <dgm:pt modelId="{09C838D0-E613-48BA-9CE5-B887EC0C00B5}" type="sibTrans" cxnId="{FD784C84-E9BC-44F6-92E8-BC96BC7CAD8A}">
      <dgm:prSet/>
      <dgm:spPr/>
      <dgm:t>
        <a:bodyPr/>
        <a:lstStyle/>
        <a:p>
          <a:endParaRPr lang="fr-FR"/>
        </a:p>
      </dgm:t>
    </dgm:pt>
    <dgm:pt modelId="{4855D780-0D19-47ED-93D8-A4DA6A009389}">
      <dgm:prSet phldrT="[Texte]"/>
      <dgm:spPr/>
      <dgm:t>
        <a:bodyPr/>
        <a:lstStyle/>
        <a:p>
          <a:r>
            <a:rPr lang="fr-FR" dirty="0"/>
            <a:t>↓albumine</a:t>
          </a:r>
        </a:p>
      </dgm:t>
    </dgm:pt>
    <dgm:pt modelId="{11BFFCB1-69EA-4027-ACA0-182DAE11A131}" type="parTrans" cxnId="{7E18E46C-D14F-467C-A663-9F28EFBF8986}">
      <dgm:prSet/>
      <dgm:spPr/>
      <dgm:t>
        <a:bodyPr/>
        <a:lstStyle/>
        <a:p>
          <a:endParaRPr lang="fr-FR"/>
        </a:p>
      </dgm:t>
    </dgm:pt>
    <dgm:pt modelId="{B80E8B32-E2C6-43D1-9E78-7E04496D6F31}" type="sibTrans" cxnId="{7E18E46C-D14F-467C-A663-9F28EFBF8986}">
      <dgm:prSet/>
      <dgm:spPr/>
      <dgm:t>
        <a:bodyPr/>
        <a:lstStyle/>
        <a:p>
          <a:endParaRPr lang="fr-FR"/>
        </a:p>
      </dgm:t>
    </dgm:pt>
    <dgm:pt modelId="{FDFD373E-D118-4C9C-A121-E72630D20848}">
      <dgm:prSet phldrT="[Texte]"/>
      <dgm:spPr/>
      <dgm:t>
        <a:bodyPr/>
        <a:lstStyle/>
        <a:p>
          <a:r>
            <a:rPr lang="fr-FR" dirty="0"/>
            <a:t>Diminution si excrétion rénale =&gt;accumulation</a:t>
          </a:r>
        </a:p>
      </dgm:t>
    </dgm:pt>
    <dgm:pt modelId="{3D60BBF5-E534-414F-8BD9-90FD6C077D5F}" type="parTrans" cxnId="{94D1257C-27BB-4DE3-B40B-8AD368F63FDF}">
      <dgm:prSet/>
      <dgm:spPr/>
      <dgm:t>
        <a:bodyPr/>
        <a:lstStyle/>
        <a:p>
          <a:endParaRPr lang="fr-FR"/>
        </a:p>
      </dgm:t>
    </dgm:pt>
    <dgm:pt modelId="{1E3BEA49-1838-4BFD-9B29-E6783F2E24DA}" type="sibTrans" cxnId="{94D1257C-27BB-4DE3-B40B-8AD368F63FDF}">
      <dgm:prSet/>
      <dgm:spPr/>
      <dgm:t>
        <a:bodyPr/>
        <a:lstStyle/>
        <a:p>
          <a:endParaRPr lang="fr-FR"/>
        </a:p>
      </dgm:t>
    </dgm:pt>
    <dgm:pt modelId="{6B60026A-0BE4-463C-A4EE-6FBE5BD11A78}">
      <dgm:prSet phldrT="[Texte]"/>
      <dgm:spPr>
        <a:solidFill>
          <a:srgbClr val="E0FACD">
            <a:alpha val="89804"/>
          </a:srgbClr>
        </a:solidFill>
        <a:ln>
          <a:solidFill>
            <a:srgbClr val="E0FACD">
              <a:alpha val="90000"/>
            </a:srgbClr>
          </a:solidFill>
        </a:ln>
      </dgm:spPr>
      <dgm:t>
        <a:bodyPr/>
        <a:lstStyle/>
        <a:p>
          <a:r>
            <a:rPr lang="fr-FR" dirty="0"/>
            <a:t>Altérée</a:t>
          </a:r>
        </a:p>
      </dgm:t>
    </dgm:pt>
    <dgm:pt modelId="{0ABC024C-D2D3-4EDA-A448-089B3476404C}" type="sibTrans" cxnId="{1587472C-806F-4B9F-8C82-D140AE08AF51}">
      <dgm:prSet/>
      <dgm:spPr/>
      <dgm:t>
        <a:bodyPr/>
        <a:lstStyle/>
        <a:p>
          <a:endParaRPr lang="fr-FR"/>
        </a:p>
      </dgm:t>
    </dgm:pt>
    <dgm:pt modelId="{AF38FD05-3475-4734-A36E-79592DAAB745}" type="parTrans" cxnId="{1587472C-806F-4B9F-8C82-D140AE08AF51}">
      <dgm:prSet/>
      <dgm:spPr/>
      <dgm:t>
        <a:bodyPr/>
        <a:lstStyle/>
        <a:p>
          <a:endParaRPr lang="fr-FR"/>
        </a:p>
      </dgm:t>
    </dgm:pt>
    <dgm:pt modelId="{6396DACB-7BC4-4F60-92A4-A04CB17DBD36}" type="pres">
      <dgm:prSet presAssocID="{55A327E6-6069-44AE-8C3F-F3A86E174A0C}" presName="Name0" presStyleCnt="0">
        <dgm:presLayoutVars>
          <dgm:dir/>
          <dgm:animLvl val="lvl"/>
          <dgm:resizeHandles val="exact"/>
        </dgm:presLayoutVars>
      </dgm:prSet>
      <dgm:spPr/>
    </dgm:pt>
    <dgm:pt modelId="{C30234A0-0E7A-47B3-800F-295B76C554D4}" type="pres">
      <dgm:prSet presAssocID="{5754A3E9-6FE9-4366-9ECD-CBE026DCD0FD}" presName="composite" presStyleCnt="0"/>
      <dgm:spPr/>
    </dgm:pt>
    <dgm:pt modelId="{53FD798C-2FA1-43EE-A87E-7C4F0F378D99}" type="pres">
      <dgm:prSet presAssocID="{5754A3E9-6FE9-4366-9ECD-CBE026DCD0FD}" presName="parTx" presStyleLbl="alignNode1" presStyleIdx="0" presStyleCnt="4">
        <dgm:presLayoutVars>
          <dgm:chMax val="0"/>
          <dgm:chPref val="0"/>
          <dgm:bulletEnabled val="1"/>
        </dgm:presLayoutVars>
      </dgm:prSet>
      <dgm:spPr/>
    </dgm:pt>
    <dgm:pt modelId="{86416E02-857D-487A-822D-57D8E231B370}" type="pres">
      <dgm:prSet presAssocID="{5754A3E9-6FE9-4366-9ECD-CBE026DCD0FD}" presName="desTx" presStyleLbl="alignAccFollowNode1" presStyleIdx="0" presStyleCnt="4">
        <dgm:presLayoutVars>
          <dgm:bulletEnabled val="1"/>
        </dgm:presLayoutVars>
      </dgm:prSet>
      <dgm:spPr/>
    </dgm:pt>
    <dgm:pt modelId="{CD8D2192-7E4D-41AC-BAF7-445054D7CE97}" type="pres">
      <dgm:prSet presAssocID="{3375424A-DCC8-4EAE-8C31-E52E7BF0909A}" presName="space" presStyleCnt="0"/>
      <dgm:spPr/>
    </dgm:pt>
    <dgm:pt modelId="{FD6442C6-0746-4580-8F42-B28FE59A964F}" type="pres">
      <dgm:prSet presAssocID="{052DBA35-F076-446A-872F-06C3D99AD270}" presName="composite" presStyleCnt="0"/>
      <dgm:spPr/>
    </dgm:pt>
    <dgm:pt modelId="{356E0290-6773-4625-BBD3-A31F2E3A3B03}" type="pres">
      <dgm:prSet presAssocID="{052DBA35-F076-446A-872F-06C3D99AD270}" presName="parTx" presStyleLbl="alignNode1" presStyleIdx="1" presStyleCnt="4">
        <dgm:presLayoutVars>
          <dgm:chMax val="0"/>
          <dgm:chPref val="0"/>
          <dgm:bulletEnabled val="1"/>
        </dgm:presLayoutVars>
      </dgm:prSet>
      <dgm:spPr/>
    </dgm:pt>
    <dgm:pt modelId="{09EA38A4-7EEA-43DC-904E-1BEF604ECE2F}" type="pres">
      <dgm:prSet presAssocID="{052DBA35-F076-446A-872F-06C3D99AD270}" presName="desTx" presStyleLbl="alignAccFollowNode1" presStyleIdx="1" presStyleCnt="4">
        <dgm:presLayoutVars>
          <dgm:bulletEnabled val="1"/>
        </dgm:presLayoutVars>
      </dgm:prSet>
      <dgm:spPr/>
    </dgm:pt>
    <dgm:pt modelId="{F0B300A0-751C-4869-806D-2F9DE51A8A8D}" type="pres">
      <dgm:prSet presAssocID="{819CBF09-3D98-493E-B0D4-00FF65AB3A9D}" presName="space" presStyleCnt="0"/>
      <dgm:spPr/>
    </dgm:pt>
    <dgm:pt modelId="{1040A46E-B0AA-4269-B5B6-5829AD902D33}" type="pres">
      <dgm:prSet presAssocID="{7E092469-5F19-48B9-9388-A920B7845C63}" presName="composite" presStyleCnt="0"/>
      <dgm:spPr/>
    </dgm:pt>
    <dgm:pt modelId="{9617FF61-EDE4-4CDC-9AD6-4ECBAA93B547}" type="pres">
      <dgm:prSet presAssocID="{7E092469-5F19-48B9-9388-A920B7845C63}" presName="parTx" presStyleLbl="alignNode1" presStyleIdx="2" presStyleCnt="4">
        <dgm:presLayoutVars>
          <dgm:chMax val="0"/>
          <dgm:chPref val="0"/>
          <dgm:bulletEnabled val="1"/>
        </dgm:presLayoutVars>
      </dgm:prSet>
      <dgm:spPr/>
    </dgm:pt>
    <dgm:pt modelId="{9502D022-B2D3-4BA2-9D19-9AB812402F15}" type="pres">
      <dgm:prSet presAssocID="{7E092469-5F19-48B9-9388-A920B7845C63}" presName="desTx" presStyleLbl="alignAccFollowNode1" presStyleIdx="2" presStyleCnt="4">
        <dgm:presLayoutVars>
          <dgm:bulletEnabled val="1"/>
        </dgm:presLayoutVars>
      </dgm:prSet>
      <dgm:spPr/>
    </dgm:pt>
    <dgm:pt modelId="{6C53216E-3B12-430E-8AAA-D6846CF49AC0}" type="pres">
      <dgm:prSet presAssocID="{5EF334DB-AE6C-44F4-9D66-AD2FFE1A96B2}" presName="space" presStyleCnt="0"/>
      <dgm:spPr/>
    </dgm:pt>
    <dgm:pt modelId="{1BEA7CAC-0014-477A-9DFE-82EDA166C4FB}" type="pres">
      <dgm:prSet presAssocID="{FE9804D2-7FB2-4EE3-AE7C-D66B7A4E8B0F}" presName="composite" presStyleCnt="0"/>
      <dgm:spPr/>
    </dgm:pt>
    <dgm:pt modelId="{C1EBD6F2-8315-4292-9D32-D7B476EE9F12}" type="pres">
      <dgm:prSet presAssocID="{FE9804D2-7FB2-4EE3-AE7C-D66B7A4E8B0F}" presName="parTx" presStyleLbl="alignNode1" presStyleIdx="3" presStyleCnt="4">
        <dgm:presLayoutVars>
          <dgm:chMax val="0"/>
          <dgm:chPref val="0"/>
          <dgm:bulletEnabled val="1"/>
        </dgm:presLayoutVars>
      </dgm:prSet>
      <dgm:spPr/>
    </dgm:pt>
    <dgm:pt modelId="{A69F1857-FBB6-4843-890D-61ED4A1E84E4}" type="pres">
      <dgm:prSet presAssocID="{FE9804D2-7FB2-4EE3-AE7C-D66B7A4E8B0F}" presName="desTx" presStyleLbl="alignAccFollowNode1" presStyleIdx="3" presStyleCnt="4">
        <dgm:presLayoutVars>
          <dgm:bulletEnabled val="1"/>
        </dgm:presLayoutVars>
      </dgm:prSet>
      <dgm:spPr/>
    </dgm:pt>
  </dgm:ptLst>
  <dgm:cxnLst>
    <dgm:cxn modelId="{0B2C5215-A6C0-4569-A0BE-E277F38BC7BD}" type="presOf" srcId="{6B60026A-0BE4-463C-A4EE-6FBE5BD11A78}" destId="{86416E02-857D-487A-822D-57D8E231B370}" srcOrd="0" destOrd="0" presId="urn:microsoft.com/office/officeart/2005/8/layout/hList1"/>
    <dgm:cxn modelId="{1587472C-806F-4B9F-8C82-D140AE08AF51}" srcId="{5754A3E9-6FE9-4366-9ECD-CBE026DCD0FD}" destId="{6B60026A-0BE4-463C-A4EE-6FBE5BD11A78}" srcOrd="0" destOrd="0" parTransId="{AF38FD05-3475-4734-A36E-79592DAAB745}" sibTransId="{0ABC024C-D2D3-4EDA-A448-089B3476404C}"/>
    <dgm:cxn modelId="{233FA533-CB2C-4FC4-8EFD-4F62A44E1A69}" type="presOf" srcId="{FAD63F37-7F39-4FB8-817D-413299EB1508}" destId="{9502D022-B2D3-4BA2-9D19-9AB812402F15}" srcOrd="0" destOrd="0" presId="urn:microsoft.com/office/officeart/2005/8/layout/hList1"/>
    <dgm:cxn modelId="{79A04D63-E677-4A72-A85C-848BF4364A9B}" type="presOf" srcId="{3E0D9E0A-5672-4128-9B58-26F18E26ADDA}" destId="{9502D022-B2D3-4BA2-9D19-9AB812402F15}" srcOrd="0" destOrd="1" presId="urn:microsoft.com/office/officeart/2005/8/layout/hList1"/>
    <dgm:cxn modelId="{32D50865-5BC9-40B1-A44B-A2A52EFE8276}" type="presOf" srcId="{1E40E626-7F14-4D58-A370-0F9AF99D634B}" destId="{09EA38A4-7EEA-43DC-904E-1BEF604ECE2F}" srcOrd="0" destOrd="1" presId="urn:microsoft.com/office/officeart/2005/8/layout/hList1"/>
    <dgm:cxn modelId="{D04BA767-E242-45EB-B021-1ECFB25A7B29}" type="presOf" srcId="{4855D780-0D19-47ED-93D8-A4DA6A009389}" destId="{09EA38A4-7EEA-43DC-904E-1BEF604ECE2F}" srcOrd="0" destOrd="2" presId="urn:microsoft.com/office/officeart/2005/8/layout/hList1"/>
    <dgm:cxn modelId="{30DC5D48-93FE-4405-82DB-84595FB0EDD8}" type="presOf" srcId="{052DBA35-F076-446A-872F-06C3D99AD270}" destId="{356E0290-6773-4625-BBD3-A31F2E3A3B03}" srcOrd="0" destOrd="0" presId="urn:microsoft.com/office/officeart/2005/8/layout/hList1"/>
    <dgm:cxn modelId="{7D42EC6A-2C31-44AD-B89F-974D2B76F5D8}" srcId="{7E092469-5F19-48B9-9388-A920B7845C63}" destId="{3E0D9E0A-5672-4128-9B58-26F18E26ADDA}" srcOrd="1" destOrd="0" parTransId="{C054EBAF-6EA5-49E6-A7E3-70950073B794}" sibTransId="{D2692C9E-045E-435C-A00B-C31487CA5ADD}"/>
    <dgm:cxn modelId="{7E18E46C-D14F-467C-A663-9F28EFBF8986}" srcId="{052DBA35-F076-446A-872F-06C3D99AD270}" destId="{4855D780-0D19-47ED-93D8-A4DA6A009389}" srcOrd="2" destOrd="0" parTransId="{11BFFCB1-69EA-4027-ACA0-182DAE11A131}" sibTransId="{B80E8B32-E2C6-43D1-9E78-7E04496D6F31}"/>
    <dgm:cxn modelId="{F3EE826E-52F0-4F3D-BC95-830C946C724D}" type="presOf" srcId="{FE9804D2-7FB2-4EE3-AE7C-D66B7A4E8B0F}" destId="{C1EBD6F2-8315-4292-9D32-D7B476EE9F12}" srcOrd="0" destOrd="0" presId="urn:microsoft.com/office/officeart/2005/8/layout/hList1"/>
    <dgm:cxn modelId="{6D420B72-2D87-43EF-B0F7-2509991F9189}" type="presOf" srcId="{FDFD373E-D118-4C9C-A121-E72630D20848}" destId="{A69F1857-FBB6-4843-890D-61ED4A1E84E4}" srcOrd="0" destOrd="0" presId="urn:microsoft.com/office/officeart/2005/8/layout/hList1"/>
    <dgm:cxn modelId="{36275574-901A-4C93-82F1-88E1D0228869}" srcId="{55A327E6-6069-44AE-8C3F-F3A86E174A0C}" destId="{5754A3E9-6FE9-4366-9ECD-CBE026DCD0FD}" srcOrd="0" destOrd="0" parTransId="{EB186DFD-4D8C-4CE2-A0E8-022A2DBB4892}" sibTransId="{3375424A-DCC8-4EAE-8C31-E52E7BF0909A}"/>
    <dgm:cxn modelId="{7E51FF56-72EB-44C5-AF3E-B3EA3A712AFB}" srcId="{052DBA35-F076-446A-872F-06C3D99AD270}" destId="{1E40E626-7F14-4D58-A370-0F9AF99D634B}" srcOrd="1" destOrd="0" parTransId="{BCDEE201-804D-4964-9D2E-581308BDDDD5}" sibTransId="{0F6B50F6-4730-47D7-B834-2C785A741430}"/>
    <dgm:cxn modelId="{65DF5F7B-1266-4222-A437-751F9514CC18}" type="presOf" srcId="{5754A3E9-6FE9-4366-9ECD-CBE026DCD0FD}" destId="{53FD798C-2FA1-43EE-A87E-7C4F0F378D99}" srcOrd="0" destOrd="0" presId="urn:microsoft.com/office/officeart/2005/8/layout/hList1"/>
    <dgm:cxn modelId="{94D1257C-27BB-4DE3-B40B-8AD368F63FDF}" srcId="{FE9804D2-7FB2-4EE3-AE7C-D66B7A4E8B0F}" destId="{FDFD373E-D118-4C9C-A121-E72630D20848}" srcOrd="0" destOrd="0" parTransId="{3D60BBF5-E534-414F-8BD9-90FD6C077D5F}" sibTransId="{1E3BEA49-1838-4BFD-9B29-E6783F2E24DA}"/>
    <dgm:cxn modelId="{FD784C84-E9BC-44F6-92E8-BC96BC7CAD8A}" srcId="{55A327E6-6069-44AE-8C3F-F3A86E174A0C}" destId="{FE9804D2-7FB2-4EE3-AE7C-D66B7A4E8B0F}" srcOrd="3" destOrd="0" parTransId="{C804217B-E6BD-4CD3-A7C6-AE3E70098F93}" sibTransId="{09C838D0-E613-48BA-9CE5-B887EC0C00B5}"/>
    <dgm:cxn modelId="{6106CE89-4F7D-4411-98FC-B60A5EAB48D1}" srcId="{55A327E6-6069-44AE-8C3F-F3A86E174A0C}" destId="{7E092469-5F19-48B9-9388-A920B7845C63}" srcOrd="2" destOrd="0" parTransId="{3159A0DB-6797-4C2A-9C74-AAAE1CE7B0C2}" sibTransId="{5EF334DB-AE6C-44F4-9D66-AD2FFE1A96B2}"/>
    <dgm:cxn modelId="{527F9799-77BF-4AD5-868A-1BDB795947F5}" type="presOf" srcId="{7E092469-5F19-48B9-9388-A920B7845C63}" destId="{9617FF61-EDE4-4CDC-9AD6-4ECBAA93B547}" srcOrd="0" destOrd="0" presId="urn:microsoft.com/office/officeart/2005/8/layout/hList1"/>
    <dgm:cxn modelId="{DDF69FA3-EDF5-4121-A882-07FC8AD1AE0C}" type="presOf" srcId="{55A327E6-6069-44AE-8C3F-F3A86E174A0C}" destId="{6396DACB-7BC4-4F60-92A4-A04CB17DBD36}" srcOrd="0" destOrd="0" presId="urn:microsoft.com/office/officeart/2005/8/layout/hList1"/>
    <dgm:cxn modelId="{FB4D4AA4-04A3-4EA6-91F1-905E28554CCF}" srcId="{55A327E6-6069-44AE-8C3F-F3A86E174A0C}" destId="{052DBA35-F076-446A-872F-06C3D99AD270}" srcOrd="1" destOrd="0" parTransId="{D846B3E1-605B-4CD4-9132-9023534FA842}" sibTransId="{819CBF09-3D98-493E-B0D4-00FF65AB3A9D}"/>
    <dgm:cxn modelId="{AA1942C6-F7DA-45A7-B0E2-745D89F13406}" srcId="{7E092469-5F19-48B9-9388-A920B7845C63}" destId="{FAD63F37-7F39-4FB8-817D-413299EB1508}" srcOrd="0" destOrd="0" parTransId="{5E41E2F5-6BF8-4912-9996-6E3CA64D0139}" sibTransId="{E931258D-684C-412C-90B5-D695ABAFA125}"/>
    <dgm:cxn modelId="{25708BF6-59C6-49D2-85DE-56D708B67C54}" srcId="{052DBA35-F076-446A-872F-06C3D99AD270}" destId="{A3733731-4D14-46C3-9D26-E4BAACCBD0BB}" srcOrd="0" destOrd="0" parTransId="{78B9D54A-CE2B-481D-A6C7-62E9653BA325}" sibTransId="{59827F7F-AF3A-4E6C-9273-E20483318A3A}"/>
    <dgm:cxn modelId="{EB9B32FC-7DCD-4E44-9AF7-92A2D37388EE}" type="presOf" srcId="{A3733731-4D14-46C3-9D26-E4BAACCBD0BB}" destId="{09EA38A4-7EEA-43DC-904E-1BEF604ECE2F}" srcOrd="0" destOrd="0" presId="urn:microsoft.com/office/officeart/2005/8/layout/hList1"/>
    <dgm:cxn modelId="{EBBD92AD-5A0F-40B5-8F54-A43F7DAE2114}" type="presParOf" srcId="{6396DACB-7BC4-4F60-92A4-A04CB17DBD36}" destId="{C30234A0-0E7A-47B3-800F-295B76C554D4}" srcOrd="0" destOrd="0" presId="urn:microsoft.com/office/officeart/2005/8/layout/hList1"/>
    <dgm:cxn modelId="{853ADBAC-5972-4859-8C08-C21B2C0BB831}" type="presParOf" srcId="{C30234A0-0E7A-47B3-800F-295B76C554D4}" destId="{53FD798C-2FA1-43EE-A87E-7C4F0F378D99}" srcOrd="0" destOrd="0" presId="urn:microsoft.com/office/officeart/2005/8/layout/hList1"/>
    <dgm:cxn modelId="{DD852ED5-4F93-4C36-B5B6-77EE3E99AA23}" type="presParOf" srcId="{C30234A0-0E7A-47B3-800F-295B76C554D4}" destId="{86416E02-857D-487A-822D-57D8E231B370}" srcOrd="1" destOrd="0" presId="urn:microsoft.com/office/officeart/2005/8/layout/hList1"/>
    <dgm:cxn modelId="{0C026DA5-E1FE-46EB-95B5-44BF9F72EB63}" type="presParOf" srcId="{6396DACB-7BC4-4F60-92A4-A04CB17DBD36}" destId="{CD8D2192-7E4D-41AC-BAF7-445054D7CE97}" srcOrd="1" destOrd="0" presId="urn:microsoft.com/office/officeart/2005/8/layout/hList1"/>
    <dgm:cxn modelId="{8B364193-8202-477A-9611-060C38D0E368}" type="presParOf" srcId="{6396DACB-7BC4-4F60-92A4-A04CB17DBD36}" destId="{FD6442C6-0746-4580-8F42-B28FE59A964F}" srcOrd="2" destOrd="0" presId="urn:microsoft.com/office/officeart/2005/8/layout/hList1"/>
    <dgm:cxn modelId="{83AF73AD-B6E4-446D-90F0-4DA9316EE8A1}" type="presParOf" srcId="{FD6442C6-0746-4580-8F42-B28FE59A964F}" destId="{356E0290-6773-4625-BBD3-A31F2E3A3B03}" srcOrd="0" destOrd="0" presId="urn:microsoft.com/office/officeart/2005/8/layout/hList1"/>
    <dgm:cxn modelId="{E81DEDA8-4B13-4DD5-ABAF-967C2F1FDEF0}" type="presParOf" srcId="{FD6442C6-0746-4580-8F42-B28FE59A964F}" destId="{09EA38A4-7EEA-43DC-904E-1BEF604ECE2F}" srcOrd="1" destOrd="0" presId="urn:microsoft.com/office/officeart/2005/8/layout/hList1"/>
    <dgm:cxn modelId="{D8D7AE28-922F-4B09-BA5D-5E6B25663569}" type="presParOf" srcId="{6396DACB-7BC4-4F60-92A4-A04CB17DBD36}" destId="{F0B300A0-751C-4869-806D-2F9DE51A8A8D}" srcOrd="3" destOrd="0" presId="urn:microsoft.com/office/officeart/2005/8/layout/hList1"/>
    <dgm:cxn modelId="{4C690753-764E-4731-824D-10B21D66FBAE}" type="presParOf" srcId="{6396DACB-7BC4-4F60-92A4-A04CB17DBD36}" destId="{1040A46E-B0AA-4269-B5B6-5829AD902D33}" srcOrd="4" destOrd="0" presId="urn:microsoft.com/office/officeart/2005/8/layout/hList1"/>
    <dgm:cxn modelId="{E053282C-1E32-4028-97FB-76FC25100AF8}" type="presParOf" srcId="{1040A46E-B0AA-4269-B5B6-5829AD902D33}" destId="{9617FF61-EDE4-4CDC-9AD6-4ECBAA93B547}" srcOrd="0" destOrd="0" presId="urn:microsoft.com/office/officeart/2005/8/layout/hList1"/>
    <dgm:cxn modelId="{9482B1B2-3C9E-44B1-9676-6A800B37F6EF}" type="presParOf" srcId="{1040A46E-B0AA-4269-B5B6-5829AD902D33}" destId="{9502D022-B2D3-4BA2-9D19-9AB812402F15}" srcOrd="1" destOrd="0" presId="urn:microsoft.com/office/officeart/2005/8/layout/hList1"/>
    <dgm:cxn modelId="{AFDE44CB-A709-4E16-8B69-EFB1F2336C5D}" type="presParOf" srcId="{6396DACB-7BC4-4F60-92A4-A04CB17DBD36}" destId="{6C53216E-3B12-430E-8AAA-D6846CF49AC0}" srcOrd="5" destOrd="0" presId="urn:microsoft.com/office/officeart/2005/8/layout/hList1"/>
    <dgm:cxn modelId="{C0E38ABB-3429-428C-9FB5-FC8FD719C8F8}" type="presParOf" srcId="{6396DACB-7BC4-4F60-92A4-A04CB17DBD36}" destId="{1BEA7CAC-0014-477A-9DFE-82EDA166C4FB}" srcOrd="6" destOrd="0" presId="urn:microsoft.com/office/officeart/2005/8/layout/hList1"/>
    <dgm:cxn modelId="{DEBE016A-E4B7-4A89-A6C8-80771035372D}" type="presParOf" srcId="{1BEA7CAC-0014-477A-9DFE-82EDA166C4FB}" destId="{C1EBD6F2-8315-4292-9D32-D7B476EE9F12}" srcOrd="0" destOrd="0" presId="urn:microsoft.com/office/officeart/2005/8/layout/hList1"/>
    <dgm:cxn modelId="{C50C74BB-FE63-4275-9A89-B2B3B2EAD360}" type="presParOf" srcId="{1BEA7CAC-0014-477A-9DFE-82EDA166C4FB}" destId="{A69F1857-FBB6-4843-890D-61ED4A1E84E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327E6-6069-44AE-8C3F-F3A86E174A0C}"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fr-FR"/>
        </a:p>
      </dgm:t>
    </dgm:pt>
    <dgm:pt modelId="{5754A3E9-6FE9-4366-9ECD-CBE026DCD0FD}">
      <dgm:prSet phldrT="[Texte]"/>
      <dgm:spPr>
        <a:solidFill>
          <a:srgbClr val="3FE19B"/>
        </a:solidFill>
        <a:ln>
          <a:solidFill>
            <a:srgbClr val="3FE19B"/>
          </a:solidFill>
        </a:ln>
      </dgm:spPr>
      <dgm:t>
        <a:bodyPr/>
        <a:lstStyle/>
        <a:p>
          <a:r>
            <a:rPr lang="fr-FR" dirty="0"/>
            <a:t>Métabolisme</a:t>
          </a:r>
        </a:p>
      </dgm:t>
    </dgm:pt>
    <dgm:pt modelId="{EB186DFD-4D8C-4CE2-A0E8-022A2DBB4892}" type="parTrans" cxnId="{36275574-901A-4C93-82F1-88E1D0228869}">
      <dgm:prSet/>
      <dgm:spPr/>
      <dgm:t>
        <a:bodyPr/>
        <a:lstStyle/>
        <a:p>
          <a:endParaRPr lang="fr-FR"/>
        </a:p>
      </dgm:t>
    </dgm:pt>
    <dgm:pt modelId="{3375424A-DCC8-4EAE-8C31-E52E7BF0909A}" type="sibTrans" cxnId="{36275574-901A-4C93-82F1-88E1D0228869}">
      <dgm:prSet/>
      <dgm:spPr/>
      <dgm:t>
        <a:bodyPr/>
        <a:lstStyle/>
        <a:p>
          <a:endParaRPr lang="fr-FR"/>
        </a:p>
      </dgm:t>
    </dgm:pt>
    <dgm:pt modelId="{052DBA35-F076-446A-872F-06C3D99AD270}">
      <dgm:prSet phldrT="[Texte]"/>
      <dgm:spPr/>
      <dgm:t>
        <a:bodyPr/>
        <a:lstStyle/>
        <a:p>
          <a:r>
            <a:rPr lang="fr-FR" dirty="0"/>
            <a:t>Distribution</a:t>
          </a:r>
        </a:p>
      </dgm:t>
    </dgm:pt>
    <dgm:pt modelId="{D846B3E1-605B-4CD4-9132-9023534FA842}" type="parTrans" cxnId="{FB4D4AA4-04A3-4EA6-91F1-905E28554CCF}">
      <dgm:prSet/>
      <dgm:spPr/>
      <dgm:t>
        <a:bodyPr/>
        <a:lstStyle/>
        <a:p>
          <a:endParaRPr lang="fr-FR"/>
        </a:p>
      </dgm:t>
    </dgm:pt>
    <dgm:pt modelId="{819CBF09-3D98-493E-B0D4-00FF65AB3A9D}" type="sibTrans" cxnId="{FB4D4AA4-04A3-4EA6-91F1-905E28554CCF}">
      <dgm:prSet/>
      <dgm:spPr/>
      <dgm:t>
        <a:bodyPr/>
        <a:lstStyle/>
        <a:p>
          <a:endParaRPr lang="fr-FR"/>
        </a:p>
      </dgm:t>
    </dgm:pt>
    <dgm:pt modelId="{A3733731-4D14-46C3-9D26-E4BAACCBD0BB}">
      <dgm:prSet phldrT="[Texte]"/>
      <dgm:spPr/>
      <dgm:t>
        <a:bodyPr/>
        <a:lstStyle/>
        <a:p>
          <a:r>
            <a:rPr lang="fr-FR" dirty="0"/>
            <a:t>↓eau</a:t>
          </a:r>
        </a:p>
      </dgm:t>
    </dgm:pt>
    <dgm:pt modelId="{78B9D54A-CE2B-481D-A6C7-62E9653BA325}" type="parTrans" cxnId="{25708BF6-59C6-49D2-85DE-56D708B67C54}">
      <dgm:prSet/>
      <dgm:spPr/>
      <dgm:t>
        <a:bodyPr/>
        <a:lstStyle/>
        <a:p>
          <a:endParaRPr lang="fr-FR"/>
        </a:p>
      </dgm:t>
    </dgm:pt>
    <dgm:pt modelId="{59827F7F-AF3A-4E6C-9273-E20483318A3A}" type="sibTrans" cxnId="{25708BF6-59C6-49D2-85DE-56D708B67C54}">
      <dgm:prSet/>
      <dgm:spPr/>
      <dgm:t>
        <a:bodyPr/>
        <a:lstStyle/>
        <a:p>
          <a:endParaRPr lang="fr-FR"/>
        </a:p>
      </dgm:t>
    </dgm:pt>
    <dgm:pt modelId="{1E40E626-7F14-4D58-A370-0F9AF99D634B}">
      <dgm:prSet phldrT="[Texte]"/>
      <dgm:spPr/>
      <dgm:t>
        <a:bodyPr/>
        <a:lstStyle/>
        <a:p>
          <a:r>
            <a:rPr lang="fr-FR" dirty="0">
              <a:latin typeface="Calibri" panose="020F0502020204030204" pitchFamily="34" charset="0"/>
              <a:ea typeface="Calibri" panose="020F0502020204030204" pitchFamily="34" charset="0"/>
              <a:cs typeface="Calibri" panose="020F0502020204030204" pitchFamily="34" charset="0"/>
            </a:rPr>
            <a:t>↑</a:t>
          </a:r>
          <a:r>
            <a:rPr lang="fr-FR" dirty="0"/>
            <a:t>Masse grasse</a:t>
          </a:r>
        </a:p>
      </dgm:t>
    </dgm:pt>
    <dgm:pt modelId="{BCDEE201-804D-4964-9D2E-581308BDDDD5}" type="parTrans" cxnId="{7E51FF56-72EB-44C5-AF3E-B3EA3A712AFB}">
      <dgm:prSet/>
      <dgm:spPr/>
      <dgm:t>
        <a:bodyPr/>
        <a:lstStyle/>
        <a:p>
          <a:endParaRPr lang="fr-FR"/>
        </a:p>
      </dgm:t>
    </dgm:pt>
    <dgm:pt modelId="{0F6B50F6-4730-47D7-B834-2C785A741430}" type="sibTrans" cxnId="{7E51FF56-72EB-44C5-AF3E-B3EA3A712AFB}">
      <dgm:prSet/>
      <dgm:spPr/>
      <dgm:t>
        <a:bodyPr/>
        <a:lstStyle/>
        <a:p>
          <a:endParaRPr lang="fr-FR"/>
        </a:p>
      </dgm:t>
    </dgm:pt>
    <dgm:pt modelId="{7E092469-5F19-48B9-9388-A920B7845C63}">
      <dgm:prSet phldrT="[Texte]"/>
      <dgm:spPr/>
      <dgm:t>
        <a:bodyPr/>
        <a:lstStyle/>
        <a:p>
          <a:r>
            <a:rPr lang="fr-FR" dirty="0"/>
            <a:t>Métabolisme</a:t>
          </a:r>
        </a:p>
      </dgm:t>
    </dgm:pt>
    <dgm:pt modelId="{3159A0DB-6797-4C2A-9C74-AAAE1CE7B0C2}" type="parTrans" cxnId="{6106CE89-4F7D-4411-98FC-B60A5EAB48D1}">
      <dgm:prSet/>
      <dgm:spPr/>
      <dgm:t>
        <a:bodyPr/>
        <a:lstStyle/>
        <a:p>
          <a:endParaRPr lang="fr-FR"/>
        </a:p>
      </dgm:t>
    </dgm:pt>
    <dgm:pt modelId="{5EF334DB-AE6C-44F4-9D66-AD2FFE1A96B2}" type="sibTrans" cxnId="{6106CE89-4F7D-4411-98FC-B60A5EAB48D1}">
      <dgm:prSet/>
      <dgm:spPr/>
      <dgm:t>
        <a:bodyPr/>
        <a:lstStyle/>
        <a:p>
          <a:endParaRPr lang="fr-FR"/>
        </a:p>
      </dgm:t>
    </dgm:pt>
    <dgm:pt modelId="{FAD63F37-7F39-4FB8-817D-413299EB1508}">
      <dgm:prSet phldrT="[Texte]"/>
      <dgm:spPr/>
      <dgm:t>
        <a:bodyPr/>
        <a:lstStyle/>
        <a:p>
          <a:r>
            <a:rPr lang="fr-FR" dirty="0"/>
            <a:t>Phase I</a:t>
          </a:r>
        </a:p>
      </dgm:t>
    </dgm:pt>
    <dgm:pt modelId="{5E41E2F5-6BF8-4912-9996-6E3CA64D0139}" type="parTrans" cxnId="{AA1942C6-F7DA-45A7-B0E2-745D89F13406}">
      <dgm:prSet/>
      <dgm:spPr/>
      <dgm:t>
        <a:bodyPr/>
        <a:lstStyle/>
        <a:p>
          <a:endParaRPr lang="fr-FR"/>
        </a:p>
      </dgm:t>
    </dgm:pt>
    <dgm:pt modelId="{E931258D-684C-412C-90B5-D695ABAFA125}" type="sibTrans" cxnId="{AA1942C6-F7DA-45A7-B0E2-745D89F13406}">
      <dgm:prSet/>
      <dgm:spPr/>
      <dgm:t>
        <a:bodyPr/>
        <a:lstStyle/>
        <a:p>
          <a:endParaRPr lang="fr-FR"/>
        </a:p>
      </dgm:t>
    </dgm:pt>
    <dgm:pt modelId="{3E0D9E0A-5672-4128-9B58-26F18E26ADDA}">
      <dgm:prSet phldrT="[Texte]" phldr="1"/>
      <dgm:spPr/>
      <dgm:t>
        <a:bodyPr/>
        <a:lstStyle/>
        <a:p>
          <a:endParaRPr lang="fr-FR" dirty="0"/>
        </a:p>
      </dgm:t>
    </dgm:pt>
    <dgm:pt modelId="{C054EBAF-6EA5-49E6-A7E3-70950073B794}" type="parTrans" cxnId="{7D42EC6A-2C31-44AD-B89F-974D2B76F5D8}">
      <dgm:prSet/>
      <dgm:spPr/>
      <dgm:t>
        <a:bodyPr/>
        <a:lstStyle/>
        <a:p>
          <a:endParaRPr lang="fr-FR"/>
        </a:p>
      </dgm:t>
    </dgm:pt>
    <dgm:pt modelId="{D2692C9E-045E-435C-A00B-C31487CA5ADD}" type="sibTrans" cxnId="{7D42EC6A-2C31-44AD-B89F-974D2B76F5D8}">
      <dgm:prSet/>
      <dgm:spPr/>
      <dgm:t>
        <a:bodyPr/>
        <a:lstStyle/>
        <a:p>
          <a:endParaRPr lang="fr-FR"/>
        </a:p>
      </dgm:t>
    </dgm:pt>
    <dgm:pt modelId="{FE9804D2-7FB2-4EE3-AE7C-D66B7A4E8B0F}">
      <dgm:prSet phldrT="[Texte]"/>
      <dgm:spPr/>
      <dgm:t>
        <a:bodyPr/>
        <a:lstStyle/>
        <a:p>
          <a:r>
            <a:rPr lang="fr-FR" dirty="0"/>
            <a:t>Elimination</a:t>
          </a:r>
        </a:p>
      </dgm:t>
    </dgm:pt>
    <dgm:pt modelId="{C804217B-E6BD-4CD3-A7C6-AE3E70098F93}" type="parTrans" cxnId="{FD784C84-E9BC-44F6-92E8-BC96BC7CAD8A}">
      <dgm:prSet/>
      <dgm:spPr/>
      <dgm:t>
        <a:bodyPr/>
        <a:lstStyle/>
        <a:p>
          <a:endParaRPr lang="fr-FR"/>
        </a:p>
      </dgm:t>
    </dgm:pt>
    <dgm:pt modelId="{09C838D0-E613-48BA-9CE5-B887EC0C00B5}" type="sibTrans" cxnId="{FD784C84-E9BC-44F6-92E8-BC96BC7CAD8A}">
      <dgm:prSet/>
      <dgm:spPr/>
      <dgm:t>
        <a:bodyPr/>
        <a:lstStyle/>
        <a:p>
          <a:endParaRPr lang="fr-FR"/>
        </a:p>
      </dgm:t>
    </dgm:pt>
    <dgm:pt modelId="{4855D780-0D19-47ED-93D8-A4DA6A009389}">
      <dgm:prSet phldrT="[Texte]"/>
      <dgm:spPr/>
      <dgm:t>
        <a:bodyPr/>
        <a:lstStyle/>
        <a:p>
          <a:r>
            <a:rPr lang="fr-FR" dirty="0"/>
            <a:t>↓albumine</a:t>
          </a:r>
        </a:p>
      </dgm:t>
    </dgm:pt>
    <dgm:pt modelId="{11BFFCB1-69EA-4027-ACA0-182DAE11A131}" type="parTrans" cxnId="{7E18E46C-D14F-467C-A663-9F28EFBF8986}">
      <dgm:prSet/>
      <dgm:spPr/>
      <dgm:t>
        <a:bodyPr/>
        <a:lstStyle/>
        <a:p>
          <a:endParaRPr lang="fr-FR"/>
        </a:p>
      </dgm:t>
    </dgm:pt>
    <dgm:pt modelId="{B80E8B32-E2C6-43D1-9E78-7E04496D6F31}" type="sibTrans" cxnId="{7E18E46C-D14F-467C-A663-9F28EFBF8986}">
      <dgm:prSet/>
      <dgm:spPr/>
      <dgm:t>
        <a:bodyPr/>
        <a:lstStyle/>
        <a:p>
          <a:endParaRPr lang="fr-FR"/>
        </a:p>
      </dgm:t>
    </dgm:pt>
    <dgm:pt modelId="{FDFD373E-D118-4C9C-A121-E72630D20848}">
      <dgm:prSet phldrT="[Texte]"/>
      <dgm:spPr/>
      <dgm:t>
        <a:bodyPr/>
        <a:lstStyle/>
        <a:p>
          <a:r>
            <a:rPr lang="fr-FR" dirty="0"/>
            <a:t>Diminution si excrétion rénale =&gt;accumulation</a:t>
          </a:r>
        </a:p>
      </dgm:t>
    </dgm:pt>
    <dgm:pt modelId="{3D60BBF5-E534-414F-8BD9-90FD6C077D5F}" type="parTrans" cxnId="{94D1257C-27BB-4DE3-B40B-8AD368F63FDF}">
      <dgm:prSet/>
      <dgm:spPr/>
      <dgm:t>
        <a:bodyPr/>
        <a:lstStyle/>
        <a:p>
          <a:endParaRPr lang="fr-FR"/>
        </a:p>
      </dgm:t>
    </dgm:pt>
    <dgm:pt modelId="{1E3BEA49-1838-4BFD-9B29-E6783F2E24DA}" type="sibTrans" cxnId="{94D1257C-27BB-4DE3-B40B-8AD368F63FDF}">
      <dgm:prSet/>
      <dgm:spPr/>
      <dgm:t>
        <a:bodyPr/>
        <a:lstStyle/>
        <a:p>
          <a:endParaRPr lang="fr-FR"/>
        </a:p>
      </dgm:t>
    </dgm:pt>
    <dgm:pt modelId="{6B60026A-0BE4-463C-A4EE-6FBE5BD11A78}">
      <dgm:prSet phldrT="[Texte]"/>
      <dgm:spPr>
        <a:solidFill>
          <a:srgbClr val="CFF5E5">
            <a:alpha val="89804"/>
          </a:srgbClr>
        </a:solidFill>
        <a:ln>
          <a:solidFill>
            <a:srgbClr val="CFF5E5">
              <a:alpha val="90000"/>
            </a:srgbClr>
          </a:solidFill>
        </a:ln>
      </dgm:spPr>
      <dgm:t>
        <a:bodyPr/>
        <a:lstStyle/>
        <a:p>
          <a:r>
            <a:rPr lang="fr-FR" dirty="0"/>
            <a:t>Altéré</a:t>
          </a:r>
        </a:p>
      </dgm:t>
    </dgm:pt>
    <dgm:pt modelId="{0ABC024C-D2D3-4EDA-A448-089B3476404C}" type="sibTrans" cxnId="{1587472C-806F-4B9F-8C82-D140AE08AF51}">
      <dgm:prSet/>
      <dgm:spPr/>
      <dgm:t>
        <a:bodyPr/>
        <a:lstStyle/>
        <a:p>
          <a:endParaRPr lang="fr-FR"/>
        </a:p>
      </dgm:t>
    </dgm:pt>
    <dgm:pt modelId="{AF38FD05-3475-4734-A36E-79592DAAB745}" type="parTrans" cxnId="{1587472C-806F-4B9F-8C82-D140AE08AF51}">
      <dgm:prSet/>
      <dgm:spPr/>
      <dgm:t>
        <a:bodyPr/>
        <a:lstStyle/>
        <a:p>
          <a:endParaRPr lang="fr-FR"/>
        </a:p>
      </dgm:t>
    </dgm:pt>
    <dgm:pt modelId="{6396DACB-7BC4-4F60-92A4-A04CB17DBD36}" type="pres">
      <dgm:prSet presAssocID="{55A327E6-6069-44AE-8C3F-F3A86E174A0C}" presName="Name0" presStyleCnt="0">
        <dgm:presLayoutVars>
          <dgm:dir/>
          <dgm:animLvl val="lvl"/>
          <dgm:resizeHandles val="exact"/>
        </dgm:presLayoutVars>
      </dgm:prSet>
      <dgm:spPr/>
    </dgm:pt>
    <dgm:pt modelId="{C30234A0-0E7A-47B3-800F-295B76C554D4}" type="pres">
      <dgm:prSet presAssocID="{5754A3E9-6FE9-4366-9ECD-CBE026DCD0FD}" presName="composite" presStyleCnt="0"/>
      <dgm:spPr/>
    </dgm:pt>
    <dgm:pt modelId="{53FD798C-2FA1-43EE-A87E-7C4F0F378D99}" type="pres">
      <dgm:prSet presAssocID="{5754A3E9-6FE9-4366-9ECD-CBE026DCD0FD}" presName="parTx" presStyleLbl="alignNode1" presStyleIdx="0" presStyleCnt="4">
        <dgm:presLayoutVars>
          <dgm:chMax val="0"/>
          <dgm:chPref val="0"/>
          <dgm:bulletEnabled val="1"/>
        </dgm:presLayoutVars>
      </dgm:prSet>
      <dgm:spPr/>
    </dgm:pt>
    <dgm:pt modelId="{86416E02-857D-487A-822D-57D8E231B370}" type="pres">
      <dgm:prSet presAssocID="{5754A3E9-6FE9-4366-9ECD-CBE026DCD0FD}" presName="desTx" presStyleLbl="alignAccFollowNode1" presStyleIdx="0" presStyleCnt="4">
        <dgm:presLayoutVars>
          <dgm:bulletEnabled val="1"/>
        </dgm:presLayoutVars>
      </dgm:prSet>
      <dgm:spPr/>
    </dgm:pt>
    <dgm:pt modelId="{CD8D2192-7E4D-41AC-BAF7-445054D7CE97}" type="pres">
      <dgm:prSet presAssocID="{3375424A-DCC8-4EAE-8C31-E52E7BF0909A}" presName="space" presStyleCnt="0"/>
      <dgm:spPr/>
    </dgm:pt>
    <dgm:pt modelId="{FD6442C6-0746-4580-8F42-B28FE59A964F}" type="pres">
      <dgm:prSet presAssocID="{052DBA35-F076-446A-872F-06C3D99AD270}" presName="composite" presStyleCnt="0"/>
      <dgm:spPr/>
    </dgm:pt>
    <dgm:pt modelId="{356E0290-6773-4625-BBD3-A31F2E3A3B03}" type="pres">
      <dgm:prSet presAssocID="{052DBA35-F076-446A-872F-06C3D99AD270}" presName="parTx" presStyleLbl="alignNode1" presStyleIdx="1" presStyleCnt="4">
        <dgm:presLayoutVars>
          <dgm:chMax val="0"/>
          <dgm:chPref val="0"/>
          <dgm:bulletEnabled val="1"/>
        </dgm:presLayoutVars>
      </dgm:prSet>
      <dgm:spPr/>
    </dgm:pt>
    <dgm:pt modelId="{09EA38A4-7EEA-43DC-904E-1BEF604ECE2F}" type="pres">
      <dgm:prSet presAssocID="{052DBA35-F076-446A-872F-06C3D99AD270}" presName="desTx" presStyleLbl="alignAccFollowNode1" presStyleIdx="1" presStyleCnt="4">
        <dgm:presLayoutVars>
          <dgm:bulletEnabled val="1"/>
        </dgm:presLayoutVars>
      </dgm:prSet>
      <dgm:spPr/>
    </dgm:pt>
    <dgm:pt modelId="{F0B300A0-751C-4869-806D-2F9DE51A8A8D}" type="pres">
      <dgm:prSet presAssocID="{819CBF09-3D98-493E-B0D4-00FF65AB3A9D}" presName="space" presStyleCnt="0"/>
      <dgm:spPr/>
    </dgm:pt>
    <dgm:pt modelId="{1040A46E-B0AA-4269-B5B6-5829AD902D33}" type="pres">
      <dgm:prSet presAssocID="{7E092469-5F19-48B9-9388-A920B7845C63}" presName="composite" presStyleCnt="0"/>
      <dgm:spPr/>
    </dgm:pt>
    <dgm:pt modelId="{9617FF61-EDE4-4CDC-9AD6-4ECBAA93B547}" type="pres">
      <dgm:prSet presAssocID="{7E092469-5F19-48B9-9388-A920B7845C63}" presName="parTx" presStyleLbl="alignNode1" presStyleIdx="2" presStyleCnt="4">
        <dgm:presLayoutVars>
          <dgm:chMax val="0"/>
          <dgm:chPref val="0"/>
          <dgm:bulletEnabled val="1"/>
        </dgm:presLayoutVars>
      </dgm:prSet>
      <dgm:spPr/>
    </dgm:pt>
    <dgm:pt modelId="{9502D022-B2D3-4BA2-9D19-9AB812402F15}" type="pres">
      <dgm:prSet presAssocID="{7E092469-5F19-48B9-9388-A920B7845C63}" presName="desTx" presStyleLbl="alignAccFollowNode1" presStyleIdx="2" presStyleCnt="4">
        <dgm:presLayoutVars>
          <dgm:bulletEnabled val="1"/>
        </dgm:presLayoutVars>
      </dgm:prSet>
      <dgm:spPr/>
    </dgm:pt>
    <dgm:pt modelId="{6C53216E-3B12-430E-8AAA-D6846CF49AC0}" type="pres">
      <dgm:prSet presAssocID="{5EF334DB-AE6C-44F4-9D66-AD2FFE1A96B2}" presName="space" presStyleCnt="0"/>
      <dgm:spPr/>
    </dgm:pt>
    <dgm:pt modelId="{1BEA7CAC-0014-477A-9DFE-82EDA166C4FB}" type="pres">
      <dgm:prSet presAssocID="{FE9804D2-7FB2-4EE3-AE7C-D66B7A4E8B0F}" presName="composite" presStyleCnt="0"/>
      <dgm:spPr/>
    </dgm:pt>
    <dgm:pt modelId="{C1EBD6F2-8315-4292-9D32-D7B476EE9F12}" type="pres">
      <dgm:prSet presAssocID="{FE9804D2-7FB2-4EE3-AE7C-D66B7A4E8B0F}" presName="parTx" presStyleLbl="alignNode1" presStyleIdx="3" presStyleCnt="4">
        <dgm:presLayoutVars>
          <dgm:chMax val="0"/>
          <dgm:chPref val="0"/>
          <dgm:bulletEnabled val="1"/>
        </dgm:presLayoutVars>
      </dgm:prSet>
      <dgm:spPr/>
    </dgm:pt>
    <dgm:pt modelId="{A69F1857-FBB6-4843-890D-61ED4A1E84E4}" type="pres">
      <dgm:prSet presAssocID="{FE9804D2-7FB2-4EE3-AE7C-D66B7A4E8B0F}" presName="desTx" presStyleLbl="alignAccFollowNode1" presStyleIdx="3" presStyleCnt="4">
        <dgm:presLayoutVars>
          <dgm:bulletEnabled val="1"/>
        </dgm:presLayoutVars>
      </dgm:prSet>
      <dgm:spPr/>
    </dgm:pt>
  </dgm:ptLst>
  <dgm:cxnLst>
    <dgm:cxn modelId="{0B2C5215-A6C0-4569-A0BE-E277F38BC7BD}" type="presOf" srcId="{6B60026A-0BE4-463C-A4EE-6FBE5BD11A78}" destId="{86416E02-857D-487A-822D-57D8E231B370}" srcOrd="0" destOrd="0" presId="urn:microsoft.com/office/officeart/2005/8/layout/hList1"/>
    <dgm:cxn modelId="{1587472C-806F-4B9F-8C82-D140AE08AF51}" srcId="{5754A3E9-6FE9-4366-9ECD-CBE026DCD0FD}" destId="{6B60026A-0BE4-463C-A4EE-6FBE5BD11A78}" srcOrd="0" destOrd="0" parTransId="{AF38FD05-3475-4734-A36E-79592DAAB745}" sibTransId="{0ABC024C-D2D3-4EDA-A448-089B3476404C}"/>
    <dgm:cxn modelId="{233FA533-CB2C-4FC4-8EFD-4F62A44E1A69}" type="presOf" srcId="{FAD63F37-7F39-4FB8-817D-413299EB1508}" destId="{9502D022-B2D3-4BA2-9D19-9AB812402F15}" srcOrd="0" destOrd="0" presId="urn:microsoft.com/office/officeart/2005/8/layout/hList1"/>
    <dgm:cxn modelId="{79A04D63-E677-4A72-A85C-848BF4364A9B}" type="presOf" srcId="{3E0D9E0A-5672-4128-9B58-26F18E26ADDA}" destId="{9502D022-B2D3-4BA2-9D19-9AB812402F15}" srcOrd="0" destOrd="1" presId="urn:microsoft.com/office/officeart/2005/8/layout/hList1"/>
    <dgm:cxn modelId="{32D50865-5BC9-40B1-A44B-A2A52EFE8276}" type="presOf" srcId="{1E40E626-7F14-4D58-A370-0F9AF99D634B}" destId="{09EA38A4-7EEA-43DC-904E-1BEF604ECE2F}" srcOrd="0" destOrd="1" presId="urn:microsoft.com/office/officeart/2005/8/layout/hList1"/>
    <dgm:cxn modelId="{D04BA767-E242-45EB-B021-1ECFB25A7B29}" type="presOf" srcId="{4855D780-0D19-47ED-93D8-A4DA6A009389}" destId="{09EA38A4-7EEA-43DC-904E-1BEF604ECE2F}" srcOrd="0" destOrd="2" presId="urn:microsoft.com/office/officeart/2005/8/layout/hList1"/>
    <dgm:cxn modelId="{30DC5D48-93FE-4405-82DB-84595FB0EDD8}" type="presOf" srcId="{052DBA35-F076-446A-872F-06C3D99AD270}" destId="{356E0290-6773-4625-BBD3-A31F2E3A3B03}" srcOrd="0" destOrd="0" presId="urn:microsoft.com/office/officeart/2005/8/layout/hList1"/>
    <dgm:cxn modelId="{7D42EC6A-2C31-44AD-B89F-974D2B76F5D8}" srcId="{7E092469-5F19-48B9-9388-A920B7845C63}" destId="{3E0D9E0A-5672-4128-9B58-26F18E26ADDA}" srcOrd="1" destOrd="0" parTransId="{C054EBAF-6EA5-49E6-A7E3-70950073B794}" sibTransId="{D2692C9E-045E-435C-A00B-C31487CA5ADD}"/>
    <dgm:cxn modelId="{7E18E46C-D14F-467C-A663-9F28EFBF8986}" srcId="{052DBA35-F076-446A-872F-06C3D99AD270}" destId="{4855D780-0D19-47ED-93D8-A4DA6A009389}" srcOrd="2" destOrd="0" parTransId="{11BFFCB1-69EA-4027-ACA0-182DAE11A131}" sibTransId="{B80E8B32-E2C6-43D1-9E78-7E04496D6F31}"/>
    <dgm:cxn modelId="{F3EE826E-52F0-4F3D-BC95-830C946C724D}" type="presOf" srcId="{FE9804D2-7FB2-4EE3-AE7C-D66B7A4E8B0F}" destId="{C1EBD6F2-8315-4292-9D32-D7B476EE9F12}" srcOrd="0" destOrd="0" presId="urn:microsoft.com/office/officeart/2005/8/layout/hList1"/>
    <dgm:cxn modelId="{6D420B72-2D87-43EF-B0F7-2509991F9189}" type="presOf" srcId="{FDFD373E-D118-4C9C-A121-E72630D20848}" destId="{A69F1857-FBB6-4843-890D-61ED4A1E84E4}" srcOrd="0" destOrd="0" presId="urn:microsoft.com/office/officeart/2005/8/layout/hList1"/>
    <dgm:cxn modelId="{36275574-901A-4C93-82F1-88E1D0228869}" srcId="{55A327E6-6069-44AE-8C3F-F3A86E174A0C}" destId="{5754A3E9-6FE9-4366-9ECD-CBE026DCD0FD}" srcOrd="0" destOrd="0" parTransId="{EB186DFD-4D8C-4CE2-A0E8-022A2DBB4892}" sibTransId="{3375424A-DCC8-4EAE-8C31-E52E7BF0909A}"/>
    <dgm:cxn modelId="{7E51FF56-72EB-44C5-AF3E-B3EA3A712AFB}" srcId="{052DBA35-F076-446A-872F-06C3D99AD270}" destId="{1E40E626-7F14-4D58-A370-0F9AF99D634B}" srcOrd="1" destOrd="0" parTransId="{BCDEE201-804D-4964-9D2E-581308BDDDD5}" sibTransId="{0F6B50F6-4730-47D7-B834-2C785A741430}"/>
    <dgm:cxn modelId="{65DF5F7B-1266-4222-A437-751F9514CC18}" type="presOf" srcId="{5754A3E9-6FE9-4366-9ECD-CBE026DCD0FD}" destId="{53FD798C-2FA1-43EE-A87E-7C4F0F378D99}" srcOrd="0" destOrd="0" presId="urn:microsoft.com/office/officeart/2005/8/layout/hList1"/>
    <dgm:cxn modelId="{94D1257C-27BB-4DE3-B40B-8AD368F63FDF}" srcId="{FE9804D2-7FB2-4EE3-AE7C-D66B7A4E8B0F}" destId="{FDFD373E-D118-4C9C-A121-E72630D20848}" srcOrd="0" destOrd="0" parTransId="{3D60BBF5-E534-414F-8BD9-90FD6C077D5F}" sibTransId="{1E3BEA49-1838-4BFD-9B29-E6783F2E24DA}"/>
    <dgm:cxn modelId="{FD784C84-E9BC-44F6-92E8-BC96BC7CAD8A}" srcId="{55A327E6-6069-44AE-8C3F-F3A86E174A0C}" destId="{FE9804D2-7FB2-4EE3-AE7C-D66B7A4E8B0F}" srcOrd="3" destOrd="0" parTransId="{C804217B-E6BD-4CD3-A7C6-AE3E70098F93}" sibTransId="{09C838D0-E613-48BA-9CE5-B887EC0C00B5}"/>
    <dgm:cxn modelId="{6106CE89-4F7D-4411-98FC-B60A5EAB48D1}" srcId="{55A327E6-6069-44AE-8C3F-F3A86E174A0C}" destId="{7E092469-5F19-48B9-9388-A920B7845C63}" srcOrd="2" destOrd="0" parTransId="{3159A0DB-6797-4C2A-9C74-AAAE1CE7B0C2}" sibTransId="{5EF334DB-AE6C-44F4-9D66-AD2FFE1A96B2}"/>
    <dgm:cxn modelId="{527F9799-77BF-4AD5-868A-1BDB795947F5}" type="presOf" srcId="{7E092469-5F19-48B9-9388-A920B7845C63}" destId="{9617FF61-EDE4-4CDC-9AD6-4ECBAA93B547}" srcOrd="0" destOrd="0" presId="urn:microsoft.com/office/officeart/2005/8/layout/hList1"/>
    <dgm:cxn modelId="{DDF69FA3-EDF5-4121-A882-07FC8AD1AE0C}" type="presOf" srcId="{55A327E6-6069-44AE-8C3F-F3A86E174A0C}" destId="{6396DACB-7BC4-4F60-92A4-A04CB17DBD36}" srcOrd="0" destOrd="0" presId="urn:microsoft.com/office/officeart/2005/8/layout/hList1"/>
    <dgm:cxn modelId="{FB4D4AA4-04A3-4EA6-91F1-905E28554CCF}" srcId="{55A327E6-6069-44AE-8C3F-F3A86E174A0C}" destId="{052DBA35-F076-446A-872F-06C3D99AD270}" srcOrd="1" destOrd="0" parTransId="{D846B3E1-605B-4CD4-9132-9023534FA842}" sibTransId="{819CBF09-3D98-493E-B0D4-00FF65AB3A9D}"/>
    <dgm:cxn modelId="{AA1942C6-F7DA-45A7-B0E2-745D89F13406}" srcId="{7E092469-5F19-48B9-9388-A920B7845C63}" destId="{FAD63F37-7F39-4FB8-817D-413299EB1508}" srcOrd="0" destOrd="0" parTransId="{5E41E2F5-6BF8-4912-9996-6E3CA64D0139}" sibTransId="{E931258D-684C-412C-90B5-D695ABAFA125}"/>
    <dgm:cxn modelId="{25708BF6-59C6-49D2-85DE-56D708B67C54}" srcId="{052DBA35-F076-446A-872F-06C3D99AD270}" destId="{A3733731-4D14-46C3-9D26-E4BAACCBD0BB}" srcOrd="0" destOrd="0" parTransId="{78B9D54A-CE2B-481D-A6C7-62E9653BA325}" sibTransId="{59827F7F-AF3A-4E6C-9273-E20483318A3A}"/>
    <dgm:cxn modelId="{EB9B32FC-7DCD-4E44-9AF7-92A2D37388EE}" type="presOf" srcId="{A3733731-4D14-46C3-9D26-E4BAACCBD0BB}" destId="{09EA38A4-7EEA-43DC-904E-1BEF604ECE2F}" srcOrd="0" destOrd="0" presId="urn:microsoft.com/office/officeart/2005/8/layout/hList1"/>
    <dgm:cxn modelId="{EBBD92AD-5A0F-40B5-8F54-A43F7DAE2114}" type="presParOf" srcId="{6396DACB-7BC4-4F60-92A4-A04CB17DBD36}" destId="{C30234A0-0E7A-47B3-800F-295B76C554D4}" srcOrd="0" destOrd="0" presId="urn:microsoft.com/office/officeart/2005/8/layout/hList1"/>
    <dgm:cxn modelId="{853ADBAC-5972-4859-8C08-C21B2C0BB831}" type="presParOf" srcId="{C30234A0-0E7A-47B3-800F-295B76C554D4}" destId="{53FD798C-2FA1-43EE-A87E-7C4F0F378D99}" srcOrd="0" destOrd="0" presId="urn:microsoft.com/office/officeart/2005/8/layout/hList1"/>
    <dgm:cxn modelId="{DD852ED5-4F93-4C36-B5B6-77EE3E99AA23}" type="presParOf" srcId="{C30234A0-0E7A-47B3-800F-295B76C554D4}" destId="{86416E02-857D-487A-822D-57D8E231B370}" srcOrd="1" destOrd="0" presId="urn:microsoft.com/office/officeart/2005/8/layout/hList1"/>
    <dgm:cxn modelId="{0C026DA5-E1FE-46EB-95B5-44BF9F72EB63}" type="presParOf" srcId="{6396DACB-7BC4-4F60-92A4-A04CB17DBD36}" destId="{CD8D2192-7E4D-41AC-BAF7-445054D7CE97}" srcOrd="1" destOrd="0" presId="urn:microsoft.com/office/officeart/2005/8/layout/hList1"/>
    <dgm:cxn modelId="{8B364193-8202-477A-9611-060C38D0E368}" type="presParOf" srcId="{6396DACB-7BC4-4F60-92A4-A04CB17DBD36}" destId="{FD6442C6-0746-4580-8F42-B28FE59A964F}" srcOrd="2" destOrd="0" presId="urn:microsoft.com/office/officeart/2005/8/layout/hList1"/>
    <dgm:cxn modelId="{83AF73AD-B6E4-446D-90F0-4DA9316EE8A1}" type="presParOf" srcId="{FD6442C6-0746-4580-8F42-B28FE59A964F}" destId="{356E0290-6773-4625-BBD3-A31F2E3A3B03}" srcOrd="0" destOrd="0" presId="urn:microsoft.com/office/officeart/2005/8/layout/hList1"/>
    <dgm:cxn modelId="{E81DEDA8-4B13-4DD5-ABAF-967C2F1FDEF0}" type="presParOf" srcId="{FD6442C6-0746-4580-8F42-B28FE59A964F}" destId="{09EA38A4-7EEA-43DC-904E-1BEF604ECE2F}" srcOrd="1" destOrd="0" presId="urn:microsoft.com/office/officeart/2005/8/layout/hList1"/>
    <dgm:cxn modelId="{D8D7AE28-922F-4B09-BA5D-5E6B25663569}" type="presParOf" srcId="{6396DACB-7BC4-4F60-92A4-A04CB17DBD36}" destId="{F0B300A0-751C-4869-806D-2F9DE51A8A8D}" srcOrd="3" destOrd="0" presId="urn:microsoft.com/office/officeart/2005/8/layout/hList1"/>
    <dgm:cxn modelId="{4C690753-764E-4731-824D-10B21D66FBAE}" type="presParOf" srcId="{6396DACB-7BC4-4F60-92A4-A04CB17DBD36}" destId="{1040A46E-B0AA-4269-B5B6-5829AD902D33}" srcOrd="4" destOrd="0" presId="urn:microsoft.com/office/officeart/2005/8/layout/hList1"/>
    <dgm:cxn modelId="{E053282C-1E32-4028-97FB-76FC25100AF8}" type="presParOf" srcId="{1040A46E-B0AA-4269-B5B6-5829AD902D33}" destId="{9617FF61-EDE4-4CDC-9AD6-4ECBAA93B547}" srcOrd="0" destOrd="0" presId="urn:microsoft.com/office/officeart/2005/8/layout/hList1"/>
    <dgm:cxn modelId="{9482B1B2-3C9E-44B1-9676-6A800B37F6EF}" type="presParOf" srcId="{1040A46E-B0AA-4269-B5B6-5829AD902D33}" destId="{9502D022-B2D3-4BA2-9D19-9AB812402F15}" srcOrd="1" destOrd="0" presId="urn:microsoft.com/office/officeart/2005/8/layout/hList1"/>
    <dgm:cxn modelId="{AFDE44CB-A709-4E16-8B69-EFB1F2336C5D}" type="presParOf" srcId="{6396DACB-7BC4-4F60-92A4-A04CB17DBD36}" destId="{6C53216E-3B12-430E-8AAA-D6846CF49AC0}" srcOrd="5" destOrd="0" presId="urn:microsoft.com/office/officeart/2005/8/layout/hList1"/>
    <dgm:cxn modelId="{C0E38ABB-3429-428C-9FB5-FC8FD719C8F8}" type="presParOf" srcId="{6396DACB-7BC4-4F60-92A4-A04CB17DBD36}" destId="{1BEA7CAC-0014-477A-9DFE-82EDA166C4FB}" srcOrd="6" destOrd="0" presId="urn:microsoft.com/office/officeart/2005/8/layout/hList1"/>
    <dgm:cxn modelId="{DEBE016A-E4B7-4A89-A6C8-80771035372D}" type="presParOf" srcId="{1BEA7CAC-0014-477A-9DFE-82EDA166C4FB}" destId="{C1EBD6F2-8315-4292-9D32-D7B476EE9F12}" srcOrd="0" destOrd="0" presId="urn:microsoft.com/office/officeart/2005/8/layout/hList1"/>
    <dgm:cxn modelId="{C50C74BB-FE63-4275-9A89-B2B3B2EAD360}" type="presParOf" srcId="{1BEA7CAC-0014-477A-9DFE-82EDA166C4FB}" destId="{A69F1857-FBB6-4843-890D-61ED4A1E84E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A327E6-6069-44AE-8C3F-F3A86E174A0C}"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fr-FR"/>
        </a:p>
      </dgm:t>
    </dgm:pt>
    <dgm:pt modelId="{5754A3E9-6FE9-4366-9ECD-CBE026DCD0FD}">
      <dgm:prSet phldrT="[Texte]"/>
      <dgm:spPr>
        <a:solidFill>
          <a:srgbClr val="5B9BD5"/>
        </a:solidFill>
        <a:ln>
          <a:solidFill>
            <a:srgbClr val="5B9BD5"/>
          </a:solidFill>
        </a:ln>
      </dgm:spPr>
      <dgm:t>
        <a:bodyPr/>
        <a:lstStyle/>
        <a:p>
          <a:r>
            <a:rPr lang="fr-FR" dirty="0"/>
            <a:t>Elimination</a:t>
          </a:r>
        </a:p>
      </dgm:t>
    </dgm:pt>
    <dgm:pt modelId="{EB186DFD-4D8C-4CE2-A0E8-022A2DBB4892}" type="parTrans" cxnId="{36275574-901A-4C93-82F1-88E1D0228869}">
      <dgm:prSet/>
      <dgm:spPr/>
      <dgm:t>
        <a:bodyPr/>
        <a:lstStyle/>
        <a:p>
          <a:endParaRPr lang="fr-FR"/>
        </a:p>
      </dgm:t>
    </dgm:pt>
    <dgm:pt modelId="{3375424A-DCC8-4EAE-8C31-E52E7BF0909A}" type="sibTrans" cxnId="{36275574-901A-4C93-82F1-88E1D0228869}">
      <dgm:prSet/>
      <dgm:spPr/>
      <dgm:t>
        <a:bodyPr/>
        <a:lstStyle/>
        <a:p>
          <a:endParaRPr lang="fr-FR"/>
        </a:p>
      </dgm:t>
    </dgm:pt>
    <dgm:pt modelId="{052DBA35-F076-446A-872F-06C3D99AD270}">
      <dgm:prSet phldrT="[Texte]"/>
      <dgm:spPr/>
      <dgm:t>
        <a:bodyPr/>
        <a:lstStyle/>
        <a:p>
          <a:r>
            <a:rPr lang="fr-FR" dirty="0"/>
            <a:t>Distribution</a:t>
          </a:r>
        </a:p>
      </dgm:t>
    </dgm:pt>
    <dgm:pt modelId="{D846B3E1-605B-4CD4-9132-9023534FA842}" type="parTrans" cxnId="{FB4D4AA4-04A3-4EA6-91F1-905E28554CCF}">
      <dgm:prSet/>
      <dgm:spPr/>
      <dgm:t>
        <a:bodyPr/>
        <a:lstStyle/>
        <a:p>
          <a:endParaRPr lang="fr-FR"/>
        </a:p>
      </dgm:t>
    </dgm:pt>
    <dgm:pt modelId="{819CBF09-3D98-493E-B0D4-00FF65AB3A9D}" type="sibTrans" cxnId="{FB4D4AA4-04A3-4EA6-91F1-905E28554CCF}">
      <dgm:prSet/>
      <dgm:spPr/>
      <dgm:t>
        <a:bodyPr/>
        <a:lstStyle/>
        <a:p>
          <a:endParaRPr lang="fr-FR"/>
        </a:p>
      </dgm:t>
    </dgm:pt>
    <dgm:pt modelId="{A3733731-4D14-46C3-9D26-E4BAACCBD0BB}">
      <dgm:prSet phldrT="[Texte]"/>
      <dgm:spPr/>
      <dgm:t>
        <a:bodyPr/>
        <a:lstStyle/>
        <a:p>
          <a:r>
            <a:rPr lang="fr-FR" dirty="0"/>
            <a:t>↓eau</a:t>
          </a:r>
        </a:p>
      </dgm:t>
    </dgm:pt>
    <dgm:pt modelId="{78B9D54A-CE2B-481D-A6C7-62E9653BA325}" type="parTrans" cxnId="{25708BF6-59C6-49D2-85DE-56D708B67C54}">
      <dgm:prSet/>
      <dgm:spPr/>
      <dgm:t>
        <a:bodyPr/>
        <a:lstStyle/>
        <a:p>
          <a:endParaRPr lang="fr-FR"/>
        </a:p>
      </dgm:t>
    </dgm:pt>
    <dgm:pt modelId="{59827F7F-AF3A-4E6C-9273-E20483318A3A}" type="sibTrans" cxnId="{25708BF6-59C6-49D2-85DE-56D708B67C54}">
      <dgm:prSet/>
      <dgm:spPr/>
      <dgm:t>
        <a:bodyPr/>
        <a:lstStyle/>
        <a:p>
          <a:endParaRPr lang="fr-FR"/>
        </a:p>
      </dgm:t>
    </dgm:pt>
    <dgm:pt modelId="{1E40E626-7F14-4D58-A370-0F9AF99D634B}">
      <dgm:prSet phldrT="[Texte]"/>
      <dgm:spPr/>
      <dgm:t>
        <a:bodyPr/>
        <a:lstStyle/>
        <a:p>
          <a:r>
            <a:rPr lang="fr-FR" dirty="0">
              <a:latin typeface="Calibri" panose="020F0502020204030204" pitchFamily="34" charset="0"/>
              <a:ea typeface="Calibri" panose="020F0502020204030204" pitchFamily="34" charset="0"/>
              <a:cs typeface="Calibri" panose="020F0502020204030204" pitchFamily="34" charset="0"/>
            </a:rPr>
            <a:t>↑</a:t>
          </a:r>
          <a:r>
            <a:rPr lang="fr-FR" dirty="0"/>
            <a:t>Masse grasse</a:t>
          </a:r>
        </a:p>
      </dgm:t>
    </dgm:pt>
    <dgm:pt modelId="{BCDEE201-804D-4964-9D2E-581308BDDDD5}" type="parTrans" cxnId="{7E51FF56-72EB-44C5-AF3E-B3EA3A712AFB}">
      <dgm:prSet/>
      <dgm:spPr/>
      <dgm:t>
        <a:bodyPr/>
        <a:lstStyle/>
        <a:p>
          <a:endParaRPr lang="fr-FR"/>
        </a:p>
      </dgm:t>
    </dgm:pt>
    <dgm:pt modelId="{0F6B50F6-4730-47D7-B834-2C785A741430}" type="sibTrans" cxnId="{7E51FF56-72EB-44C5-AF3E-B3EA3A712AFB}">
      <dgm:prSet/>
      <dgm:spPr/>
      <dgm:t>
        <a:bodyPr/>
        <a:lstStyle/>
        <a:p>
          <a:endParaRPr lang="fr-FR"/>
        </a:p>
      </dgm:t>
    </dgm:pt>
    <dgm:pt modelId="{7E092469-5F19-48B9-9388-A920B7845C63}">
      <dgm:prSet phldrT="[Texte]"/>
      <dgm:spPr/>
      <dgm:t>
        <a:bodyPr/>
        <a:lstStyle/>
        <a:p>
          <a:r>
            <a:rPr lang="fr-FR" dirty="0"/>
            <a:t>Métabolisme</a:t>
          </a:r>
        </a:p>
      </dgm:t>
    </dgm:pt>
    <dgm:pt modelId="{3159A0DB-6797-4C2A-9C74-AAAE1CE7B0C2}" type="parTrans" cxnId="{6106CE89-4F7D-4411-98FC-B60A5EAB48D1}">
      <dgm:prSet/>
      <dgm:spPr/>
      <dgm:t>
        <a:bodyPr/>
        <a:lstStyle/>
        <a:p>
          <a:endParaRPr lang="fr-FR"/>
        </a:p>
      </dgm:t>
    </dgm:pt>
    <dgm:pt modelId="{5EF334DB-AE6C-44F4-9D66-AD2FFE1A96B2}" type="sibTrans" cxnId="{6106CE89-4F7D-4411-98FC-B60A5EAB48D1}">
      <dgm:prSet/>
      <dgm:spPr/>
      <dgm:t>
        <a:bodyPr/>
        <a:lstStyle/>
        <a:p>
          <a:endParaRPr lang="fr-FR"/>
        </a:p>
      </dgm:t>
    </dgm:pt>
    <dgm:pt modelId="{FAD63F37-7F39-4FB8-817D-413299EB1508}">
      <dgm:prSet phldrT="[Texte]"/>
      <dgm:spPr/>
      <dgm:t>
        <a:bodyPr/>
        <a:lstStyle/>
        <a:p>
          <a:r>
            <a:rPr lang="fr-FR" dirty="0"/>
            <a:t>Phase I</a:t>
          </a:r>
        </a:p>
      </dgm:t>
    </dgm:pt>
    <dgm:pt modelId="{5E41E2F5-6BF8-4912-9996-6E3CA64D0139}" type="parTrans" cxnId="{AA1942C6-F7DA-45A7-B0E2-745D89F13406}">
      <dgm:prSet/>
      <dgm:spPr/>
      <dgm:t>
        <a:bodyPr/>
        <a:lstStyle/>
        <a:p>
          <a:endParaRPr lang="fr-FR"/>
        </a:p>
      </dgm:t>
    </dgm:pt>
    <dgm:pt modelId="{E931258D-684C-412C-90B5-D695ABAFA125}" type="sibTrans" cxnId="{AA1942C6-F7DA-45A7-B0E2-745D89F13406}">
      <dgm:prSet/>
      <dgm:spPr/>
      <dgm:t>
        <a:bodyPr/>
        <a:lstStyle/>
        <a:p>
          <a:endParaRPr lang="fr-FR"/>
        </a:p>
      </dgm:t>
    </dgm:pt>
    <dgm:pt modelId="{3E0D9E0A-5672-4128-9B58-26F18E26ADDA}">
      <dgm:prSet phldrT="[Texte]" phldr="1"/>
      <dgm:spPr/>
      <dgm:t>
        <a:bodyPr/>
        <a:lstStyle/>
        <a:p>
          <a:endParaRPr lang="fr-FR" dirty="0"/>
        </a:p>
      </dgm:t>
    </dgm:pt>
    <dgm:pt modelId="{C054EBAF-6EA5-49E6-A7E3-70950073B794}" type="parTrans" cxnId="{7D42EC6A-2C31-44AD-B89F-974D2B76F5D8}">
      <dgm:prSet/>
      <dgm:spPr/>
      <dgm:t>
        <a:bodyPr/>
        <a:lstStyle/>
        <a:p>
          <a:endParaRPr lang="fr-FR"/>
        </a:p>
      </dgm:t>
    </dgm:pt>
    <dgm:pt modelId="{D2692C9E-045E-435C-A00B-C31487CA5ADD}" type="sibTrans" cxnId="{7D42EC6A-2C31-44AD-B89F-974D2B76F5D8}">
      <dgm:prSet/>
      <dgm:spPr/>
      <dgm:t>
        <a:bodyPr/>
        <a:lstStyle/>
        <a:p>
          <a:endParaRPr lang="fr-FR"/>
        </a:p>
      </dgm:t>
    </dgm:pt>
    <dgm:pt modelId="{FE9804D2-7FB2-4EE3-AE7C-D66B7A4E8B0F}">
      <dgm:prSet phldrT="[Texte]"/>
      <dgm:spPr/>
      <dgm:t>
        <a:bodyPr/>
        <a:lstStyle/>
        <a:p>
          <a:r>
            <a:rPr lang="fr-FR" dirty="0"/>
            <a:t>Elimination</a:t>
          </a:r>
        </a:p>
      </dgm:t>
    </dgm:pt>
    <dgm:pt modelId="{C804217B-E6BD-4CD3-A7C6-AE3E70098F93}" type="parTrans" cxnId="{FD784C84-E9BC-44F6-92E8-BC96BC7CAD8A}">
      <dgm:prSet/>
      <dgm:spPr/>
      <dgm:t>
        <a:bodyPr/>
        <a:lstStyle/>
        <a:p>
          <a:endParaRPr lang="fr-FR"/>
        </a:p>
      </dgm:t>
    </dgm:pt>
    <dgm:pt modelId="{09C838D0-E613-48BA-9CE5-B887EC0C00B5}" type="sibTrans" cxnId="{FD784C84-E9BC-44F6-92E8-BC96BC7CAD8A}">
      <dgm:prSet/>
      <dgm:spPr/>
      <dgm:t>
        <a:bodyPr/>
        <a:lstStyle/>
        <a:p>
          <a:endParaRPr lang="fr-FR"/>
        </a:p>
      </dgm:t>
    </dgm:pt>
    <dgm:pt modelId="{4855D780-0D19-47ED-93D8-A4DA6A009389}">
      <dgm:prSet phldrT="[Texte]"/>
      <dgm:spPr/>
      <dgm:t>
        <a:bodyPr/>
        <a:lstStyle/>
        <a:p>
          <a:r>
            <a:rPr lang="fr-FR" dirty="0"/>
            <a:t>↓albumine</a:t>
          </a:r>
        </a:p>
      </dgm:t>
    </dgm:pt>
    <dgm:pt modelId="{11BFFCB1-69EA-4027-ACA0-182DAE11A131}" type="parTrans" cxnId="{7E18E46C-D14F-467C-A663-9F28EFBF8986}">
      <dgm:prSet/>
      <dgm:spPr/>
      <dgm:t>
        <a:bodyPr/>
        <a:lstStyle/>
        <a:p>
          <a:endParaRPr lang="fr-FR"/>
        </a:p>
      </dgm:t>
    </dgm:pt>
    <dgm:pt modelId="{B80E8B32-E2C6-43D1-9E78-7E04496D6F31}" type="sibTrans" cxnId="{7E18E46C-D14F-467C-A663-9F28EFBF8986}">
      <dgm:prSet/>
      <dgm:spPr/>
      <dgm:t>
        <a:bodyPr/>
        <a:lstStyle/>
        <a:p>
          <a:endParaRPr lang="fr-FR"/>
        </a:p>
      </dgm:t>
    </dgm:pt>
    <dgm:pt modelId="{FDFD373E-D118-4C9C-A121-E72630D20848}">
      <dgm:prSet phldrT="[Texte]"/>
      <dgm:spPr/>
      <dgm:t>
        <a:bodyPr/>
        <a:lstStyle/>
        <a:p>
          <a:r>
            <a:rPr lang="fr-FR" dirty="0"/>
            <a:t>Diminution si excrétion rénale =&gt;accumulation</a:t>
          </a:r>
        </a:p>
      </dgm:t>
    </dgm:pt>
    <dgm:pt modelId="{3D60BBF5-E534-414F-8BD9-90FD6C077D5F}" type="parTrans" cxnId="{94D1257C-27BB-4DE3-B40B-8AD368F63FDF}">
      <dgm:prSet/>
      <dgm:spPr/>
      <dgm:t>
        <a:bodyPr/>
        <a:lstStyle/>
        <a:p>
          <a:endParaRPr lang="fr-FR"/>
        </a:p>
      </dgm:t>
    </dgm:pt>
    <dgm:pt modelId="{1E3BEA49-1838-4BFD-9B29-E6783F2E24DA}" type="sibTrans" cxnId="{94D1257C-27BB-4DE3-B40B-8AD368F63FDF}">
      <dgm:prSet/>
      <dgm:spPr/>
      <dgm:t>
        <a:bodyPr/>
        <a:lstStyle/>
        <a:p>
          <a:endParaRPr lang="fr-FR"/>
        </a:p>
      </dgm:t>
    </dgm:pt>
    <dgm:pt modelId="{6B60026A-0BE4-463C-A4EE-6FBE5BD11A78}">
      <dgm:prSet phldrT="[Texte]"/>
      <dgm:spPr>
        <a:solidFill>
          <a:srgbClr val="D2DEEF">
            <a:alpha val="89804"/>
          </a:srgbClr>
        </a:solidFill>
        <a:ln>
          <a:solidFill>
            <a:srgbClr val="D2DEEF">
              <a:alpha val="90000"/>
            </a:srgbClr>
          </a:solidFill>
        </a:ln>
      </dgm:spPr>
      <dgm:t>
        <a:bodyPr/>
        <a:lstStyle/>
        <a:p>
          <a:r>
            <a:rPr lang="fr-FR" dirty="0"/>
            <a:t>Altérée</a:t>
          </a:r>
        </a:p>
      </dgm:t>
    </dgm:pt>
    <dgm:pt modelId="{0ABC024C-D2D3-4EDA-A448-089B3476404C}" type="sibTrans" cxnId="{1587472C-806F-4B9F-8C82-D140AE08AF51}">
      <dgm:prSet/>
      <dgm:spPr/>
      <dgm:t>
        <a:bodyPr/>
        <a:lstStyle/>
        <a:p>
          <a:endParaRPr lang="fr-FR"/>
        </a:p>
      </dgm:t>
    </dgm:pt>
    <dgm:pt modelId="{AF38FD05-3475-4734-A36E-79592DAAB745}" type="parTrans" cxnId="{1587472C-806F-4B9F-8C82-D140AE08AF51}">
      <dgm:prSet/>
      <dgm:spPr/>
      <dgm:t>
        <a:bodyPr/>
        <a:lstStyle/>
        <a:p>
          <a:endParaRPr lang="fr-FR"/>
        </a:p>
      </dgm:t>
    </dgm:pt>
    <dgm:pt modelId="{6396DACB-7BC4-4F60-92A4-A04CB17DBD36}" type="pres">
      <dgm:prSet presAssocID="{55A327E6-6069-44AE-8C3F-F3A86E174A0C}" presName="Name0" presStyleCnt="0">
        <dgm:presLayoutVars>
          <dgm:dir/>
          <dgm:animLvl val="lvl"/>
          <dgm:resizeHandles val="exact"/>
        </dgm:presLayoutVars>
      </dgm:prSet>
      <dgm:spPr/>
    </dgm:pt>
    <dgm:pt modelId="{C30234A0-0E7A-47B3-800F-295B76C554D4}" type="pres">
      <dgm:prSet presAssocID="{5754A3E9-6FE9-4366-9ECD-CBE026DCD0FD}" presName="composite" presStyleCnt="0"/>
      <dgm:spPr/>
    </dgm:pt>
    <dgm:pt modelId="{53FD798C-2FA1-43EE-A87E-7C4F0F378D99}" type="pres">
      <dgm:prSet presAssocID="{5754A3E9-6FE9-4366-9ECD-CBE026DCD0FD}" presName="parTx" presStyleLbl="alignNode1" presStyleIdx="0" presStyleCnt="4">
        <dgm:presLayoutVars>
          <dgm:chMax val="0"/>
          <dgm:chPref val="0"/>
          <dgm:bulletEnabled val="1"/>
        </dgm:presLayoutVars>
      </dgm:prSet>
      <dgm:spPr/>
    </dgm:pt>
    <dgm:pt modelId="{86416E02-857D-487A-822D-57D8E231B370}" type="pres">
      <dgm:prSet presAssocID="{5754A3E9-6FE9-4366-9ECD-CBE026DCD0FD}" presName="desTx" presStyleLbl="alignAccFollowNode1" presStyleIdx="0" presStyleCnt="4">
        <dgm:presLayoutVars>
          <dgm:bulletEnabled val="1"/>
        </dgm:presLayoutVars>
      </dgm:prSet>
      <dgm:spPr/>
    </dgm:pt>
    <dgm:pt modelId="{CD8D2192-7E4D-41AC-BAF7-445054D7CE97}" type="pres">
      <dgm:prSet presAssocID="{3375424A-DCC8-4EAE-8C31-E52E7BF0909A}" presName="space" presStyleCnt="0"/>
      <dgm:spPr/>
    </dgm:pt>
    <dgm:pt modelId="{FD6442C6-0746-4580-8F42-B28FE59A964F}" type="pres">
      <dgm:prSet presAssocID="{052DBA35-F076-446A-872F-06C3D99AD270}" presName="composite" presStyleCnt="0"/>
      <dgm:spPr/>
    </dgm:pt>
    <dgm:pt modelId="{356E0290-6773-4625-BBD3-A31F2E3A3B03}" type="pres">
      <dgm:prSet presAssocID="{052DBA35-F076-446A-872F-06C3D99AD270}" presName="parTx" presStyleLbl="alignNode1" presStyleIdx="1" presStyleCnt="4">
        <dgm:presLayoutVars>
          <dgm:chMax val="0"/>
          <dgm:chPref val="0"/>
          <dgm:bulletEnabled val="1"/>
        </dgm:presLayoutVars>
      </dgm:prSet>
      <dgm:spPr/>
    </dgm:pt>
    <dgm:pt modelId="{09EA38A4-7EEA-43DC-904E-1BEF604ECE2F}" type="pres">
      <dgm:prSet presAssocID="{052DBA35-F076-446A-872F-06C3D99AD270}" presName="desTx" presStyleLbl="alignAccFollowNode1" presStyleIdx="1" presStyleCnt="4">
        <dgm:presLayoutVars>
          <dgm:bulletEnabled val="1"/>
        </dgm:presLayoutVars>
      </dgm:prSet>
      <dgm:spPr/>
    </dgm:pt>
    <dgm:pt modelId="{F0B300A0-751C-4869-806D-2F9DE51A8A8D}" type="pres">
      <dgm:prSet presAssocID="{819CBF09-3D98-493E-B0D4-00FF65AB3A9D}" presName="space" presStyleCnt="0"/>
      <dgm:spPr/>
    </dgm:pt>
    <dgm:pt modelId="{1040A46E-B0AA-4269-B5B6-5829AD902D33}" type="pres">
      <dgm:prSet presAssocID="{7E092469-5F19-48B9-9388-A920B7845C63}" presName="composite" presStyleCnt="0"/>
      <dgm:spPr/>
    </dgm:pt>
    <dgm:pt modelId="{9617FF61-EDE4-4CDC-9AD6-4ECBAA93B547}" type="pres">
      <dgm:prSet presAssocID="{7E092469-5F19-48B9-9388-A920B7845C63}" presName="parTx" presStyleLbl="alignNode1" presStyleIdx="2" presStyleCnt="4">
        <dgm:presLayoutVars>
          <dgm:chMax val="0"/>
          <dgm:chPref val="0"/>
          <dgm:bulletEnabled val="1"/>
        </dgm:presLayoutVars>
      </dgm:prSet>
      <dgm:spPr/>
    </dgm:pt>
    <dgm:pt modelId="{9502D022-B2D3-4BA2-9D19-9AB812402F15}" type="pres">
      <dgm:prSet presAssocID="{7E092469-5F19-48B9-9388-A920B7845C63}" presName="desTx" presStyleLbl="alignAccFollowNode1" presStyleIdx="2" presStyleCnt="4">
        <dgm:presLayoutVars>
          <dgm:bulletEnabled val="1"/>
        </dgm:presLayoutVars>
      </dgm:prSet>
      <dgm:spPr/>
    </dgm:pt>
    <dgm:pt modelId="{6C53216E-3B12-430E-8AAA-D6846CF49AC0}" type="pres">
      <dgm:prSet presAssocID="{5EF334DB-AE6C-44F4-9D66-AD2FFE1A96B2}" presName="space" presStyleCnt="0"/>
      <dgm:spPr/>
    </dgm:pt>
    <dgm:pt modelId="{1BEA7CAC-0014-477A-9DFE-82EDA166C4FB}" type="pres">
      <dgm:prSet presAssocID="{FE9804D2-7FB2-4EE3-AE7C-D66B7A4E8B0F}" presName="composite" presStyleCnt="0"/>
      <dgm:spPr/>
    </dgm:pt>
    <dgm:pt modelId="{C1EBD6F2-8315-4292-9D32-D7B476EE9F12}" type="pres">
      <dgm:prSet presAssocID="{FE9804D2-7FB2-4EE3-AE7C-D66B7A4E8B0F}" presName="parTx" presStyleLbl="alignNode1" presStyleIdx="3" presStyleCnt="4">
        <dgm:presLayoutVars>
          <dgm:chMax val="0"/>
          <dgm:chPref val="0"/>
          <dgm:bulletEnabled val="1"/>
        </dgm:presLayoutVars>
      </dgm:prSet>
      <dgm:spPr/>
    </dgm:pt>
    <dgm:pt modelId="{A69F1857-FBB6-4843-890D-61ED4A1E84E4}" type="pres">
      <dgm:prSet presAssocID="{FE9804D2-7FB2-4EE3-AE7C-D66B7A4E8B0F}" presName="desTx" presStyleLbl="alignAccFollowNode1" presStyleIdx="3" presStyleCnt="4">
        <dgm:presLayoutVars>
          <dgm:bulletEnabled val="1"/>
        </dgm:presLayoutVars>
      </dgm:prSet>
      <dgm:spPr/>
    </dgm:pt>
  </dgm:ptLst>
  <dgm:cxnLst>
    <dgm:cxn modelId="{0B2C5215-A6C0-4569-A0BE-E277F38BC7BD}" type="presOf" srcId="{6B60026A-0BE4-463C-A4EE-6FBE5BD11A78}" destId="{86416E02-857D-487A-822D-57D8E231B370}" srcOrd="0" destOrd="0" presId="urn:microsoft.com/office/officeart/2005/8/layout/hList1"/>
    <dgm:cxn modelId="{1587472C-806F-4B9F-8C82-D140AE08AF51}" srcId="{5754A3E9-6FE9-4366-9ECD-CBE026DCD0FD}" destId="{6B60026A-0BE4-463C-A4EE-6FBE5BD11A78}" srcOrd="0" destOrd="0" parTransId="{AF38FD05-3475-4734-A36E-79592DAAB745}" sibTransId="{0ABC024C-D2D3-4EDA-A448-089B3476404C}"/>
    <dgm:cxn modelId="{233FA533-CB2C-4FC4-8EFD-4F62A44E1A69}" type="presOf" srcId="{FAD63F37-7F39-4FB8-817D-413299EB1508}" destId="{9502D022-B2D3-4BA2-9D19-9AB812402F15}" srcOrd="0" destOrd="0" presId="urn:microsoft.com/office/officeart/2005/8/layout/hList1"/>
    <dgm:cxn modelId="{79A04D63-E677-4A72-A85C-848BF4364A9B}" type="presOf" srcId="{3E0D9E0A-5672-4128-9B58-26F18E26ADDA}" destId="{9502D022-B2D3-4BA2-9D19-9AB812402F15}" srcOrd="0" destOrd="1" presId="urn:microsoft.com/office/officeart/2005/8/layout/hList1"/>
    <dgm:cxn modelId="{32D50865-5BC9-40B1-A44B-A2A52EFE8276}" type="presOf" srcId="{1E40E626-7F14-4D58-A370-0F9AF99D634B}" destId="{09EA38A4-7EEA-43DC-904E-1BEF604ECE2F}" srcOrd="0" destOrd="1" presId="urn:microsoft.com/office/officeart/2005/8/layout/hList1"/>
    <dgm:cxn modelId="{D04BA767-E242-45EB-B021-1ECFB25A7B29}" type="presOf" srcId="{4855D780-0D19-47ED-93D8-A4DA6A009389}" destId="{09EA38A4-7EEA-43DC-904E-1BEF604ECE2F}" srcOrd="0" destOrd="2" presId="urn:microsoft.com/office/officeart/2005/8/layout/hList1"/>
    <dgm:cxn modelId="{30DC5D48-93FE-4405-82DB-84595FB0EDD8}" type="presOf" srcId="{052DBA35-F076-446A-872F-06C3D99AD270}" destId="{356E0290-6773-4625-BBD3-A31F2E3A3B03}" srcOrd="0" destOrd="0" presId="urn:microsoft.com/office/officeart/2005/8/layout/hList1"/>
    <dgm:cxn modelId="{7D42EC6A-2C31-44AD-B89F-974D2B76F5D8}" srcId="{7E092469-5F19-48B9-9388-A920B7845C63}" destId="{3E0D9E0A-5672-4128-9B58-26F18E26ADDA}" srcOrd="1" destOrd="0" parTransId="{C054EBAF-6EA5-49E6-A7E3-70950073B794}" sibTransId="{D2692C9E-045E-435C-A00B-C31487CA5ADD}"/>
    <dgm:cxn modelId="{7E18E46C-D14F-467C-A663-9F28EFBF8986}" srcId="{052DBA35-F076-446A-872F-06C3D99AD270}" destId="{4855D780-0D19-47ED-93D8-A4DA6A009389}" srcOrd="2" destOrd="0" parTransId="{11BFFCB1-69EA-4027-ACA0-182DAE11A131}" sibTransId="{B80E8B32-E2C6-43D1-9E78-7E04496D6F31}"/>
    <dgm:cxn modelId="{F3EE826E-52F0-4F3D-BC95-830C946C724D}" type="presOf" srcId="{FE9804D2-7FB2-4EE3-AE7C-D66B7A4E8B0F}" destId="{C1EBD6F2-8315-4292-9D32-D7B476EE9F12}" srcOrd="0" destOrd="0" presId="urn:microsoft.com/office/officeart/2005/8/layout/hList1"/>
    <dgm:cxn modelId="{6D420B72-2D87-43EF-B0F7-2509991F9189}" type="presOf" srcId="{FDFD373E-D118-4C9C-A121-E72630D20848}" destId="{A69F1857-FBB6-4843-890D-61ED4A1E84E4}" srcOrd="0" destOrd="0" presId="urn:microsoft.com/office/officeart/2005/8/layout/hList1"/>
    <dgm:cxn modelId="{36275574-901A-4C93-82F1-88E1D0228869}" srcId="{55A327E6-6069-44AE-8C3F-F3A86E174A0C}" destId="{5754A3E9-6FE9-4366-9ECD-CBE026DCD0FD}" srcOrd="0" destOrd="0" parTransId="{EB186DFD-4D8C-4CE2-A0E8-022A2DBB4892}" sibTransId="{3375424A-DCC8-4EAE-8C31-E52E7BF0909A}"/>
    <dgm:cxn modelId="{7E51FF56-72EB-44C5-AF3E-B3EA3A712AFB}" srcId="{052DBA35-F076-446A-872F-06C3D99AD270}" destId="{1E40E626-7F14-4D58-A370-0F9AF99D634B}" srcOrd="1" destOrd="0" parTransId="{BCDEE201-804D-4964-9D2E-581308BDDDD5}" sibTransId="{0F6B50F6-4730-47D7-B834-2C785A741430}"/>
    <dgm:cxn modelId="{65DF5F7B-1266-4222-A437-751F9514CC18}" type="presOf" srcId="{5754A3E9-6FE9-4366-9ECD-CBE026DCD0FD}" destId="{53FD798C-2FA1-43EE-A87E-7C4F0F378D99}" srcOrd="0" destOrd="0" presId="urn:microsoft.com/office/officeart/2005/8/layout/hList1"/>
    <dgm:cxn modelId="{94D1257C-27BB-4DE3-B40B-8AD368F63FDF}" srcId="{FE9804D2-7FB2-4EE3-AE7C-D66B7A4E8B0F}" destId="{FDFD373E-D118-4C9C-A121-E72630D20848}" srcOrd="0" destOrd="0" parTransId="{3D60BBF5-E534-414F-8BD9-90FD6C077D5F}" sibTransId="{1E3BEA49-1838-4BFD-9B29-E6783F2E24DA}"/>
    <dgm:cxn modelId="{FD784C84-E9BC-44F6-92E8-BC96BC7CAD8A}" srcId="{55A327E6-6069-44AE-8C3F-F3A86E174A0C}" destId="{FE9804D2-7FB2-4EE3-AE7C-D66B7A4E8B0F}" srcOrd="3" destOrd="0" parTransId="{C804217B-E6BD-4CD3-A7C6-AE3E70098F93}" sibTransId="{09C838D0-E613-48BA-9CE5-B887EC0C00B5}"/>
    <dgm:cxn modelId="{6106CE89-4F7D-4411-98FC-B60A5EAB48D1}" srcId="{55A327E6-6069-44AE-8C3F-F3A86E174A0C}" destId="{7E092469-5F19-48B9-9388-A920B7845C63}" srcOrd="2" destOrd="0" parTransId="{3159A0DB-6797-4C2A-9C74-AAAE1CE7B0C2}" sibTransId="{5EF334DB-AE6C-44F4-9D66-AD2FFE1A96B2}"/>
    <dgm:cxn modelId="{527F9799-77BF-4AD5-868A-1BDB795947F5}" type="presOf" srcId="{7E092469-5F19-48B9-9388-A920B7845C63}" destId="{9617FF61-EDE4-4CDC-9AD6-4ECBAA93B547}" srcOrd="0" destOrd="0" presId="urn:microsoft.com/office/officeart/2005/8/layout/hList1"/>
    <dgm:cxn modelId="{DDF69FA3-EDF5-4121-A882-07FC8AD1AE0C}" type="presOf" srcId="{55A327E6-6069-44AE-8C3F-F3A86E174A0C}" destId="{6396DACB-7BC4-4F60-92A4-A04CB17DBD36}" srcOrd="0" destOrd="0" presId="urn:microsoft.com/office/officeart/2005/8/layout/hList1"/>
    <dgm:cxn modelId="{FB4D4AA4-04A3-4EA6-91F1-905E28554CCF}" srcId="{55A327E6-6069-44AE-8C3F-F3A86E174A0C}" destId="{052DBA35-F076-446A-872F-06C3D99AD270}" srcOrd="1" destOrd="0" parTransId="{D846B3E1-605B-4CD4-9132-9023534FA842}" sibTransId="{819CBF09-3D98-493E-B0D4-00FF65AB3A9D}"/>
    <dgm:cxn modelId="{AA1942C6-F7DA-45A7-B0E2-745D89F13406}" srcId="{7E092469-5F19-48B9-9388-A920B7845C63}" destId="{FAD63F37-7F39-4FB8-817D-413299EB1508}" srcOrd="0" destOrd="0" parTransId="{5E41E2F5-6BF8-4912-9996-6E3CA64D0139}" sibTransId="{E931258D-684C-412C-90B5-D695ABAFA125}"/>
    <dgm:cxn modelId="{25708BF6-59C6-49D2-85DE-56D708B67C54}" srcId="{052DBA35-F076-446A-872F-06C3D99AD270}" destId="{A3733731-4D14-46C3-9D26-E4BAACCBD0BB}" srcOrd="0" destOrd="0" parTransId="{78B9D54A-CE2B-481D-A6C7-62E9653BA325}" sibTransId="{59827F7F-AF3A-4E6C-9273-E20483318A3A}"/>
    <dgm:cxn modelId="{EB9B32FC-7DCD-4E44-9AF7-92A2D37388EE}" type="presOf" srcId="{A3733731-4D14-46C3-9D26-E4BAACCBD0BB}" destId="{09EA38A4-7EEA-43DC-904E-1BEF604ECE2F}" srcOrd="0" destOrd="0" presId="urn:microsoft.com/office/officeart/2005/8/layout/hList1"/>
    <dgm:cxn modelId="{EBBD92AD-5A0F-40B5-8F54-A43F7DAE2114}" type="presParOf" srcId="{6396DACB-7BC4-4F60-92A4-A04CB17DBD36}" destId="{C30234A0-0E7A-47B3-800F-295B76C554D4}" srcOrd="0" destOrd="0" presId="urn:microsoft.com/office/officeart/2005/8/layout/hList1"/>
    <dgm:cxn modelId="{853ADBAC-5972-4859-8C08-C21B2C0BB831}" type="presParOf" srcId="{C30234A0-0E7A-47B3-800F-295B76C554D4}" destId="{53FD798C-2FA1-43EE-A87E-7C4F0F378D99}" srcOrd="0" destOrd="0" presId="urn:microsoft.com/office/officeart/2005/8/layout/hList1"/>
    <dgm:cxn modelId="{DD852ED5-4F93-4C36-B5B6-77EE3E99AA23}" type="presParOf" srcId="{C30234A0-0E7A-47B3-800F-295B76C554D4}" destId="{86416E02-857D-487A-822D-57D8E231B370}" srcOrd="1" destOrd="0" presId="urn:microsoft.com/office/officeart/2005/8/layout/hList1"/>
    <dgm:cxn modelId="{0C026DA5-E1FE-46EB-95B5-44BF9F72EB63}" type="presParOf" srcId="{6396DACB-7BC4-4F60-92A4-A04CB17DBD36}" destId="{CD8D2192-7E4D-41AC-BAF7-445054D7CE97}" srcOrd="1" destOrd="0" presId="urn:microsoft.com/office/officeart/2005/8/layout/hList1"/>
    <dgm:cxn modelId="{8B364193-8202-477A-9611-060C38D0E368}" type="presParOf" srcId="{6396DACB-7BC4-4F60-92A4-A04CB17DBD36}" destId="{FD6442C6-0746-4580-8F42-B28FE59A964F}" srcOrd="2" destOrd="0" presId="urn:microsoft.com/office/officeart/2005/8/layout/hList1"/>
    <dgm:cxn modelId="{83AF73AD-B6E4-446D-90F0-4DA9316EE8A1}" type="presParOf" srcId="{FD6442C6-0746-4580-8F42-B28FE59A964F}" destId="{356E0290-6773-4625-BBD3-A31F2E3A3B03}" srcOrd="0" destOrd="0" presId="urn:microsoft.com/office/officeart/2005/8/layout/hList1"/>
    <dgm:cxn modelId="{E81DEDA8-4B13-4DD5-ABAF-967C2F1FDEF0}" type="presParOf" srcId="{FD6442C6-0746-4580-8F42-B28FE59A964F}" destId="{09EA38A4-7EEA-43DC-904E-1BEF604ECE2F}" srcOrd="1" destOrd="0" presId="urn:microsoft.com/office/officeart/2005/8/layout/hList1"/>
    <dgm:cxn modelId="{D8D7AE28-922F-4B09-BA5D-5E6B25663569}" type="presParOf" srcId="{6396DACB-7BC4-4F60-92A4-A04CB17DBD36}" destId="{F0B300A0-751C-4869-806D-2F9DE51A8A8D}" srcOrd="3" destOrd="0" presId="urn:microsoft.com/office/officeart/2005/8/layout/hList1"/>
    <dgm:cxn modelId="{4C690753-764E-4731-824D-10B21D66FBAE}" type="presParOf" srcId="{6396DACB-7BC4-4F60-92A4-A04CB17DBD36}" destId="{1040A46E-B0AA-4269-B5B6-5829AD902D33}" srcOrd="4" destOrd="0" presId="urn:microsoft.com/office/officeart/2005/8/layout/hList1"/>
    <dgm:cxn modelId="{E053282C-1E32-4028-97FB-76FC25100AF8}" type="presParOf" srcId="{1040A46E-B0AA-4269-B5B6-5829AD902D33}" destId="{9617FF61-EDE4-4CDC-9AD6-4ECBAA93B547}" srcOrd="0" destOrd="0" presId="urn:microsoft.com/office/officeart/2005/8/layout/hList1"/>
    <dgm:cxn modelId="{9482B1B2-3C9E-44B1-9676-6A800B37F6EF}" type="presParOf" srcId="{1040A46E-B0AA-4269-B5B6-5829AD902D33}" destId="{9502D022-B2D3-4BA2-9D19-9AB812402F15}" srcOrd="1" destOrd="0" presId="urn:microsoft.com/office/officeart/2005/8/layout/hList1"/>
    <dgm:cxn modelId="{AFDE44CB-A709-4E16-8B69-EFB1F2336C5D}" type="presParOf" srcId="{6396DACB-7BC4-4F60-92A4-A04CB17DBD36}" destId="{6C53216E-3B12-430E-8AAA-D6846CF49AC0}" srcOrd="5" destOrd="0" presId="urn:microsoft.com/office/officeart/2005/8/layout/hList1"/>
    <dgm:cxn modelId="{C0E38ABB-3429-428C-9FB5-FC8FD719C8F8}" type="presParOf" srcId="{6396DACB-7BC4-4F60-92A4-A04CB17DBD36}" destId="{1BEA7CAC-0014-477A-9DFE-82EDA166C4FB}" srcOrd="6" destOrd="0" presId="urn:microsoft.com/office/officeart/2005/8/layout/hList1"/>
    <dgm:cxn modelId="{DEBE016A-E4B7-4A89-A6C8-80771035372D}" type="presParOf" srcId="{1BEA7CAC-0014-477A-9DFE-82EDA166C4FB}" destId="{C1EBD6F2-8315-4292-9D32-D7B476EE9F12}" srcOrd="0" destOrd="0" presId="urn:microsoft.com/office/officeart/2005/8/layout/hList1"/>
    <dgm:cxn modelId="{C50C74BB-FE63-4275-9A89-B2B3B2EAD360}" type="presParOf" srcId="{1BEA7CAC-0014-477A-9DFE-82EDA166C4FB}" destId="{A69F1857-FBB6-4843-890D-61ED4A1E84E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D49EF3-756E-433B-96AD-87ACF5642935}" type="doc">
      <dgm:prSet loTypeId="urn:microsoft.com/office/officeart/2005/8/layout/radial5" loCatId="relationship" qsTypeId="urn:microsoft.com/office/officeart/2005/8/quickstyle/simple1" qsCatId="simple" csTypeId="urn:microsoft.com/office/officeart/2005/8/colors/colorful4" csCatId="colorful" phldr="1"/>
      <dgm:spPr/>
      <dgm:t>
        <a:bodyPr/>
        <a:lstStyle/>
        <a:p>
          <a:endParaRPr lang="fr-FR"/>
        </a:p>
      </dgm:t>
    </dgm:pt>
    <dgm:pt modelId="{AD6AE147-BD09-40BE-BC70-D087266462DC}">
      <dgm:prSet phldrT="[Texte]"/>
      <dgm:spPr/>
      <dgm:t>
        <a:bodyPr/>
        <a:lstStyle/>
        <a:p>
          <a:r>
            <a:rPr lang="fr-FR" dirty="0"/>
            <a:t>Prescription d’un</a:t>
          </a:r>
        </a:p>
        <a:p>
          <a:r>
            <a:rPr lang="fr-FR" dirty="0"/>
            <a:t>médicament</a:t>
          </a:r>
        </a:p>
      </dgm:t>
    </dgm:pt>
    <dgm:pt modelId="{F07BFF46-B638-4C4C-B15C-C4B656E99347}" type="parTrans" cxnId="{2E88D9DD-9F6C-4376-ACA2-64AC1D4C672D}">
      <dgm:prSet/>
      <dgm:spPr/>
      <dgm:t>
        <a:bodyPr/>
        <a:lstStyle/>
        <a:p>
          <a:endParaRPr lang="fr-FR"/>
        </a:p>
      </dgm:t>
    </dgm:pt>
    <dgm:pt modelId="{A25543AE-2E2E-405F-B8FC-DCE698BEE6A8}" type="sibTrans" cxnId="{2E88D9DD-9F6C-4376-ACA2-64AC1D4C672D}">
      <dgm:prSet/>
      <dgm:spPr/>
      <dgm:t>
        <a:bodyPr/>
        <a:lstStyle/>
        <a:p>
          <a:endParaRPr lang="fr-FR"/>
        </a:p>
      </dgm:t>
    </dgm:pt>
    <dgm:pt modelId="{31BB4536-B2F6-490E-895A-86A3E89F1D66}">
      <dgm:prSet phldrT="[Texte]"/>
      <dgm:spPr/>
      <dgm:t>
        <a:bodyPr/>
        <a:lstStyle/>
        <a:p>
          <a:r>
            <a:rPr lang="fr-FR" dirty="0"/>
            <a:t>Bénéfice attendu important</a:t>
          </a:r>
        </a:p>
      </dgm:t>
    </dgm:pt>
    <dgm:pt modelId="{3B6B480A-08BC-408F-ABF8-4796A84C3E61}" type="parTrans" cxnId="{54042F3A-0256-4B52-A8EB-E23D1F410303}">
      <dgm:prSet/>
      <dgm:spPr/>
      <dgm:t>
        <a:bodyPr/>
        <a:lstStyle/>
        <a:p>
          <a:endParaRPr lang="fr-FR"/>
        </a:p>
      </dgm:t>
    </dgm:pt>
    <dgm:pt modelId="{4AA652EA-260C-4921-84D2-633437572CF5}" type="sibTrans" cxnId="{54042F3A-0256-4B52-A8EB-E23D1F410303}">
      <dgm:prSet/>
      <dgm:spPr/>
      <dgm:t>
        <a:bodyPr/>
        <a:lstStyle/>
        <a:p>
          <a:endParaRPr lang="fr-FR"/>
        </a:p>
      </dgm:t>
    </dgm:pt>
    <dgm:pt modelId="{FE4A4C51-24BF-48C8-816C-6A02E93FE02F}">
      <dgm:prSet phldrT="[Texte]"/>
      <dgm:spPr/>
      <dgm:t>
        <a:bodyPr/>
        <a:lstStyle/>
        <a:p>
          <a:r>
            <a:rPr lang="fr-FR" dirty="0"/>
            <a:t>Néphrotoxique</a:t>
          </a:r>
        </a:p>
      </dgm:t>
    </dgm:pt>
    <dgm:pt modelId="{DC1A1E06-9A81-4463-86C0-B9EFFBE73710}" type="parTrans" cxnId="{AD7CDF71-351F-4DBE-BB2A-637CF386CBB8}">
      <dgm:prSet/>
      <dgm:spPr/>
      <dgm:t>
        <a:bodyPr/>
        <a:lstStyle/>
        <a:p>
          <a:endParaRPr lang="fr-FR"/>
        </a:p>
      </dgm:t>
    </dgm:pt>
    <dgm:pt modelId="{1A402C1E-D4F9-4FAF-BE57-60476C345770}" type="sibTrans" cxnId="{AD7CDF71-351F-4DBE-BB2A-637CF386CBB8}">
      <dgm:prSet/>
      <dgm:spPr/>
      <dgm:t>
        <a:bodyPr/>
        <a:lstStyle/>
        <a:p>
          <a:endParaRPr lang="fr-FR"/>
        </a:p>
      </dgm:t>
    </dgm:pt>
    <dgm:pt modelId="{EC82687A-C8FC-4EDE-A0FE-24AB59E8CB1D}">
      <dgm:prSet phldrT="[Texte]"/>
      <dgm:spPr/>
      <dgm:t>
        <a:bodyPr/>
        <a:lstStyle/>
        <a:p>
          <a:r>
            <a:rPr lang="fr-FR" dirty="0"/>
            <a:t>Excrétion rénale</a:t>
          </a:r>
        </a:p>
      </dgm:t>
    </dgm:pt>
    <dgm:pt modelId="{3D7C1589-B9BB-4CC6-AD5A-713B3F0831CD}" type="parTrans" cxnId="{9FFB02B4-4593-43C1-BA02-B46594F0924B}">
      <dgm:prSet/>
      <dgm:spPr/>
      <dgm:t>
        <a:bodyPr/>
        <a:lstStyle/>
        <a:p>
          <a:endParaRPr lang="fr-FR"/>
        </a:p>
      </dgm:t>
    </dgm:pt>
    <dgm:pt modelId="{8B6D8F63-5FF7-4B0D-A43A-CFB88A7C00FF}" type="sibTrans" cxnId="{9FFB02B4-4593-43C1-BA02-B46594F0924B}">
      <dgm:prSet/>
      <dgm:spPr/>
      <dgm:t>
        <a:bodyPr/>
        <a:lstStyle/>
        <a:p>
          <a:endParaRPr lang="fr-FR"/>
        </a:p>
      </dgm:t>
    </dgm:pt>
    <dgm:pt modelId="{53CD1056-E8F0-4CAF-87CD-BA0021369ECC}">
      <dgm:prSet phldrT="[Texte]"/>
      <dgm:spPr/>
      <dgm:t>
        <a:bodyPr/>
        <a:lstStyle/>
        <a:p>
          <a:r>
            <a:rPr lang="fr-FR" dirty="0"/>
            <a:t>Marge thérapeutique étroite</a:t>
          </a:r>
        </a:p>
      </dgm:t>
    </dgm:pt>
    <dgm:pt modelId="{9F851A64-A490-47F6-B926-17312FE72A24}" type="parTrans" cxnId="{67B6F1D0-0D84-4747-83DB-353C0DF6D923}">
      <dgm:prSet/>
      <dgm:spPr/>
      <dgm:t>
        <a:bodyPr/>
        <a:lstStyle/>
        <a:p>
          <a:endParaRPr lang="fr-FR"/>
        </a:p>
      </dgm:t>
    </dgm:pt>
    <dgm:pt modelId="{612E8CB9-7B2B-4937-B9A1-C5A1CA4D3E2E}" type="sibTrans" cxnId="{67B6F1D0-0D84-4747-83DB-353C0DF6D923}">
      <dgm:prSet/>
      <dgm:spPr/>
      <dgm:t>
        <a:bodyPr/>
        <a:lstStyle/>
        <a:p>
          <a:endParaRPr lang="fr-FR"/>
        </a:p>
      </dgm:t>
    </dgm:pt>
    <dgm:pt modelId="{EE25548F-6722-4002-90CB-20E97F9E0FD6}">
      <dgm:prSet phldrT="[Texte]"/>
      <dgm:spPr/>
      <dgm:t>
        <a:bodyPr/>
        <a:lstStyle/>
        <a:p>
          <a:r>
            <a:rPr lang="fr-FR" dirty="0"/>
            <a:t>Pas d’indication / bénéfice chez le patient MRC</a:t>
          </a:r>
        </a:p>
      </dgm:t>
    </dgm:pt>
    <dgm:pt modelId="{3F311964-65A0-46F8-923C-9870B74164B3}" type="parTrans" cxnId="{E31DFD47-FC37-46AE-BE1D-1E26C1289C1C}">
      <dgm:prSet/>
      <dgm:spPr/>
      <dgm:t>
        <a:bodyPr/>
        <a:lstStyle/>
        <a:p>
          <a:endParaRPr lang="fr-FR"/>
        </a:p>
      </dgm:t>
    </dgm:pt>
    <dgm:pt modelId="{8988D709-FAA9-4592-9D0B-6F5A3AE6D2C3}" type="sibTrans" cxnId="{E31DFD47-FC37-46AE-BE1D-1E26C1289C1C}">
      <dgm:prSet/>
      <dgm:spPr/>
      <dgm:t>
        <a:bodyPr/>
        <a:lstStyle/>
        <a:p>
          <a:endParaRPr lang="fr-FR"/>
        </a:p>
      </dgm:t>
    </dgm:pt>
    <dgm:pt modelId="{244882F1-C263-4FB9-BF95-9A8A43FD6323}" type="pres">
      <dgm:prSet presAssocID="{B2D49EF3-756E-433B-96AD-87ACF5642935}" presName="Name0" presStyleCnt="0">
        <dgm:presLayoutVars>
          <dgm:chMax val="1"/>
          <dgm:dir/>
          <dgm:animLvl val="ctr"/>
          <dgm:resizeHandles val="exact"/>
        </dgm:presLayoutVars>
      </dgm:prSet>
      <dgm:spPr/>
    </dgm:pt>
    <dgm:pt modelId="{B4F32ECA-6D6D-43E5-BED7-D2F3C7BF34FB}" type="pres">
      <dgm:prSet presAssocID="{AD6AE147-BD09-40BE-BC70-D087266462DC}" presName="centerShape" presStyleLbl="node0" presStyleIdx="0" presStyleCnt="1"/>
      <dgm:spPr/>
    </dgm:pt>
    <dgm:pt modelId="{32D793F9-9388-4FDE-838F-2F88264B8F64}" type="pres">
      <dgm:prSet presAssocID="{3B6B480A-08BC-408F-ABF8-4796A84C3E61}" presName="parTrans" presStyleLbl="sibTrans2D1" presStyleIdx="0" presStyleCnt="5"/>
      <dgm:spPr/>
    </dgm:pt>
    <dgm:pt modelId="{F0E06208-E9E7-4756-986B-ACE5B040B1B9}" type="pres">
      <dgm:prSet presAssocID="{3B6B480A-08BC-408F-ABF8-4796A84C3E61}" presName="connectorText" presStyleLbl="sibTrans2D1" presStyleIdx="0" presStyleCnt="5"/>
      <dgm:spPr/>
    </dgm:pt>
    <dgm:pt modelId="{B5688469-CA93-49B7-862B-4EEC5841AE00}" type="pres">
      <dgm:prSet presAssocID="{31BB4536-B2F6-490E-895A-86A3E89F1D66}" presName="node" presStyleLbl="node1" presStyleIdx="0" presStyleCnt="5">
        <dgm:presLayoutVars>
          <dgm:bulletEnabled val="1"/>
        </dgm:presLayoutVars>
      </dgm:prSet>
      <dgm:spPr/>
    </dgm:pt>
    <dgm:pt modelId="{906CFD97-9593-4DBA-B404-37A2ED1057E0}" type="pres">
      <dgm:prSet presAssocID="{DC1A1E06-9A81-4463-86C0-B9EFFBE73710}" presName="parTrans" presStyleLbl="sibTrans2D1" presStyleIdx="1" presStyleCnt="5"/>
      <dgm:spPr/>
    </dgm:pt>
    <dgm:pt modelId="{855DBE72-D1FC-48B2-B1AF-2A9CD155930E}" type="pres">
      <dgm:prSet presAssocID="{DC1A1E06-9A81-4463-86C0-B9EFFBE73710}" presName="connectorText" presStyleLbl="sibTrans2D1" presStyleIdx="1" presStyleCnt="5"/>
      <dgm:spPr/>
    </dgm:pt>
    <dgm:pt modelId="{77A90D9E-5CB6-4FD4-8F33-0D1138F0CBFC}" type="pres">
      <dgm:prSet presAssocID="{FE4A4C51-24BF-48C8-816C-6A02E93FE02F}" presName="node" presStyleLbl="node1" presStyleIdx="1" presStyleCnt="5">
        <dgm:presLayoutVars>
          <dgm:bulletEnabled val="1"/>
        </dgm:presLayoutVars>
      </dgm:prSet>
      <dgm:spPr/>
    </dgm:pt>
    <dgm:pt modelId="{A6979FD3-3251-417D-807F-5FC545E105CB}" type="pres">
      <dgm:prSet presAssocID="{3D7C1589-B9BB-4CC6-AD5A-713B3F0831CD}" presName="parTrans" presStyleLbl="sibTrans2D1" presStyleIdx="2" presStyleCnt="5"/>
      <dgm:spPr/>
    </dgm:pt>
    <dgm:pt modelId="{CE9FB591-A9A3-4895-837C-D29AC6AAC78E}" type="pres">
      <dgm:prSet presAssocID="{3D7C1589-B9BB-4CC6-AD5A-713B3F0831CD}" presName="connectorText" presStyleLbl="sibTrans2D1" presStyleIdx="2" presStyleCnt="5"/>
      <dgm:spPr/>
    </dgm:pt>
    <dgm:pt modelId="{AA81BFE3-880D-4C17-BB2F-B6F4BC965CF1}" type="pres">
      <dgm:prSet presAssocID="{EC82687A-C8FC-4EDE-A0FE-24AB59E8CB1D}" presName="node" presStyleLbl="node1" presStyleIdx="2" presStyleCnt="5">
        <dgm:presLayoutVars>
          <dgm:bulletEnabled val="1"/>
        </dgm:presLayoutVars>
      </dgm:prSet>
      <dgm:spPr/>
    </dgm:pt>
    <dgm:pt modelId="{8EEF04D7-C99C-487C-8F1C-59017FDCC575}" type="pres">
      <dgm:prSet presAssocID="{9F851A64-A490-47F6-B926-17312FE72A24}" presName="parTrans" presStyleLbl="sibTrans2D1" presStyleIdx="3" presStyleCnt="5"/>
      <dgm:spPr/>
    </dgm:pt>
    <dgm:pt modelId="{4C4AB8DB-7C25-416D-9443-D3C9B20C05B7}" type="pres">
      <dgm:prSet presAssocID="{9F851A64-A490-47F6-B926-17312FE72A24}" presName="connectorText" presStyleLbl="sibTrans2D1" presStyleIdx="3" presStyleCnt="5"/>
      <dgm:spPr/>
    </dgm:pt>
    <dgm:pt modelId="{ABBEB207-9E41-46F5-A9CF-F3311935DC2C}" type="pres">
      <dgm:prSet presAssocID="{53CD1056-E8F0-4CAF-87CD-BA0021369ECC}" presName="node" presStyleLbl="node1" presStyleIdx="3" presStyleCnt="5">
        <dgm:presLayoutVars>
          <dgm:bulletEnabled val="1"/>
        </dgm:presLayoutVars>
      </dgm:prSet>
      <dgm:spPr/>
    </dgm:pt>
    <dgm:pt modelId="{8345B0BC-FD55-4E7E-AC25-150ECE02E766}" type="pres">
      <dgm:prSet presAssocID="{3F311964-65A0-46F8-923C-9870B74164B3}" presName="parTrans" presStyleLbl="sibTrans2D1" presStyleIdx="4" presStyleCnt="5"/>
      <dgm:spPr/>
    </dgm:pt>
    <dgm:pt modelId="{4FE345B6-5C4A-4978-A568-5377E79870C8}" type="pres">
      <dgm:prSet presAssocID="{3F311964-65A0-46F8-923C-9870B74164B3}" presName="connectorText" presStyleLbl="sibTrans2D1" presStyleIdx="4" presStyleCnt="5"/>
      <dgm:spPr/>
    </dgm:pt>
    <dgm:pt modelId="{27A083EB-E19B-444D-88C5-EB1EFB7CA113}" type="pres">
      <dgm:prSet presAssocID="{EE25548F-6722-4002-90CB-20E97F9E0FD6}" presName="node" presStyleLbl="node1" presStyleIdx="4" presStyleCnt="5">
        <dgm:presLayoutVars>
          <dgm:bulletEnabled val="1"/>
        </dgm:presLayoutVars>
      </dgm:prSet>
      <dgm:spPr/>
    </dgm:pt>
  </dgm:ptLst>
  <dgm:cxnLst>
    <dgm:cxn modelId="{1479C600-2062-42C3-8000-73CE37E75784}" type="presOf" srcId="{DC1A1E06-9A81-4463-86C0-B9EFFBE73710}" destId="{855DBE72-D1FC-48B2-B1AF-2A9CD155930E}" srcOrd="1" destOrd="0" presId="urn:microsoft.com/office/officeart/2005/8/layout/radial5"/>
    <dgm:cxn modelId="{A71B2A20-8D0B-4138-9AF2-D8819E1AC53B}" type="presOf" srcId="{9F851A64-A490-47F6-B926-17312FE72A24}" destId="{8EEF04D7-C99C-487C-8F1C-59017FDCC575}" srcOrd="0" destOrd="0" presId="urn:microsoft.com/office/officeart/2005/8/layout/radial5"/>
    <dgm:cxn modelId="{2FC85922-0B34-4B01-AAF1-01015E984252}" type="presOf" srcId="{EE25548F-6722-4002-90CB-20E97F9E0FD6}" destId="{27A083EB-E19B-444D-88C5-EB1EFB7CA113}" srcOrd="0" destOrd="0" presId="urn:microsoft.com/office/officeart/2005/8/layout/radial5"/>
    <dgm:cxn modelId="{8F6C0E24-465D-4808-9AFF-2447B6C0CEC6}" type="presOf" srcId="{3B6B480A-08BC-408F-ABF8-4796A84C3E61}" destId="{32D793F9-9388-4FDE-838F-2F88264B8F64}" srcOrd="0" destOrd="0" presId="urn:microsoft.com/office/officeart/2005/8/layout/radial5"/>
    <dgm:cxn modelId="{402CC538-62BA-4D15-80F5-41ADB9A6836F}" type="presOf" srcId="{EC82687A-C8FC-4EDE-A0FE-24AB59E8CB1D}" destId="{AA81BFE3-880D-4C17-BB2F-B6F4BC965CF1}" srcOrd="0" destOrd="0" presId="urn:microsoft.com/office/officeart/2005/8/layout/radial5"/>
    <dgm:cxn modelId="{54042F3A-0256-4B52-A8EB-E23D1F410303}" srcId="{AD6AE147-BD09-40BE-BC70-D087266462DC}" destId="{31BB4536-B2F6-490E-895A-86A3E89F1D66}" srcOrd="0" destOrd="0" parTransId="{3B6B480A-08BC-408F-ABF8-4796A84C3E61}" sibTransId="{4AA652EA-260C-4921-84D2-633437572CF5}"/>
    <dgm:cxn modelId="{EF46A044-DD3A-4E88-8865-CF89A3965259}" type="presOf" srcId="{3D7C1589-B9BB-4CC6-AD5A-713B3F0831CD}" destId="{A6979FD3-3251-417D-807F-5FC545E105CB}" srcOrd="0" destOrd="0" presId="urn:microsoft.com/office/officeart/2005/8/layout/radial5"/>
    <dgm:cxn modelId="{E31DFD47-FC37-46AE-BE1D-1E26C1289C1C}" srcId="{AD6AE147-BD09-40BE-BC70-D087266462DC}" destId="{EE25548F-6722-4002-90CB-20E97F9E0FD6}" srcOrd="4" destOrd="0" parTransId="{3F311964-65A0-46F8-923C-9870B74164B3}" sibTransId="{8988D709-FAA9-4592-9D0B-6F5A3AE6D2C3}"/>
    <dgm:cxn modelId="{F921C851-C3B6-490E-B037-D0504A7E64A6}" type="presOf" srcId="{DC1A1E06-9A81-4463-86C0-B9EFFBE73710}" destId="{906CFD97-9593-4DBA-B404-37A2ED1057E0}" srcOrd="0" destOrd="0" presId="urn:microsoft.com/office/officeart/2005/8/layout/radial5"/>
    <dgm:cxn modelId="{AD7CDF71-351F-4DBE-BB2A-637CF386CBB8}" srcId="{AD6AE147-BD09-40BE-BC70-D087266462DC}" destId="{FE4A4C51-24BF-48C8-816C-6A02E93FE02F}" srcOrd="1" destOrd="0" parTransId="{DC1A1E06-9A81-4463-86C0-B9EFFBE73710}" sibTransId="{1A402C1E-D4F9-4FAF-BE57-60476C345770}"/>
    <dgm:cxn modelId="{7F4D667F-2FFD-4605-BA2F-980B21B3C40E}" type="presOf" srcId="{FE4A4C51-24BF-48C8-816C-6A02E93FE02F}" destId="{77A90D9E-5CB6-4FD4-8F33-0D1138F0CBFC}" srcOrd="0" destOrd="0" presId="urn:microsoft.com/office/officeart/2005/8/layout/radial5"/>
    <dgm:cxn modelId="{A162938D-1577-4F2C-B49E-4B7F3DF04C73}" type="presOf" srcId="{B2D49EF3-756E-433B-96AD-87ACF5642935}" destId="{244882F1-C263-4FB9-BF95-9A8A43FD6323}" srcOrd="0" destOrd="0" presId="urn:microsoft.com/office/officeart/2005/8/layout/radial5"/>
    <dgm:cxn modelId="{EABC8392-32A2-4773-B71E-989C6B6B0919}" type="presOf" srcId="{3F311964-65A0-46F8-923C-9870B74164B3}" destId="{8345B0BC-FD55-4E7E-AC25-150ECE02E766}" srcOrd="0" destOrd="0" presId="urn:microsoft.com/office/officeart/2005/8/layout/radial5"/>
    <dgm:cxn modelId="{847E8093-E447-417B-9C1D-82BD7EE0CF6F}" type="presOf" srcId="{31BB4536-B2F6-490E-895A-86A3E89F1D66}" destId="{B5688469-CA93-49B7-862B-4EEC5841AE00}" srcOrd="0" destOrd="0" presId="urn:microsoft.com/office/officeart/2005/8/layout/radial5"/>
    <dgm:cxn modelId="{B270CDA5-F47D-49A5-B20C-21A185B1868E}" type="presOf" srcId="{3F311964-65A0-46F8-923C-9870B74164B3}" destId="{4FE345B6-5C4A-4978-A568-5377E79870C8}" srcOrd="1" destOrd="0" presId="urn:microsoft.com/office/officeart/2005/8/layout/radial5"/>
    <dgm:cxn modelId="{9FFB02B4-4593-43C1-BA02-B46594F0924B}" srcId="{AD6AE147-BD09-40BE-BC70-D087266462DC}" destId="{EC82687A-C8FC-4EDE-A0FE-24AB59E8CB1D}" srcOrd="2" destOrd="0" parTransId="{3D7C1589-B9BB-4CC6-AD5A-713B3F0831CD}" sibTransId="{8B6D8F63-5FF7-4B0D-A43A-CFB88A7C00FF}"/>
    <dgm:cxn modelId="{A9B787B6-BC5D-4098-81FC-B5A504C0AB53}" type="presOf" srcId="{53CD1056-E8F0-4CAF-87CD-BA0021369ECC}" destId="{ABBEB207-9E41-46F5-A9CF-F3311935DC2C}" srcOrd="0" destOrd="0" presId="urn:microsoft.com/office/officeart/2005/8/layout/radial5"/>
    <dgm:cxn modelId="{9CCACECC-91FD-4927-9292-B47A84C7C531}" type="presOf" srcId="{3B6B480A-08BC-408F-ABF8-4796A84C3E61}" destId="{F0E06208-E9E7-4756-986B-ACE5B040B1B9}" srcOrd="1" destOrd="0" presId="urn:microsoft.com/office/officeart/2005/8/layout/radial5"/>
    <dgm:cxn modelId="{431B4DCD-F307-4CAF-B6C9-F2D5DC06776B}" type="presOf" srcId="{9F851A64-A490-47F6-B926-17312FE72A24}" destId="{4C4AB8DB-7C25-416D-9443-D3C9B20C05B7}" srcOrd="1" destOrd="0" presId="urn:microsoft.com/office/officeart/2005/8/layout/radial5"/>
    <dgm:cxn modelId="{DFD820CE-F278-4AF7-9022-2E6175AEC27D}" type="presOf" srcId="{3D7C1589-B9BB-4CC6-AD5A-713B3F0831CD}" destId="{CE9FB591-A9A3-4895-837C-D29AC6AAC78E}" srcOrd="1" destOrd="0" presId="urn:microsoft.com/office/officeart/2005/8/layout/radial5"/>
    <dgm:cxn modelId="{67B6F1D0-0D84-4747-83DB-353C0DF6D923}" srcId="{AD6AE147-BD09-40BE-BC70-D087266462DC}" destId="{53CD1056-E8F0-4CAF-87CD-BA0021369ECC}" srcOrd="3" destOrd="0" parTransId="{9F851A64-A490-47F6-B926-17312FE72A24}" sibTransId="{612E8CB9-7B2B-4937-B9A1-C5A1CA4D3E2E}"/>
    <dgm:cxn modelId="{2E88D9DD-9F6C-4376-ACA2-64AC1D4C672D}" srcId="{B2D49EF3-756E-433B-96AD-87ACF5642935}" destId="{AD6AE147-BD09-40BE-BC70-D087266462DC}" srcOrd="0" destOrd="0" parTransId="{F07BFF46-B638-4C4C-B15C-C4B656E99347}" sibTransId="{A25543AE-2E2E-405F-B8FC-DCE698BEE6A8}"/>
    <dgm:cxn modelId="{3EC35FE1-1E97-4450-8A93-B0143E081D03}" type="presOf" srcId="{AD6AE147-BD09-40BE-BC70-D087266462DC}" destId="{B4F32ECA-6D6D-43E5-BED7-D2F3C7BF34FB}" srcOrd="0" destOrd="0" presId="urn:microsoft.com/office/officeart/2005/8/layout/radial5"/>
    <dgm:cxn modelId="{0761F10C-98AE-4A67-A2D1-BC934EA281F6}" type="presParOf" srcId="{244882F1-C263-4FB9-BF95-9A8A43FD6323}" destId="{B4F32ECA-6D6D-43E5-BED7-D2F3C7BF34FB}" srcOrd="0" destOrd="0" presId="urn:microsoft.com/office/officeart/2005/8/layout/radial5"/>
    <dgm:cxn modelId="{59854D54-9968-4568-B3E4-B106E858F0A2}" type="presParOf" srcId="{244882F1-C263-4FB9-BF95-9A8A43FD6323}" destId="{32D793F9-9388-4FDE-838F-2F88264B8F64}" srcOrd="1" destOrd="0" presId="urn:microsoft.com/office/officeart/2005/8/layout/radial5"/>
    <dgm:cxn modelId="{F56E4C31-56CF-4EAF-A406-EB3849FAF8E5}" type="presParOf" srcId="{32D793F9-9388-4FDE-838F-2F88264B8F64}" destId="{F0E06208-E9E7-4756-986B-ACE5B040B1B9}" srcOrd="0" destOrd="0" presId="urn:microsoft.com/office/officeart/2005/8/layout/radial5"/>
    <dgm:cxn modelId="{902E90A8-9714-4546-95D9-96A9E86EC67C}" type="presParOf" srcId="{244882F1-C263-4FB9-BF95-9A8A43FD6323}" destId="{B5688469-CA93-49B7-862B-4EEC5841AE00}" srcOrd="2" destOrd="0" presId="urn:microsoft.com/office/officeart/2005/8/layout/radial5"/>
    <dgm:cxn modelId="{693FC5A6-B7AD-4334-9029-A1AD7AB3EF53}" type="presParOf" srcId="{244882F1-C263-4FB9-BF95-9A8A43FD6323}" destId="{906CFD97-9593-4DBA-B404-37A2ED1057E0}" srcOrd="3" destOrd="0" presId="urn:microsoft.com/office/officeart/2005/8/layout/radial5"/>
    <dgm:cxn modelId="{D65DB0F4-D497-4783-A4F8-2A3085687910}" type="presParOf" srcId="{906CFD97-9593-4DBA-B404-37A2ED1057E0}" destId="{855DBE72-D1FC-48B2-B1AF-2A9CD155930E}" srcOrd="0" destOrd="0" presId="urn:microsoft.com/office/officeart/2005/8/layout/radial5"/>
    <dgm:cxn modelId="{1AC63B9D-3F24-4333-B9AC-164A1E617092}" type="presParOf" srcId="{244882F1-C263-4FB9-BF95-9A8A43FD6323}" destId="{77A90D9E-5CB6-4FD4-8F33-0D1138F0CBFC}" srcOrd="4" destOrd="0" presId="urn:microsoft.com/office/officeart/2005/8/layout/radial5"/>
    <dgm:cxn modelId="{3720F0F9-664F-4107-A957-7F49C274A68F}" type="presParOf" srcId="{244882F1-C263-4FB9-BF95-9A8A43FD6323}" destId="{A6979FD3-3251-417D-807F-5FC545E105CB}" srcOrd="5" destOrd="0" presId="urn:microsoft.com/office/officeart/2005/8/layout/radial5"/>
    <dgm:cxn modelId="{92C98EB7-8B70-4028-A701-9D7EBABB424E}" type="presParOf" srcId="{A6979FD3-3251-417D-807F-5FC545E105CB}" destId="{CE9FB591-A9A3-4895-837C-D29AC6AAC78E}" srcOrd="0" destOrd="0" presId="urn:microsoft.com/office/officeart/2005/8/layout/radial5"/>
    <dgm:cxn modelId="{076CBBB3-DA0A-48E0-84DF-1356EC2EC944}" type="presParOf" srcId="{244882F1-C263-4FB9-BF95-9A8A43FD6323}" destId="{AA81BFE3-880D-4C17-BB2F-B6F4BC965CF1}" srcOrd="6" destOrd="0" presId="urn:microsoft.com/office/officeart/2005/8/layout/radial5"/>
    <dgm:cxn modelId="{B29FD85E-9DDC-499A-B0FA-7906A276BEC8}" type="presParOf" srcId="{244882F1-C263-4FB9-BF95-9A8A43FD6323}" destId="{8EEF04D7-C99C-487C-8F1C-59017FDCC575}" srcOrd="7" destOrd="0" presId="urn:microsoft.com/office/officeart/2005/8/layout/radial5"/>
    <dgm:cxn modelId="{D17FC2DF-FABF-476C-BFA4-33386FADD94E}" type="presParOf" srcId="{8EEF04D7-C99C-487C-8F1C-59017FDCC575}" destId="{4C4AB8DB-7C25-416D-9443-D3C9B20C05B7}" srcOrd="0" destOrd="0" presId="urn:microsoft.com/office/officeart/2005/8/layout/radial5"/>
    <dgm:cxn modelId="{A69315E4-0FF3-4B29-8C2F-0D9F28FD9FD4}" type="presParOf" srcId="{244882F1-C263-4FB9-BF95-9A8A43FD6323}" destId="{ABBEB207-9E41-46F5-A9CF-F3311935DC2C}" srcOrd="8" destOrd="0" presId="urn:microsoft.com/office/officeart/2005/8/layout/radial5"/>
    <dgm:cxn modelId="{38C26713-E0C9-486E-9463-C07F431F2EF7}" type="presParOf" srcId="{244882F1-C263-4FB9-BF95-9A8A43FD6323}" destId="{8345B0BC-FD55-4E7E-AC25-150ECE02E766}" srcOrd="9" destOrd="0" presId="urn:microsoft.com/office/officeart/2005/8/layout/radial5"/>
    <dgm:cxn modelId="{BA767960-4454-4849-A233-31CC08027CC4}" type="presParOf" srcId="{8345B0BC-FD55-4E7E-AC25-150ECE02E766}" destId="{4FE345B6-5C4A-4978-A568-5377E79870C8}" srcOrd="0" destOrd="0" presId="urn:microsoft.com/office/officeart/2005/8/layout/radial5"/>
    <dgm:cxn modelId="{BEA27A2E-2599-491A-A13E-5F847391E37A}" type="presParOf" srcId="{244882F1-C263-4FB9-BF95-9A8A43FD6323}" destId="{27A083EB-E19B-444D-88C5-EB1EFB7CA113}"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37D3BA-A9BD-44D4-9C97-E008E683E624}" type="doc">
      <dgm:prSet loTypeId="urn:microsoft.com/office/officeart/2008/layout/AlternatingHexagons" loCatId="list" qsTypeId="urn:microsoft.com/office/officeart/2005/8/quickstyle/simple1" qsCatId="simple" csTypeId="urn:microsoft.com/office/officeart/2005/8/colors/colorful4" csCatId="colorful" phldr="1"/>
      <dgm:spPr/>
      <dgm:t>
        <a:bodyPr/>
        <a:lstStyle/>
        <a:p>
          <a:endParaRPr lang="fr-FR"/>
        </a:p>
      </dgm:t>
    </dgm:pt>
    <dgm:pt modelId="{E8456E94-3A3E-412C-AB4D-B7E21A1E4793}">
      <dgm:prSet phldrT="[Texte]" custT="1"/>
      <dgm:spPr/>
      <dgm:t>
        <a:bodyPr/>
        <a:lstStyle/>
        <a:p>
          <a:r>
            <a:rPr lang="fr-FR" sz="1600" dirty="0"/>
            <a:t>Antibiotique</a:t>
          </a:r>
        </a:p>
      </dgm:t>
    </dgm:pt>
    <dgm:pt modelId="{97A8BDDC-5C3D-46CF-9AFA-C00FEAD37401}" type="parTrans" cxnId="{FB3386B7-D6C7-4770-B313-C369ECFBEAAA}">
      <dgm:prSet/>
      <dgm:spPr/>
      <dgm:t>
        <a:bodyPr/>
        <a:lstStyle/>
        <a:p>
          <a:endParaRPr lang="fr-FR"/>
        </a:p>
      </dgm:t>
    </dgm:pt>
    <dgm:pt modelId="{91A20557-2529-456D-8190-C0C85F74665F}" type="sibTrans" cxnId="{FB3386B7-D6C7-4770-B313-C369ECFBEAAA}">
      <dgm:prSet custT="1"/>
      <dgm:spPr/>
      <dgm:t>
        <a:bodyPr/>
        <a:lstStyle/>
        <a:p>
          <a:r>
            <a:rPr lang="fr-FR" sz="1600" dirty="0"/>
            <a:t>Antalgique</a:t>
          </a:r>
        </a:p>
      </dgm:t>
    </dgm:pt>
    <dgm:pt modelId="{CA278DBB-4C74-4A86-82B8-46321EC31BAE}">
      <dgm:prSet phldrT="[Texte]"/>
      <dgm:spPr/>
      <dgm:t>
        <a:bodyPr/>
        <a:lstStyle/>
        <a:p>
          <a:endParaRPr lang="fr-FR" dirty="0"/>
        </a:p>
      </dgm:t>
    </dgm:pt>
    <dgm:pt modelId="{880EDB60-7746-459F-BAC9-56AC529E1A30}" type="parTrans" cxnId="{D5ED2FF3-C0C8-49EC-B090-966CBAD5C1AB}">
      <dgm:prSet/>
      <dgm:spPr/>
      <dgm:t>
        <a:bodyPr/>
        <a:lstStyle/>
        <a:p>
          <a:endParaRPr lang="fr-FR"/>
        </a:p>
      </dgm:t>
    </dgm:pt>
    <dgm:pt modelId="{D69B7BF3-C86F-45E2-9FEA-3FBBE4F51305}" type="sibTrans" cxnId="{D5ED2FF3-C0C8-49EC-B090-966CBAD5C1AB}">
      <dgm:prSet/>
      <dgm:spPr/>
      <dgm:t>
        <a:bodyPr/>
        <a:lstStyle/>
        <a:p>
          <a:endParaRPr lang="fr-FR"/>
        </a:p>
      </dgm:t>
    </dgm:pt>
    <dgm:pt modelId="{F0FA598D-466D-49BA-AC53-85B6AE7B7003}">
      <dgm:prSet phldrT="[Texte]" custT="1"/>
      <dgm:spPr/>
      <dgm:t>
        <a:bodyPr/>
        <a:lstStyle/>
        <a:p>
          <a:r>
            <a:rPr lang="fr-FR" sz="1600" dirty="0" err="1"/>
            <a:t>Immuno-suppresseur</a:t>
          </a:r>
          <a:endParaRPr lang="fr-FR" sz="1000" dirty="0"/>
        </a:p>
      </dgm:t>
    </dgm:pt>
    <dgm:pt modelId="{ADE3E566-1DF3-49BE-9E1F-A54F8E93DA70}" type="parTrans" cxnId="{8554632C-EA0A-408D-BDD2-90E471BD89DC}">
      <dgm:prSet/>
      <dgm:spPr/>
      <dgm:t>
        <a:bodyPr/>
        <a:lstStyle/>
        <a:p>
          <a:endParaRPr lang="fr-FR"/>
        </a:p>
      </dgm:t>
    </dgm:pt>
    <dgm:pt modelId="{CE6701F9-86D4-40C2-87FB-673BB6AF3DD9}" type="sibTrans" cxnId="{8554632C-EA0A-408D-BDD2-90E471BD89DC}">
      <dgm:prSet custT="1"/>
      <dgm:spPr/>
      <dgm:t>
        <a:bodyPr/>
        <a:lstStyle/>
        <a:p>
          <a:r>
            <a:rPr lang="fr-FR" sz="1600" dirty="0"/>
            <a:t>Anticoagulant oral direct</a:t>
          </a:r>
        </a:p>
      </dgm:t>
    </dgm:pt>
    <dgm:pt modelId="{6E4435E2-A8F0-462D-8F6B-D7770F55B3E3}">
      <dgm:prSet phldrT="[Texte]"/>
      <dgm:spPr/>
      <dgm:t>
        <a:bodyPr/>
        <a:lstStyle/>
        <a:p>
          <a:endParaRPr lang="fr-FR" dirty="0"/>
        </a:p>
      </dgm:t>
    </dgm:pt>
    <dgm:pt modelId="{E9E7816C-3F80-46BF-932B-4A4BE6116ADB}" type="parTrans" cxnId="{69BD5397-F0FE-42EA-8A14-2E391CDA6FB4}">
      <dgm:prSet/>
      <dgm:spPr/>
      <dgm:t>
        <a:bodyPr/>
        <a:lstStyle/>
        <a:p>
          <a:endParaRPr lang="fr-FR"/>
        </a:p>
      </dgm:t>
    </dgm:pt>
    <dgm:pt modelId="{A46DF81F-0AE3-4CB5-8335-F6F934A55086}" type="sibTrans" cxnId="{69BD5397-F0FE-42EA-8A14-2E391CDA6FB4}">
      <dgm:prSet/>
      <dgm:spPr/>
      <dgm:t>
        <a:bodyPr/>
        <a:lstStyle/>
        <a:p>
          <a:endParaRPr lang="fr-FR"/>
        </a:p>
      </dgm:t>
    </dgm:pt>
    <dgm:pt modelId="{F672D874-0EE7-4106-AE00-7563C07064AF}">
      <dgm:prSet phldrT="[Texte]" custT="1"/>
      <dgm:spPr/>
      <dgm:t>
        <a:bodyPr/>
        <a:lstStyle/>
        <a:p>
          <a:r>
            <a:rPr lang="fr-FR" sz="2800" dirty="0"/>
            <a:t>…</a:t>
          </a:r>
        </a:p>
      </dgm:t>
    </dgm:pt>
    <dgm:pt modelId="{F32A07E1-9B9F-484A-9922-8B8A5DA7C347}" type="parTrans" cxnId="{4735D3E9-894E-4EAA-AB2A-D501C942341F}">
      <dgm:prSet/>
      <dgm:spPr/>
      <dgm:t>
        <a:bodyPr/>
        <a:lstStyle/>
        <a:p>
          <a:endParaRPr lang="fr-FR"/>
        </a:p>
      </dgm:t>
    </dgm:pt>
    <dgm:pt modelId="{31A93DA8-7487-41F6-B4AC-DC18FFFBAD76}" type="sibTrans" cxnId="{4735D3E9-894E-4EAA-AB2A-D501C942341F}">
      <dgm:prSet custT="1"/>
      <dgm:spPr/>
      <dgm:t>
        <a:bodyPr/>
        <a:lstStyle/>
        <a:p>
          <a:r>
            <a:rPr lang="fr-FR" sz="1600" dirty="0"/>
            <a:t>Allopurinol, colchicine</a:t>
          </a:r>
        </a:p>
      </dgm:t>
    </dgm:pt>
    <dgm:pt modelId="{15174466-D483-4202-BC67-F46A8AA8DD13}" type="pres">
      <dgm:prSet presAssocID="{A337D3BA-A9BD-44D4-9C97-E008E683E624}" presName="Name0" presStyleCnt="0">
        <dgm:presLayoutVars>
          <dgm:chMax/>
          <dgm:chPref/>
          <dgm:dir/>
          <dgm:animLvl val="lvl"/>
        </dgm:presLayoutVars>
      </dgm:prSet>
      <dgm:spPr/>
    </dgm:pt>
    <dgm:pt modelId="{29760BC7-B143-4A08-877A-25FD1DD4C4C6}" type="pres">
      <dgm:prSet presAssocID="{E8456E94-3A3E-412C-AB4D-B7E21A1E4793}" presName="composite" presStyleCnt="0"/>
      <dgm:spPr/>
    </dgm:pt>
    <dgm:pt modelId="{5F696713-91EB-47CA-B64E-EAAD1A43340A}" type="pres">
      <dgm:prSet presAssocID="{E8456E94-3A3E-412C-AB4D-B7E21A1E4793}" presName="Parent1" presStyleLbl="node1" presStyleIdx="0" presStyleCnt="6">
        <dgm:presLayoutVars>
          <dgm:chMax val="1"/>
          <dgm:chPref val="1"/>
          <dgm:bulletEnabled val="1"/>
        </dgm:presLayoutVars>
      </dgm:prSet>
      <dgm:spPr/>
    </dgm:pt>
    <dgm:pt modelId="{01C0044E-3B1F-4C9B-B618-75059DE2726B}" type="pres">
      <dgm:prSet presAssocID="{E8456E94-3A3E-412C-AB4D-B7E21A1E4793}" presName="Childtext1" presStyleLbl="revTx" presStyleIdx="0" presStyleCnt="3">
        <dgm:presLayoutVars>
          <dgm:chMax val="0"/>
          <dgm:chPref val="0"/>
          <dgm:bulletEnabled val="1"/>
        </dgm:presLayoutVars>
      </dgm:prSet>
      <dgm:spPr/>
    </dgm:pt>
    <dgm:pt modelId="{C4B85448-D67F-47F4-8EAE-504974591972}" type="pres">
      <dgm:prSet presAssocID="{E8456E94-3A3E-412C-AB4D-B7E21A1E4793}" presName="BalanceSpacing" presStyleCnt="0"/>
      <dgm:spPr/>
    </dgm:pt>
    <dgm:pt modelId="{38358D30-7E2F-4D58-8DC8-0B7649EE731D}" type="pres">
      <dgm:prSet presAssocID="{E8456E94-3A3E-412C-AB4D-B7E21A1E4793}" presName="BalanceSpacing1" presStyleCnt="0"/>
      <dgm:spPr/>
    </dgm:pt>
    <dgm:pt modelId="{2CBCA1CC-7962-467E-BC31-A4B8514850A2}" type="pres">
      <dgm:prSet presAssocID="{91A20557-2529-456D-8190-C0C85F74665F}" presName="Accent1Text" presStyleLbl="node1" presStyleIdx="1" presStyleCnt="6"/>
      <dgm:spPr/>
    </dgm:pt>
    <dgm:pt modelId="{AF447483-3182-42FF-A234-B08CE24C7355}" type="pres">
      <dgm:prSet presAssocID="{91A20557-2529-456D-8190-C0C85F74665F}" presName="spaceBetweenRectangles" presStyleCnt="0"/>
      <dgm:spPr/>
    </dgm:pt>
    <dgm:pt modelId="{173A3067-AF50-4992-9A2C-773B9FD5460D}" type="pres">
      <dgm:prSet presAssocID="{F0FA598D-466D-49BA-AC53-85B6AE7B7003}" presName="composite" presStyleCnt="0"/>
      <dgm:spPr/>
    </dgm:pt>
    <dgm:pt modelId="{5E3CED93-C34A-4125-93A0-F1001284082E}" type="pres">
      <dgm:prSet presAssocID="{F0FA598D-466D-49BA-AC53-85B6AE7B7003}" presName="Parent1" presStyleLbl="node1" presStyleIdx="2" presStyleCnt="6">
        <dgm:presLayoutVars>
          <dgm:chMax val="1"/>
          <dgm:chPref val="1"/>
          <dgm:bulletEnabled val="1"/>
        </dgm:presLayoutVars>
      </dgm:prSet>
      <dgm:spPr/>
    </dgm:pt>
    <dgm:pt modelId="{C05946C0-7408-4C16-8CFB-0715CF331828}" type="pres">
      <dgm:prSet presAssocID="{F0FA598D-466D-49BA-AC53-85B6AE7B7003}" presName="Childtext1" presStyleLbl="revTx" presStyleIdx="1" presStyleCnt="3">
        <dgm:presLayoutVars>
          <dgm:chMax val="0"/>
          <dgm:chPref val="0"/>
          <dgm:bulletEnabled val="1"/>
        </dgm:presLayoutVars>
      </dgm:prSet>
      <dgm:spPr/>
    </dgm:pt>
    <dgm:pt modelId="{CB24BEE0-FE10-46E5-B408-F7A4E9687C45}" type="pres">
      <dgm:prSet presAssocID="{F0FA598D-466D-49BA-AC53-85B6AE7B7003}" presName="BalanceSpacing" presStyleCnt="0"/>
      <dgm:spPr/>
    </dgm:pt>
    <dgm:pt modelId="{4CC60AFC-F165-4698-9448-C0D658702477}" type="pres">
      <dgm:prSet presAssocID="{F0FA598D-466D-49BA-AC53-85B6AE7B7003}" presName="BalanceSpacing1" presStyleCnt="0"/>
      <dgm:spPr/>
    </dgm:pt>
    <dgm:pt modelId="{37527AF4-E53D-4291-8FAD-41C2716FDA22}" type="pres">
      <dgm:prSet presAssocID="{CE6701F9-86D4-40C2-87FB-673BB6AF3DD9}" presName="Accent1Text" presStyleLbl="node1" presStyleIdx="3" presStyleCnt="6"/>
      <dgm:spPr/>
    </dgm:pt>
    <dgm:pt modelId="{26C73351-3127-4657-94CD-7CE149E05538}" type="pres">
      <dgm:prSet presAssocID="{CE6701F9-86D4-40C2-87FB-673BB6AF3DD9}" presName="spaceBetweenRectangles" presStyleCnt="0"/>
      <dgm:spPr/>
    </dgm:pt>
    <dgm:pt modelId="{04B00529-54CD-4885-87B3-822D664550A5}" type="pres">
      <dgm:prSet presAssocID="{F672D874-0EE7-4106-AE00-7563C07064AF}" presName="composite" presStyleCnt="0"/>
      <dgm:spPr/>
    </dgm:pt>
    <dgm:pt modelId="{E049EF08-64D3-407F-9AC1-A4EBB42E64F9}" type="pres">
      <dgm:prSet presAssocID="{F672D874-0EE7-4106-AE00-7563C07064AF}" presName="Parent1" presStyleLbl="node1" presStyleIdx="4" presStyleCnt="6">
        <dgm:presLayoutVars>
          <dgm:chMax val="1"/>
          <dgm:chPref val="1"/>
          <dgm:bulletEnabled val="1"/>
        </dgm:presLayoutVars>
      </dgm:prSet>
      <dgm:spPr/>
    </dgm:pt>
    <dgm:pt modelId="{76122F6D-CC5E-49B2-A9F8-0C43A833F640}" type="pres">
      <dgm:prSet presAssocID="{F672D874-0EE7-4106-AE00-7563C07064AF}" presName="Childtext1" presStyleLbl="revTx" presStyleIdx="2" presStyleCnt="3">
        <dgm:presLayoutVars>
          <dgm:chMax val="0"/>
          <dgm:chPref val="0"/>
          <dgm:bulletEnabled val="1"/>
        </dgm:presLayoutVars>
      </dgm:prSet>
      <dgm:spPr/>
    </dgm:pt>
    <dgm:pt modelId="{8E74DEA2-4949-4739-8B50-93E37F61E2FA}" type="pres">
      <dgm:prSet presAssocID="{F672D874-0EE7-4106-AE00-7563C07064AF}" presName="BalanceSpacing" presStyleCnt="0"/>
      <dgm:spPr/>
    </dgm:pt>
    <dgm:pt modelId="{04746470-3C90-4BBB-82B5-D133AA448076}" type="pres">
      <dgm:prSet presAssocID="{F672D874-0EE7-4106-AE00-7563C07064AF}" presName="BalanceSpacing1" presStyleCnt="0"/>
      <dgm:spPr/>
    </dgm:pt>
    <dgm:pt modelId="{932AFFC9-E6BF-4DA8-9A99-2634F2FA26FA}" type="pres">
      <dgm:prSet presAssocID="{31A93DA8-7487-41F6-B4AC-DC18FFFBAD76}" presName="Accent1Text" presStyleLbl="node1" presStyleIdx="5" presStyleCnt="6"/>
      <dgm:spPr/>
    </dgm:pt>
  </dgm:ptLst>
  <dgm:cxnLst>
    <dgm:cxn modelId="{A19C2119-88E4-4E62-AC95-A9F10DA809E8}" type="presOf" srcId="{F0FA598D-466D-49BA-AC53-85B6AE7B7003}" destId="{5E3CED93-C34A-4125-93A0-F1001284082E}" srcOrd="0" destOrd="0" presId="urn:microsoft.com/office/officeart/2008/layout/AlternatingHexagons"/>
    <dgm:cxn modelId="{B941E520-9358-4128-99E8-DB1E82C074EF}" type="presOf" srcId="{6E4435E2-A8F0-462D-8F6B-D7770F55B3E3}" destId="{C05946C0-7408-4C16-8CFB-0715CF331828}" srcOrd="0" destOrd="0" presId="urn:microsoft.com/office/officeart/2008/layout/AlternatingHexagons"/>
    <dgm:cxn modelId="{8554632C-EA0A-408D-BDD2-90E471BD89DC}" srcId="{A337D3BA-A9BD-44D4-9C97-E008E683E624}" destId="{F0FA598D-466D-49BA-AC53-85B6AE7B7003}" srcOrd="1" destOrd="0" parTransId="{ADE3E566-1DF3-49BE-9E1F-A54F8E93DA70}" sibTransId="{CE6701F9-86D4-40C2-87FB-673BB6AF3DD9}"/>
    <dgm:cxn modelId="{BF80613D-3D0B-435B-8D29-8DAA19F63C9F}" type="presOf" srcId="{31A93DA8-7487-41F6-B4AC-DC18FFFBAD76}" destId="{932AFFC9-E6BF-4DA8-9A99-2634F2FA26FA}" srcOrd="0" destOrd="0" presId="urn:microsoft.com/office/officeart/2008/layout/AlternatingHexagons"/>
    <dgm:cxn modelId="{6F4C6066-2543-48CC-81A6-C97ED0A7619F}" type="presOf" srcId="{CA278DBB-4C74-4A86-82B8-46321EC31BAE}" destId="{01C0044E-3B1F-4C9B-B618-75059DE2726B}" srcOrd="0" destOrd="0" presId="urn:microsoft.com/office/officeart/2008/layout/AlternatingHexagons"/>
    <dgm:cxn modelId="{56422A6F-7EC2-44DF-B7C5-B5E2ECEFAA7D}" type="presOf" srcId="{91A20557-2529-456D-8190-C0C85F74665F}" destId="{2CBCA1CC-7962-467E-BC31-A4B8514850A2}" srcOrd="0" destOrd="0" presId="urn:microsoft.com/office/officeart/2008/layout/AlternatingHexagons"/>
    <dgm:cxn modelId="{69BD5397-F0FE-42EA-8A14-2E391CDA6FB4}" srcId="{F0FA598D-466D-49BA-AC53-85B6AE7B7003}" destId="{6E4435E2-A8F0-462D-8F6B-D7770F55B3E3}" srcOrd="0" destOrd="0" parTransId="{E9E7816C-3F80-46BF-932B-4A4BE6116ADB}" sibTransId="{A46DF81F-0AE3-4CB5-8335-F6F934A55086}"/>
    <dgm:cxn modelId="{57B59FB0-B025-4FE8-B123-1DC75C907866}" type="presOf" srcId="{CE6701F9-86D4-40C2-87FB-673BB6AF3DD9}" destId="{37527AF4-E53D-4291-8FAD-41C2716FDA22}" srcOrd="0" destOrd="0" presId="urn:microsoft.com/office/officeart/2008/layout/AlternatingHexagons"/>
    <dgm:cxn modelId="{E9635CB6-DB67-42C8-984E-604B93A138F9}" type="presOf" srcId="{A337D3BA-A9BD-44D4-9C97-E008E683E624}" destId="{15174466-D483-4202-BC67-F46A8AA8DD13}" srcOrd="0" destOrd="0" presId="urn:microsoft.com/office/officeart/2008/layout/AlternatingHexagons"/>
    <dgm:cxn modelId="{FB3386B7-D6C7-4770-B313-C369ECFBEAAA}" srcId="{A337D3BA-A9BD-44D4-9C97-E008E683E624}" destId="{E8456E94-3A3E-412C-AB4D-B7E21A1E4793}" srcOrd="0" destOrd="0" parTransId="{97A8BDDC-5C3D-46CF-9AFA-C00FEAD37401}" sibTransId="{91A20557-2529-456D-8190-C0C85F74665F}"/>
    <dgm:cxn modelId="{1A3EEBB8-0CD6-47EB-A824-890A61FAD7FC}" type="presOf" srcId="{E8456E94-3A3E-412C-AB4D-B7E21A1E4793}" destId="{5F696713-91EB-47CA-B64E-EAAD1A43340A}" srcOrd="0" destOrd="0" presId="urn:microsoft.com/office/officeart/2008/layout/AlternatingHexagons"/>
    <dgm:cxn modelId="{4735D3E9-894E-4EAA-AB2A-D501C942341F}" srcId="{A337D3BA-A9BD-44D4-9C97-E008E683E624}" destId="{F672D874-0EE7-4106-AE00-7563C07064AF}" srcOrd="2" destOrd="0" parTransId="{F32A07E1-9B9F-484A-9922-8B8A5DA7C347}" sibTransId="{31A93DA8-7487-41F6-B4AC-DC18FFFBAD76}"/>
    <dgm:cxn modelId="{D5ED2FF3-C0C8-49EC-B090-966CBAD5C1AB}" srcId="{E8456E94-3A3E-412C-AB4D-B7E21A1E4793}" destId="{CA278DBB-4C74-4A86-82B8-46321EC31BAE}" srcOrd="0" destOrd="0" parTransId="{880EDB60-7746-459F-BAC9-56AC529E1A30}" sibTransId="{D69B7BF3-C86F-45E2-9FEA-3FBBE4F51305}"/>
    <dgm:cxn modelId="{D00DD3FB-5738-40E7-A91A-6C5D97F5FCE5}" type="presOf" srcId="{F672D874-0EE7-4106-AE00-7563C07064AF}" destId="{E049EF08-64D3-407F-9AC1-A4EBB42E64F9}" srcOrd="0" destOrd="0" presId="urn:microsoft.com/office/officeart/2008/layout/AlternatingHexagons"/>
    <dgm:cxn modelId="{9ACE279A-AE4F-4911-993A-A41CF7483943}" type="presParOf" srcId="{15174466-D483-4202-BC67-F46A8AA8DD13}" destId="{29760BC7-B143-4A08-877A-25FD1DD4C4C6}" srcOrd="0" destOrd="0" presId="urn:microsoft.com/office/officeart/2008/layout/AlternatingHexagons"/>
    <dgm:cxn modelId="{BBFEF91E-F48D-4237-A100-BDBE86E8916F}" type="presParOf" srcId="{29760BC7-B143-4A08-877A-25FD1DD4C4C6}" destId="{5F696713-91EB-47CA-B64E-EAAD1A43340A}" srcOrd="0" destOrd="0" presId="urn:microsoft.com/office/officeart/2008/layout/AlternatingHexagons"/>
    <dgm:cxn modelId="{1D3318AA-7221-4F62-905D-7B2F403CFF0E}" type="presParOf" srcId="{29760BC7-B143-4A08-877A-25FD1DD4C4C6}" destId="{01C0044E-3B1F-4C9B-B618-75059DE2726B}" srcOrd="1" destOrd="0" presId="urn:microsoft.com/office/officeart/2008/layout/AlternatingHexagons"/>
    <dgm:cxn modelId="{DCEF9519-51E4-4E66-8B8B-B084FA6E4086}" type="presParOf" srcId="{29760BC7-B143-4A08-877A-25FD1DD4C4C6}" destId="{C4B85448-D67F-47F4-8EAE-504974591972}" srcOrd="2" destOrd="0" presId="urn:microsoft.com/office/officeart/2008/layout/AlternatingHexagons"/>
    <dgm:cxn modelId="{DD203DEA-5A74-4A83-83AD-9BD4E5E68778}" type="presParOf" srcId="{29760BC7-B143-4A08-877A-25FD1DD4C4C6}" destId="{38358D30-7E2F-4D58-8DC8-0B7649EE731D}" srcOrd="3" destOrd="0" presId="urn:microsoft.com/office/officeart/2008/layout/AlternatingHexagons"/>
    <dgm:cxn modelId="{5C0221BF-7F19-409D-AC45-82EB956ECCD6}" type="presParOf" srcId="{29760BC7-B143-4A08-877A-25FD1DD4C4C6}" destId="{2CBCA1CC-7962-467E-BC31-A4B8514850A2}" srcOrd="4" destOrd="0" presId="urn:microsoft.com/office/officeart/2008/layout/AlternatingHexagons"/>
    <dgm:cxn modelId="{9FA73833-5E3C-4418-8C13-BEEF90EFB1EA}" type="presParOf" srcId="{15174466-D483-4202-BC67-F46A8AA8DD13}" destId="{AF447483-3182-42FF-A234-B08CE24C7355}" srcOrd="1" destOrd="0" presId="urn:microsoft.com/office/officeart/2008/layout/AlternatingHexagons"/>
    <dgm:cxn modelId="{5C6BC298-5F4D-4C82-A8DA-6E05A665E51E}" type="presParOf" srcId="{15174466-D483-4202-BC67-F46A8AA8DD13}" destId="{173A3067-AF50-4992-9A2C-773B9FD5460D}" srcOrd="2" destOrd="0" presId="urn:microsoft.com/office/officeart/2008/layout/AlternatingHexagons"/>
    <dgm:cxn modelId="{F956B3B0-1E15-4EBA-85CE-465A861EB517}" type="presParOf" srcId="{173A3067-AF50-4992-9A2C-773B9FD5460D}" destId="{5E3CED93-C34A-4125-93A0-F1001284082E}" srcOrd="0" destOrd="0" presId="urn:microsoft.com/office/officeart/2008/layout/AlternatingHexagons"/>
    <dgm:cxn modelId="{FF5044DE-CA68-4345-B138-A80F2D309085}" type="presParOf" srcId="{173A3067-AF50-4992-9A2C-773B9FD5460D}" destId="{C05946C0-7408-4C16-8CFB-0715CF331828}" srcOrd="1" destOrd="0" presId="urn:microsoft.com/office/officeart/2008/layout/AlternatingHexagons"/>
    <dgm:cxn modelId="{88A32FC0-3465-4F04-BA1B-708CDFE52E7C}" type="presParOf" srcId="{173A3067-AF50-4992-9A2C-773B9FD5460D}" destId="{CB24BEE0-FE10-46E5-B408-F7A4E9687C45}" srcOrd="2" destOrd="0" presId="urn:microsoft.com/office/officeart/2008/layout/AlternatingHexagons"/>
    <dgm:cxn modelId="{2F10E331-5647-45C7-8698-E0508516E804}" type="presParOf" srcId="{173A3067-AF50-4992-9A2C-773B9FD5460D}" destId="{4CC60AFC-F165-4698-9448-C0D658702477}" srcOrd="3" destOrd="0" presId="urn:microsoft.com/office/officeart/2008/layout/AlternatingHexagons"/>
    <dgm:cxn modelId="{F13BE419-0F29-4302-ADE2-89E7AD8A225B}" type="presParOf" srcId="{173A3067-AF50-4992-9A2C-773B9FD5460D}" destId="{37527AF4-E53D-4291-8FAD-41C2716FDA22}" srcOrd="4" destOrd="0" presId="urn:microsoft.com/office/officeart/2008/layout/AlternatingHexagons"/>
    <dgm:cxn modelId="{EF46B490-BE60-4138-9826-EF5C2EA2BEE3}" type="presParOf" srcId="{15174466-D483-4202-BC67-F46A8AA8DD13}" destId="{26C73351-3127-4657-94CD-7CE149E05538}" srcOrd="3" destOrd="0" presId="urn:microsoft.com/office/officeart/2008/layout/AlternatingHexagons"/>
    <dgm:cxn modelId="{F39296C5-C3A7-4482-BB50-CFE040EA8DEB}" type="presParOf" srcId="{15174466-D483-4202-BC67-F46A8AA8DD13}" destId="{04B00529-54CD-4885-87B3-822D664550A5}" srcOrd="4" destOrd="0" presId="urn:microsoft.com/office/officeart/2008/layout/AlternatingHexagons"/>
    <dgm:cxn modelId="{3D2054A3-C814-42ED-B5E4-B820D14DF4CE}" type="presParOf" srcId="{04B00529-54CD-4885-87B3-822D664550A5}" destId="{E049EF08-64D3-407F-9AC1-A4EBB42E64F9}" srcOrd="0" destOrd="0" presId="urn:microsoft.com/office/officeart/2008/layout/AlternatingHexagons"/>
    <dgm:cxn modelId="{C3EB4C6F-EE05-4EF5-BF7A-7EA6E7BF2F34}" type="presParOf" srcId="{04B00529-54CD-4885-87B3-822D664550A5}" destId="{76122F6D-CC5E-49B2-A9F8-0C43A833F640}" srcOrd="1" destOrd="0" presId="urn:microsoft.com/office/officeart/2008/layout/AlternatingHexagons"/>
    <dgm:cxn modelId="{583A3008-8645-4EC5-9964-94E410457E6A}" type="presParOf" srcId="{04B00529-54CD-4885-87B3-822D664550A5}" destId="{8E74DEA2-4949-4739-8B50-93E37F61E2FA}" srcOrd="2" destOrd="0" presId="urn:microsoft.com/office/officeart/2008/layout/AlternatingHexagons"/>
    <dgm:cxn modelId="{73C0C174-5CF3-4892-A515-A6A9897D4C5D}" type="presParOf" srcId="{04B00529-54CD-4885-87B3-822D664550A5}" destId="{04746470-3C90-4BBB-82B5-D133AA448076}" srcOrd="3" destOrd="0" presId="urn:microsoft.com/office/officeart/2008/layout/AlternatingHexagons"/>
    <dgm:cxn modelId="{EC4055E4-A936-46EB-BB33-26834B55A006}" type="presParOf" srcId="{04B00529-54CD-4885-87B3-822D664550A5}" destId="{932AFFC9-E6BF-4DA8-9A99-2634F2FA26FA}"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F5865C-1ABE-444C-8F1B-E155E3D3C0D4}"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fr-FR"/>
        </a:p>
      </dgm:t>
    </dgm:pt>
    <dgm:pt modelId="{45C3CCE3-00A6-4AAC-93D4-26B2B29454BD}">
      <dgm:prSet phldrT="[Texte]"/>
      <dgm:spPr/>
      <dgm:t>
        <a:bodyPr/>
        <a:lstStyle/>
        <a:p>
          <a:r>
            <a:rPr lang="fr-FR" dirty="0" err="1"/>
            <a:t>Cockroft</a:t>
          </a:r>
          <a:r>
            <a:rPr lang="fr-FR" dirty="0"/>
            <a:t> et Gault</a:t>
          </a:r>
        </a:p>
      </dgm:t>
    </dgm:pt>
    <dgm:pt modelId="{DAC6D35D-5FF9-4B89-8479-73DC7CCAFCA1}" type="parTrans" cxnId="{046CB100-6168-45E3-B5E1-B6296D0D7F44}">
      <dgm:prSet/>
      <dgm:spPr/>
      <dgm:t>
        <a:bodyPr/>
        <a:lstStyle/>
        <a:p>
          <a:endParaRPr lang="fr-FR"/>
        </a:p>
      </dgm:t>
    </dgm:pt>
    <dgm:pt modelId="{8B948E29-74BB-4E6E-B1A3-BCFB06C7B97B}" type="sibTrans" cxnId="{046CB100-6168-45E3-B5E1-B6296D0D7F44}">
      <dgm:prSet/>
      <dgm:spPr/>
      <dgm:t>
        <a:bodyPr/>
        <a:lstStyle/>
        <a:p>
          <a:endParaRPr lang="fr-FR"/>
        </a:p>
      </dgm:t>
    </dgm:pt>
    <dgm:pt modelId="{02695327-9430-460C-AC2B-35CF3AEED138}">
      <dgm:prSet phldrT="[Texte]"/>
      <dgm:spPr/>
      <dgm:t>
        <a:bodyPr/>
        <a:lstStyle/>
        <a:p>
          <a:r>
            <a:rPr lang="fr-FR" dirty="0"/>
            <a:t>CKD-EPI</a:t>
          </a:r>
        </a:p>
      </dgm:t>
    </dgm:pt>
    <dgm:pt modelId="{A68D17EC-99F9-4E3E-A610-A278AE174BBD}" type="parTrans" cxnId="{23B5E1D3-8745-4007-9EA1-995BAAE90502}">
      <dgm:prSet/>
      <dgm:spPr/>
      <dgm:t>
        <a:bodyPr/>
        <a:lstStyle/>
        <a:p>
          <a:endParaRPr lang="fr-FR"/>
        </a:p>
      </dgm:t>
    </dgm:pt>
    <dgm:pt modelId="{9F3025E3-507B-4047-BEF3-5FC3CA851F8D}" type="sibTrans" cxnId="{23B5E1D3-8745-4007-9EA1-995BAAE90502}">
      <dgm:prSet/>
      <dgm:spPr/>
      <dgm:t>
        <a:bodyPr/>
        <a:lstStyle/>
        <a:p>
          <a:endParaRPr lang="fr-FR"/>
        </a:p>
      </dgm:t>
    </dgm:pt>
    <dgm:pt modelId="{796722B3-89AD-44C1-BD3E-A242A8E46A96}">
      <dgm:prSet phldrT="[Texte]"/>
      <dgm:spPr/>
      <dgm:t>
        <a:bodyPr/>
        <a:lstStyle/>
        <a:p>
          <a:r>
            <a:rPr lang="fr-FR" dirty="0"/>
            <a:t>DGF mesuré</a:t>
          </a:r>
        </a:p>
      </dgm:t>
    </dgm:pt>
    <dgm:pt modelId="{37B7C16C-38FF-46D0-9AD2-BCEE566F1F3D}" type="parTrans" cxnId="{8B18ED4C-C82C-4637-AF36-18460F81470F}">
      <dgm:prSet/>
      <dgm:spPr/>
      <dgm:t>
        <a:bodyPr/>
        <a:lstStyle/>
        <a:p>
          <a:endParaRPr lang="fr-FR"/>
        </a:p>
      </dgm:t>
    </dgm:pt>
    <dgm:pt modelId="{589BACB0-F217-4CAD-AF53-7504376E31A9}" type="sibTrans" cxnId="{8B18ED4C-C82C-4637-AF36-18460F81470F}">
      <dgm:prSet/>
      <dgm:spPr/>
      <dgm:t>
        <a:bodyPr/>
        <a:lstStyle/>
        <a:p>
          <a:endParaRPr lang="fr-FR"/>
        </a:p>
      </dgm:t>
    </dgm:pt>
    <dgm:pt modelId="{2904F51C-1C90-4B6F-A72B-A0AEFC520AC4}">
      <dgm:prSet phldrT="[Texte]"/>
      <dgm:spPr/>
      <dgm:t>
        <a:bodyPr/>
        <a:lstStyle/>
        <a:p>
          <a:r>
            <a:rPr lang="fr-FR" dirty="0"/>
            <a:t>Autre formule ?</a:t>
          </a:r>
        </a:p>
      </dgm:t>
    </dgm:pt>
    <dgm:pt modelId="{C34774AE-68A8-4D80-9EB9-B73D03EA0E79}" type="parTrans" cxnId="{8751D123-5029-4B27-BC5B-16DEA3717E57}">
      <dgm:prSet/>
      <dgm:spPr/>
      <dgm:t>
        <a:bodyPr/>
        <a:lstStyle/>
        <a:p>
          <a:endParaRPr lang="fr-FR"/>
        </a:p>
      </dgm:t>
    </dgm:pt>
    <dgm:pt modelId="{53EAB8D6-1449-40EA-B3FA-082EADB04895}" type="sibTrans" cxnId="{8751D123-5029-4B27-BC5B-16DEA3717E57}">
      <dgm:prSet/>
      <dgm:spPr/>
      <dgm:t>
        <a:bodyPr/>
        <a:lstStyle/>
        <a:p>
          <a:endParaRPr lang="fr-FR"/>
        </a:p>
      </dgm:t>
    </dgm:pt>
    <dgm:pt modelId="{51601D70-32E8-4EC7-B17C-57A22F9CE8AE}" type="pres">
      <dgm:prSet presAssocID="{C9F5865C-1ABE-444C-8F1B-E155E3D3C0D4}" presName="composite" presStyleCnt="0">
        <dgm:presLayoutVars>
          <dgm:chMax val="5"/>
          <dgm:dir/>
          <dgm:animLvl val="ctr"/>
          <dgm:resizeHandles val="exact"/>
        </dgm:presLayoutVars>
      </dgm:prSet>
      <dgm:spPr/>
    </dgm:pt>
    <dgm:pt modelId="{515E7821-3D74-4183-9514-FD1939E51999}" type="pres">
      <dgm:prSet presAssocID="{C9F5865C-1ABE-444C-8F1B-E155E3D3C0D4}" presName="cycle" presStyleCnt="0"/>
      <dgm:spPr/>
    </dgm:pt>
    <dgm:pt modelId="{E8385118-1412-4C42-BE3F-5817C2552973}" type="pres">
      <dgm:prSet presAssocID="{C9F5865C-1ABE-444C-8F1B-E155E3D3C0D4}" presName="centerShape" presStyleCnt="0"/>
      <dgm:spPr/>
    </dgm:pt>
    <dgm:pt modelId="{75D9D983-BD89-4E06-9CF9-366C756F894B}" type="pres">
      <dgm:prSet presAssocID="{C9F5865C-1ABE-444C-8F1B-E155E3D3C0D4}" presName="connSite" presStyleLbl="node1" presStyleIdx="0" presStyleCnt="5"/>
      <dgm:spPr/>
    </dgm:pt>
    <dgm:pt modelId="{8095195C-4E35-40DC-B480-45BAC5B7F7C8}" type="pres">
      <dgm:prSet presAssocID="{C9F5865C-1ABE-444C-8F1B-E155E3D3C0D4}" presName="visible" presStyleLbl="node1" presStyleIdx="0" presStyleCnt="5" custScaleX="154352" custScaleY="117459" custLinFactNeighborX="-10973" custLinFactNeighborY="-439"/>
      <dgm:spPr/>
    </dgm:pt>
    <dgm:pt modelId="{B55BC614-8884-4FB8-BA49-E3C96EB67A5B}" type="pres">
      <dgm:prSet presAssocID="{DAC6D35D-5FF9-4B89-8479-73DC7CCAFCA1}" presName="Name25" presStyleLbl="parChTrans1D1" presStyleIdx="0" presStyleCnt="4"/>
      <dgm:spPr/>
    </dgm:pt>
    <dgm:pt modelId="{B4D087D0-1578-4CD3-823A-15C642E14BCA}" type="pres">
      <dgm:prSet presAssocID="{45C3CCE3-00A6-4AAC-93D4-26B2B29454BD}" presName="node" presStyleCnt="0"/>
      <dgm:spPr/>
    </dgm:pt>
    <dgm:pt modelId="{BF62E9DD-B57F-48C4-B6CB-40A63B24F26A}" type="pres">
      <dgm:prSet presAssocID="{45C3CCE3-00A6-4AAC-93D4-26B2B29454BD}" presName="parentNode" presStyleLbl="node1" presStyleIdx="1" presStyleCnt="5" custScaleX="155818" custLinFactNeighborX="97526" custLinFactNeighborY="5070">
        <dgm:presLayoutVars>
          <dgm:chMax val="1"/>
          <dgm:bulletEnabled val="1"/>
        </dgm:presLayoutVars>
      </dgm:prSet>
      <dgm:spPr/>
    </dgm:pt>
    <dgm:pt modelId="{DF504CEE-9376-4392-B694-942B999584A9}" type="pres">
      <dgm:prSet presAssocID="{45C3CCE3-00A6-4AAC-93D4-26B2B29454BD}" presName="childNode" presStyleLbl="revTx" presStyleIdx="0" presStyleCnt="0">
        <dgm:presLayoutVars>
          <dgm:bulletEnabled val="1"/>
        </dgm:presLayoutVars>
      </dgm:prSet>
      <dgm:spPr/>
    </dgm:pt>
    <dgm:pt modelId="{92E278BE-E77D-498A-AFAA-BF7DBE5C1832}" type="pres">
      <dgm:prSet presAssocID="{A68D17EC-99F9-4E3E-A610-A278AE174BBD}" presName="Name25" presStyleLbl="parChTrans1D1" presStyleIdx="1" presStyleCnt="4"/>
      <dgm:spPr/>
    </dgm:pt>
    <dgm:pt modelId="{5CF1C53D-2547-440C-B489-98686DE5CE09}" type="pres">
      <dgm:prSet presAssocID="{02695327-9430-460C-AC2B-35CF3AEED138}" presName="node" presStyleCnt="0"/>
      <dgm:spPr/>
    </dgm:pt>
    <dgm:pt modelId="{D78669D2-ECB4-43C6-9E57-F7C1EFA69014}" type="pres">
      <dgm:prSet presAssocID="{02695327-9430-460C-AC2B-35CF3AEED138}" presName="parentNode" presStyleLbl="node1" presStyleIdx="2" presStyleCnt="5" custScaleX="155818" custLinFactNeighborX="97526" custLinFactNeighborY="5070">
        <dgm:presLayoutVars>
          <dgm:chMax val="1"/>
          <dgm:bulletEnabled val="1"/>
        </dgm:presLayoutVars>
      </dgm:prSet>
      <dgm:spPr/>
    </dgm:pt>
    <dgm:pt modelId="{D5DC80A9-9D07-414A-A6C4-0FCE4A0355BF}" type="pres">
      <dgm:prSet presAssocID="{02695327-9430-460C-AC2B-35CF3AEED138}" presName="childNode" presStyleLbl="revTx" presStyleIdx="0" presStyleCnt="0">
        <dgm:presLayoutVars>
          <dgm:bulletEnabled val="1"/>
        </dgm:presLayoutVars>
      </dgm:prSet>
      <dgm:spPr/>
    </dgm:pt>
    <dgm:pt modelId="{31556AD0-9382-4046-ADE9-DE1A5FD7BBD5}" type="pres">
      <dgm:prSet presAssocID="{37B7C16C-38FF-46D0-9AD2-BCEE566F1F3D}" presName="Name25" presStyleLbl="parChTrans1D1" presStyleIdx="2" presStyleCnt="4"/>
      <dgm:spPr/>
    </dgm:pt>
    <dgm:pt modelId="{9D944F13-F158-4BED-A88F-049A589715EE}" type="pres">
      <dgm:prSet presAssocID="{796722B3-89AD-44C1-BD3E-A242A8E46A96}" presName="node" presStyleCnt="0"/>
      <dgm:spPr/>
    </dgm:pt>
    <dgm:pt modelId="{AA423259-4D25-4164-BD13-B73D8E455050}" type="pres">
      <dgm:prSet presAssocID="{796722B3-89AD-44C1-BD3E-A242A8E46A96}" presName="parentNode" presStyleLbl="node1" presStyleIdx="3" presStyleCnt="5" custScaleX="155818" custLinFactNeighborX="97526" custLinFactNeighborY="5070">
        <dgm:presLayoutVars>
          <dgm:chMax val="1"/>
          <dgm:bulletEnabled val="1"/>
        </dgm:presLayoutVars>
      </dgm:prSet>
      <dgm:spPr/>
    </dgm:pt>
    <dgm:pt modelId="{0930B359-CC0A-42E4-8015-F2D55609F99C}" type="pres">
      <dgm:prSet presAssocID="{796722B3-89AD-44C1-BD3E-A242A8E46A96}" presName="childNode" presStyleLbl="revTx" presStyleIdx="0" presStyleCnt="0">
        <dgm:presLayoutVars>
          <dgm:bulletEnabled val="1"/>
        </dgm:presLayoutVars>
      </dgm:prSet>
      <dgm:spPr/>
    </dgm:pt>
    <dgm:pt modelId="{D607C24A-F541-4E6E-AB32-C9D7E2219F33}" type="pres">
      <dgm:prSet presAssocID="{C34774AE-68A8-4D80-9EB9-B73D03EA0E79}" presName="Name25" presStyleLbl="parChTrans1D1" presStyleIdx="3" presStyleCnt="4"/>
      <dgm:spPr/>
    </dgm:pt>
    <dgm:pt modelId="{A01F3ADE-D969-427B-9160-7492CFEA7926}" type="pres">
      <dgm:prSet presAssocID="{2904F51C-1C90-4B6F-A72B-A0AEFC520AC4}" presName="node" presStyleCnt="0"/>
      <dgm:spPr/>
    </dgm:pt>
    <dgm:pt modelId="{80236C64-6175-4AB1-B1DA-AC963DE522A2}" type="pres">
      <dgm:prSet presAssocID="{2904F51C-1C90-4B6F-A72B-A0AEFC520AC4}" presName="parentNode" presStyleLbl="node1" presStyleIdx="4" presStyleCnt="5" custScaleX="155818" custLinFactNeighborX="97526" custLinFactNeighborY="5070">
        <dgm:presLayoutVars>
          <dgm:chMax val="1"/>
          <dgm:bulletEnabled val="1"/>
        </dgm:presLayoutVars>
      </dgm:prSet>
      <dgm:spPr/>
    </dgm:pt>
    <dgm:pt modelId="{0A95D8B1-BFB2-4596-BD73-8D0A56EC1ED8}" type="pres">
      <dgm:prSet presAssocID="{2904F51C-1C90-4B6F-A72B-A0AEFC520AC4}" presName="childNode" presStyleLbl="revTx" presStyleIdx="0" presStyleCnt="0">
        <dgm:presLayoutVars>
          <dgm:bulletEnabled val="1"/>
        </dgm:presLayoutVars>
      </dgm:prSet>
      <dgm:spPr/>
    </dgm:pt>
  </dgm:ptLst>
  <dgm:cxnLst>
    <dgm:cxn modelId="{046CB100-6168-45E3-B5E1-B6296D0D7F44}" srcId="{C9F5865C-1ABE-444C-8F1B-E155E3D3C0D4}" destId="{45C3CCE3-00A6-4AAC-93D4-26B2B29454BD}" srcOrd="0" destOrd="0" parTransId="{DAC6D35D-5FF9-4B89-8479-73DC7CCAFCA1}" sibTransId="{8B948E29-74BB-4E6E-B1A3-BCFB06C7B97B}"/>
    <dgm:cxn modelId="{8751D123-5029-4B27-BC5B-16DEA3717E57}" srcId="{C9F5865C-1ABE-444C-8F1B-E155E3D3C0D4}" destId="{2904F51C-1C90-4B6F-A72B-A0AEFC520AC4}" srcOrd="3" destOrd="0" parTransId="{C34774AE-68A8-4D80-9EB9-B73D03EA0E79}" sibTransId="{53EAB8D6-1449-40EA-B3FA-082EADB04895}"/>
    <dgm:cxn modelId="{B681CA26-7CBA-492F-B100-6EC55C4391FB}" type="presOf" srcId="{C34774AE-68A8-4D80-9EB9-B73D03EA0E79}" destId="{D607C24A-F541-4E6E-AB32-C9D7E2219F33}" srcOrd="0" destOrd="0" presId="urn:microsoft.com/office/officeart/2005/8/layout/radial2"/>
    <dgm:cxn modelId="{B72F4363-2E0F-4EBD-BD90-1303CF370360}" type="presOf" srcId="{37B7C16C-38FF-46D0-9AD2-BCEE566F1F3D}" destId="{31556AD0-9382-4046-ADE9-DE1A5FD7BBD5}" srcOrd="0" destOrd="0" presId="urn:microsoft.com/office/officeart/2005/8/layout/radial2"/>
    <dgm:cxn modelId="{7EA52365-DF61-4DE8-9F73-42BE4145DF6F}" type="presOf" srcId="{796722B3-89AD-44C1-BD3E-A242A8E46A96}" destId="{AA423259-4D25-4164-BD13-B73D8E455050}" srcOrd="0" destOrd="0" presId="urn:microsoft.com/office/officeart/2005/8/layout/radial2"/>
    <dgm:cxn modelId="{30EC4645-BD7F-45CD-A179-516E50CC79E5}" type="presOf" srcId="{DAC6D35D-5FF9-4B89-8479-73DC7CCAFCA1}" destId="{B55BC614-8884-4FB8-BA49-E3C96EB67A5B}" srcOrd="0" destOrd="0" presId="urn:microsoft.com/office/officeart/2005/8/layout/radial2"/>
    <dgm:cxn modelId="{8B18ED4C-C82C-4637-AF36-18460F81470F}" srcId="{C9F5865C-1ABE-444C-8F1B-E155E3D3C0D4}" destId="{796722B3-89AD-44C1-BD3E-A242A8E46A96}" srcOrd="2" destOrd="0" parTransId="{37B7C16C-38FF-46D0-9AD2-BCEE566F1F3D}" sibTransId="{589BACB0-F217-4CAD-AF53-7504376E31A9}"/>
    <dgm:cxn modelId="{6613EC71-F0EF-4533-81F1-D4221140226B}" type="presOf" srcId="{C9F5865C-1ABE-444C-8F1B-E155E3D3C0D4}" destId="{51601D70-32E8-4EC7-B17C-57A22F9CE8AE}" srcOrd="0" destOrd="0" presId="urn:microsoft.com/office/officeart/2005/8/layout/radial2"/>
    <dgm:cxn modelId="{B651F29F-80B7-464D-9B95-D7029FC6F6B4}" type="presOf" srcId="{02695327-9430-460C-AC2B-35CF3AEED138}" destId="{D78669D2-ECB4-43C6-9E57-F7C1EFA69014}" srcOrd="0" destOrd="0" presId="urn:microsoft.com/office/officeart/2005/8/layout/radial2"/>
    <dgm:cxn modelId="{3DB9F9AF-C3E5-4F60-B7CC-EF6ABC5CB2F9}" type="presOf" srcId="{A68D17EC-99F9-4E3E-A610-A278AE174BBD}" destId="{92E278BE-E77D-498A-AFAA-BF7DBE5C1832}" srcOrd="0" destOrd="0" presId="urn:microsoft.com/office/officeart/2005/8/layout/radial2"/>
    <dgm:cxn modelId="{23B5E1D3-8745-4007-9EA1-995BAAE90502}" srcId="{C9F5865C-1ABE-444C-8F1B-E155E3D3C0D4}" destId="{02695327-9430-460C-AC2B-35CF3AEED138}" srcOrd="1" destOrd="0" parTransId="{A68D17EC-99F9-4E3E-A610-A278AE174BBD}" sibTransId="{9F3025E3-507B-4047-BEF3-5FC3CA851F8D}"/>
    <dgm:cxn modelId="{9C4479E2-DC30-4805-83CE-A40DC306C85A}" type="presOf" srcId="{45C3CCE3-00A6-4AAC-93D4-26B2B29454BD}" destId="{BF62E9DD-B57F-48C4-B6CB-40A63B24F26A}" srcOrd="0" destOrd="0" presId="urn:microsoft.com/office/officeart/2005/8/layout/radial2"/>
    <dgm:cxn modelId="{1021FDFF-1673-41E0-9C81-6F4C243A742D}" type="presOf" srcId="{2904F51C-1C90-4B6F-A72B-A0AEFC520AC4}" destId="{80236C64-6175-4AB1-B1DA-AC963DE522A2}" srcOrd="0" destOrd="0" presId="urn:microsoft.com/office/officeart/2005/8/layout/radial2"/>
    <dgm:cxn modelId="{F2F1E871-800C-47C3-8780-6F264CA37D50}" type="presParOf" srcId="{51601D70-32E8-4EC7-B17C-57A22F9CE8AE}" destId="{515E7821-3D74-4183-9514-FD1939E51999}" srcOrd="0" destOrd="0" presId="urn:microsoft.com/office/officeart/2005/8/layout/radial2"/>
    <dgm:cxn modelId="{AD557635-D3F4-40F3-A605-498A338035F2}" type="presParOf" srcId="{515E7821-3D74-4183-9514-FD1939E51999}" destId="{E8385118-1412-4C42-BE3F-5817C2552973}" srcOrd="0" destOrd="0" presId="urn:microsoft.com/office/officeart/2005/8/layout/radial2"/>
    <dgm:cxn modelId="{0C127BD7-BB7D-4007-B1B0-F864E0DE275D}" type="presParOf" srcId="{E8385118-1412-4C42-BE3F-5817C2552973}" destId="{75D9D983-BD89-4E06-9CF9-366C756F894B}" srcOrd="0" destOrd="0" presId="urn:microsoft.com/office/officeart/2005/8/layout/radial2"/>
    <dgm:cxn modelId="{2126A9A1-9456-4A45-B06F-02EE79A42E4D}" type="presParOf" srcId="{E8385118-1412-4C42-BE3F-5817C2552973}" destId="{8095195C-4E35-40DC-B480-45BAC5B7F7C8}" srcOrd="1" destOrd="0" presId="urn:microsoft.com/office/officeart/2005/8/layout/radial2"/>
    <dgm:cxn modelId="{C1A31F61-ADDC-4021-A7A0-BF58CF47295B}" type="presParOf" srcId="{515E7821-3D74-4183-9514-FD1939E51999}" destId="{B55BC614-8884-4FB8-BA49-E3C96EB67A5B}" srcOrd="1" destOrd="0" presId="urn:microsoft.com/office/officeart/2005/8/layout/radial2"/>
    <dgm:cxn modelId="{18467449-83B7-46CC-8A7C-3ED515602DD2}" type="presParOf" srcId="{515E7821-3D74-4183-9514-FD1939E51999}" destId="{B4D087D0-1578-4CD3-823A-15C642E14BCA}" srcOrd="2" destOrd="0" presId="urn:microsoft.com/office/officeart/2005/8/layout/radial2"/>
    <dgm:cxn modelId="{F90C4FBF-9BA7-48CE-9D2B-7A2C59EF73E4}" type="presParOf" srcId="{B4D087D0-1578-4CD3-823A-15C642E14BCA}" destId="{BF62E9DD-B57F-48C4-B6CB-40A63B24F26A}" srcOrd="0" destOrd="0" presId="urn:microsoft.com/office/officeart/2005/8/layout/radial2"/>
    <dgm:cxn modelId="{3FA42ADE-4383-4874-A29D-47312F00449F}" type="presParOf" srcId="{B4D087D0-1578-4CD3-823A-15C642E14BCA}" destId="{DF504CEE-9376-4392-B694-942B999584A9}" srcOrd="1" destOrd="0" presId="urn:microsoft.com/office/officeart/2005/8/layout/radial2"/>
    <dgm:cxn modelId="{93379F31-F932-41B9-BC50-CA5D69A60B58}" type="presParOf" srcId="{515E7821-3D74-4183-9514-FD1939E51999}" destId="{92E278BE-E77D-498A-AFAA-BF7DBE5C1832}" srcOrd="3" destOrd="0" presId="urn:microsoft.com/office/officeart/2005/8/layout/radial2"/>
    <dgm:cxn modelId="{0C0E1288-2D6B-4CD7-9511-A3B0E9E55FF3}" type="presParOf" srcId="{515E7821-3D74-4183-9514-FD1939E51999}" destId="{5CF1C53D-2547-440C-B489-98686DE5CE09}" srcOrd="4" destOrd="0" presId="urn:microsoft.com/office/officeart/2005/8/layout/radial2"/>
    <dgm:cxn modelId="{C2A65A43-06F9-498E-B371-4238C731FA47}" type="presParOf" srcId="{5CF1C53D-2547-440C-B489-98686DE5CE09}" destId="{D78669D2-ECB4-43C6-9E57-F7C1EFA69014}" srcOrd="0" destOrd="0" presId="urn:microsoft.com/office/officeart/2005/8/layout/radial2"/>
    <dgm:cxn modelId="{55EB0E12-E5D9-45AE-BDCD-BFC1989FBCD5}" type="presParOf" srcId="{5CF1C53D-2547-440C-B489-98686DE5CE09}" destId="{D5DC80A9-9D07-414A-A6C4-0FCE4A0355BF}" srcOrd="1" destOrd="0" presId="urn:microsoft.com/office/officeart/2005/8/layout/radial2"/>
    <dgm:cxn modelId="{BD2CDB95-FD7F-41A4-BB41-8706F52C078C}" type="presParOf" srcId="{515E7821-3D74-4183-9514-FD1939E51999}" destId="{31556AD0-9382-4046-ADE9-DE1A5FD7BBD5}" srcOrd="5" destOrd="0" presId="urn:microsoft.com/office/officeart/2005/8/layout/radial2"/>
    <dgm:cxn modelId="{B798B5D9-D0E7-4476-8349-C2D080C8A28D}" type="presParOf" srcId="{515E7821-3D74-4183-9514-FD1939E51999}" destId="{9D944F13-F158-4BED-A88F-049A589715EE}" srcOrd="6" destOrd="0" presId="urn:microsoft.com/office/officeart/2005/8/layout/radial2"/>
    <dgm:cxn modelId="{3B7CF190-ED4E-414E-A7B6-A5D6D42655CC}" type="presParOf" srcId="{9D944F13-F158-4BED-A88F-049A589715EE}" destId="{AA423259-4D25-4164-BD13-B73D8E455050}" srcOrd="0" destOrd="0" presId="urn:microsoft.com/office/officeart/2005/8/layout/radial2"/>
    <dgm:cxn modelId="{4D07A4C2-317E-4941-9584-9373C5B2E272}" type="presParOf" srcId="{9D944F13-F158-4BED-A88F-049A589715EE}" destId="{0930B359-CC0A-42E4-8015-F2D55609F99C}" srcOrd="1" destOrd="0" presId="urn:microsoft.com/office/officeart/2005/8/layout/radial2"/>
    <dgm:cxn modelId="{A15FB523-7D3C-4A0A-9A79-DC813ADE7472}" type="presParOf" srcId="{515E7821-3D74-4183-9514-FD1939E51999}" destId="{D607C24A-F541-4E6E-AB32-C9D7E2219F33}" srcOrd="7" destOrd="0" presId="urn:microsoft.com/office/officeart/2005/8/layout/radial2"/>
    <dgm:cxn modelId="{E0DE7F97-F75F-4BCB-A02B-5C0721DBD13F}" type="presParOf" srcId="{515E7821-3D74-4183-9514-FD1939E51999}" destId="{A01F3ADE-D969-427B-9160-7492CFEA7926}" srcOrd="8" destOrd="0" presId="urn:microsoft.com/office/officeart/2005/8/layout/radial2"/>
    <dgm:cxn modelId="{760756F9-7720-41C1-AA05-5067A81FA4B8}" type="presParOf" srcId="{A01F3ADE-D969-427B-9160-7492CFEA7926}" destId="{80236C64-6175-4AB1-B1DA-AC963DE522A2}" srcOrd="0" destOrd="0" presId="urn:microsoft.com/office/officeart/2005/8/layout/radial2"/>
    <dgm:cxn modelId="{88CCB68B-8A7C-4539-8CA5-7264CF49090C}" type="presParOf" srcId="{A01F3ADE-D969-427B-9160-7492CFEA7926}" destId="{0A95D8B1-BFB2-4596-BD73-8D0A56EC1ED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F5865C-1ABE-444C-8F1B-E155E3D3C0D4}"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fr-FR"/>
        </a:p>
      </dgm:t>
    </dgm:pt>
    <dgm:pt modelId="{45C3CCE3-00A6-4AAC-93D4-26B2B29454BD}">
      <dgm:prSet phldrT="[Texte]"/>
      <dgm:spPr/>
      <dgm:t>
        <a:bodyPr/>
        <a:lstStyle/>
        <a:p>
          <a:r>
            <a:rPr lang="fr-FR" dirty="0" err="1"/>
            <a:t>Cockroft</a:t>
          </a:r>
          <a:r>
            <a:rPr lang="fr-FR" dirty="0"/>
            <a:t> et Gault</a:t>
          </a:r>
        </a:p>
      </dgm:t>
    </dgm:pt>
    <dgm:pt modelId="{DAC6D35D-5FF9-4B89-8479-73DC7CCAFCA1}" type="parTrans" cxnId="{046CB100-6168-45E3-B5E1-B6296D0D7F44}">
      <dgm:prSet/>
      <dgm:spPr/>
      <dgm:t>
        <a:bodyPr/>
        <a:lstStyle/>
        <a:p>
          <a:endParaRPr lang="fr-FR"/>
        </a:p>
      </dgm:t>
    </dgm:pt>
    <dgm:pt modelId="{8B948E29-74BB-4E6E-B1A3-BCFB06C7B97B}" type="sibTrans" cxnId="{046CB100-6168-45E3-B5E1-B6296D0D7F44}">
      <dgm:prSet/>
      <dgm:spPr/>
      <dgm:t>
        <a:bodyPr/>
        <a:lstStyle/>
        <a:p>
          <a:endParaRPr lang="fr-FR"/>
        </a:p>
      </dgm:t>
    </dgm:pt>
    <dgm:pt modelId="{02695327-9430-460C-AC2B-35CF3AEED138}">
      <dgm:prSet phldrT="[Texte]"/>
      <dgm:spPr/>
      <dgm:t>
        <a:bodyPr/>
        <a:lstStyle/>
        <a:p>
          <a:r>
            <a:rPr lang="fr-FR" dirty="0"/>
            <a:t>CKD-EPI</a:t>
          </a:r>
        </a:p>
      </dgm:t>
    </dgm:pt>
    <dgm:pt modelId="{A68D17EC-99F9-4E3E-A610-A278AE174BBD}" type="parTrans" cxnId="{23B5E1D3-8745-4007-9EA1-995BAAE90502}">
      <dgm:prSet/>
      <dgm:spPr/>
      <dgm:t>
        <a:bodyPr/>
        <a:lstStyle/>
        <a:p>
          <a:endParaRPr lang="fr-FR"/>
        </a:p>
      </dgm:t>
    </dgm:pt>
    <dgm:pt modelId="{9F3025E3-507B-4047-BEF3-5FC3CA851F8D}" type="sibTrans" cxnId="{23B5E1D3-8745-4007-9EA1-995BAAE90502}">
      <dgm:prSet/>
      <dgm:spPr/>
      <dgm:t>
        <a:bodyPr/>
        <a:lstStyle/>
        <a:p>
          <a:endParaRPr lang="fr-FR"/>
        </a:p>
      </dgm:t>
    </dgm:pt>
    <dgm:pt modelId="{796722B3-89AD-44C1-BD3E-A242A8E46A96}">
      <dgm:prSet phldrT="[Texte]"/>
      <dgm:spPr/>
      <dgm:t>
        <a:bodyPr/>
        <a:lstStyle/>
        <a:p>
          <a:r>
            <a:rPr lang="fr-FR" dirty="0"/>
            <a:t>DGF mesuré</a:t>
          </a:r>
        </a:p>
      </dgm:t>
    </dgm:pt>
    <dgm:pt modelId="{37B7C16C-38FF-46D0-9AD2-BCEE566F1F3D}" type="parTrans" cxnId="{8B18ED4C-C82C-4637-AF36-18460F81470F}">
      <dgm:prSet/>
      <dgm:spPr/>
      <dgm:t>
        <a:bodyPr/>
        <a:lstStyle/>
        <a:p>
          <a:endParaRPr lang="fr-FR"/>
        </a:p>
      </dgm:t>
    </dgm:pt>
    <dgm:pt modelId="{589BACB0-F217-4CAD-AF53-7504376E31A9}" type="sibTrans" cxnId="{8B18ED4C-C82C-4637-AF36-18460F81470F}">
      <dgm:prSet/>
      <dgm:spPr/>
      <dgm:t>
        <a:bodyPr/>
        <a:lstStyle/>
        <a:p>
          <a:endParaRPr lang="fr-FR"/>
        </a:p>
      </dgm:t>
    </dgm:pt>
    <dgm:pt modelId="{2904F51C-1C90-4B6F-A72B-A0AEFC520AC4}">
      <dgm:prSet phldrT="[Texte]"/>
      <dgm:spPr/>
      <dgm:t>
        <a:bodyPr/>
        <a:lstStyle/>
        <a:p>
          <a:r>
            <a:rPr lang="fr-FR" dirty="0"/>
            <a:t>Autre formule ?</a:t>
          </a:r>
        </a:p>
      </dgm:t>
    </dgm:pt>
    <dgm:pt modelId="{C34774AE-68A8-4D80-9EB9-B73D03EA0E79}" type="parTrans" cxnId="{8751D123-5029-4B27-BC5B-16DEA3717E57}">
      <dgm:prSet/>
      <dgm:spPr/>
      <dgm:t>
        <a:bodyPr/>
        <a:lstStyle/>
        <a:p>
          <a:endParaRPr lang="fr-FR"/>
        </a:p>
      </dgm:t>
    </dgm:pt>
    <dgm:pt modelId="{53EAB8D6-1449-40EA-B3FA-082EADB04895}" type="sibTrans" cxnId="{8751D123-5029-4B27-BC5B-16DEA3717E57}">
      <dgm:prSet/>
      <dgm:spPr/>
      <dgm:t>
        <a:bodyPr/>
        <a:lstStyle/>
        <a:p>
          <a:endParaRPr lang="fr-FR"/>
        </a:p>
      </dgm:t>
    </dgm:pt>
    <dgm:pt modelId="{51601D70-32E8-4EC7-B17C-57A22F9CE8AE}" type="pres">
      <dgm:prSet presAssocID="{C9F5865C-1ABE-444C-8F1B-E155E3D3C0D4}" presName="composite" presStyleCnt="0">
        <dgm:presLayoutVars>
          <dgm:chMax val="5"/>
          <dgm:dir/>
          <dgm:animLvl val="ctr"/>
          <dgm:resizeHandles val="exact"/>
        </dgm:presLayoutVars>
      </dgm:prSet>
      <dgm:spPr/>
    </dgm:pt>
    <dgm:pt modelId="{515E7821-3D74-4183-9514-FD1939E51999}" type="pres">
      <dgm:prSet presAssocID="{C9F5865C-1ABE-444C-8F1B-E155E3D3C0D4}" presName="cycle" presStyleCnt="0"/>
      <dgm:spPr/>
    </dgm:pt>
    <dgm:pt modelId="{E8385118-1412-4C42-BE3F-5817C2552973}" type="pres">
      <dgm:prSet presAssocID="{C9F5865C-1ABE-444C-8F1B-E155E3D3C0D4}" presName="centerShape" presStyleCnt="0"/>
      <dgm:spPr/>
    </dgm:pt>
    <dgm:pt modelId="{75D9D983-BD89-4E06-9CF9-366C756F894B}" type="pres">
      <dgm:prSet presAssocID="{C9F5865C-1ABE-444C-8F1B-E155E3D3C0D4}" presName="connSite" presStyleLbl="node1" presStyleIdx="0" presStyleCnt="5"/>
      <dgm:spPr/>
    </dgm:pt>
    <dgm:pt modelId="{8095195C-4E35-40DC-B480-45BAC5B7F7C8}" type="pres">
      <dgm:prSet presAssocID="{C9F5865C-1ABE-444C-8F1B-E155E3D3C0D4}" presName="visible" presStyleLbl="node1" presStyleIdx="0" presStyleCnt="5" custScaleX="154352" custScaleY="117459" custLinFactNeighborX="-10973" custLinFactNeighborY="-439"/>
      <dgm:spPr/>
    </dgm:pt>
    <dgm:pt modelId="{B55BC614-8884-4FB8-BA49-E3C96EB67A5B}" type="pres">
      <dgm:prSet presAssocID="{DAC6D35D-5FF9-4B89-8479-73DC7CCAFCA1}" presName="Name25" presStyleLbl="parChTrans1D1" presStyleIdx="0" presStyleCnt="4"/>
      <dgm:spPr/>
    </dgm:pt>
    <dgm:pt modelId="{B4D087D0-1578-4CD3-823A-15C642E14BCA}" type="pres">
      <dgm:prSet presAssocID="{45C3CCE3-00A6-4AAC-93D4-26B2B29454BD}" presName="node" presStyleCnt="0"/>
      <dgm:spPr/>
    </dgm:pt>
    <dgm:pt modelId="{BF62E9DD-B57F-48C4-B6CB-40A63B24F26A}" type="pres">
      <dgm:prSet presAssocID="{45C3CCE3-00A6-4AAC-93D4-26B2B29454BD}" presName="parentNode" presStyleLbl="node1" presStyleIdx="1" presStyleCnt="5" custScaleX="155818" custLinFactNeighborX="97526" custLinFactNeighborY="5070">
        <dgm:presLayoutVars>
          <dgm:chMax val="1"/>
          <dgm:bulletEnabled val="1"/>
        </dgm:presLayoutVars>
      </dgm:prSet>
      <dgm:spPr/>
    </dgm:pt>
    <dgm:pt modelId="{DF504CEE-9376-4392-B694-942B999584A9}" type="pres">
      <dgm:prSet presAssocID="{45C3CCE3-00A6-4AAC-93D4-26B2B29454BD}" presName="childNode" presStyleLbl="revTx" presStyleIdx="0" presStyleCnt="0">
        <dgm:presLayoutVars>
          <dgm:bulletEnabled val="1"/>
        </dgm:presLayoutVars>
      </dgm:prSet>
      <dgm:spPr/>
    </dgm:pt>
    <dgm:pt modelId="{92E278BE-E77D-498A-AFAA-BF7DBE5C1832}" type="pres">
      <dgm:prSet presAssocID="{A68D17EC-99F9-4E3E-A610-A278AE174BBD}" presName="Name25" presStyleLbl="parChTrans1D1" presStyleIdx="1" presStyleCnt="4"/>
      <dgm:spPr/>
    </dgm:pt>
    <dgm:pt modelId="{5CF1C53D-2547-440C-B489-98686DE5CE09}" type="pres">
      <dgm:prSet presAssocID="{02695327-9430-460C-AC2B-35CF3AEED138}" presName="node" presStyleCnt="0"/>
      <dgm:spPr/>
    </dgm:pt>
    <dgm:pt modelId="{D78669D2-ECB4-43C6-9E57-F7C1EFA69014}" type="pres">
      <dgm:prSet presAssocID="{02695327-9430-460C-AC2B-35CF3AEED138}" presName="parentNode" presStyleLbl="node1" presStyleIdx="2" presStyleCnt="5" custScaleX="155818" custLinFactNeighborX="97526" custLinFactNeighborY="5070">
        <dgm:presLayoutVars>
          <dgm:chMax val="1"/>
          <dgm:bulletEnabled val="1"/>
        </dgm:presLayoutVars>
      </dgm:prSet>
      <dgm:spPr/>
    </dgm:pt>
    <dgm:pt modelId="{D5DC80A9-9D07-414A-A6C4-0FCE4A0355BF}" type="pres">
      <dgm:prSet presAssocID="{02695327-9430-460C-AC2B-35CF3AEED138}" presName="childNode" presStyleLbl="revTx" presStyleIdx="0" presStyleCnt="0">
        <dgm:presLayoutVars>
          <dgm:bulletEnabled val="1"/>
        </dgm:presLayoutVars>
      </dgm:prSet>
      <dgm:spPr/>
    </dgm:pt>
    <dgm:pt modelId="{31556AD0-9382-4046-ADE9-DE1A5FD7BBD5}" type="pres">
      <dgm:prSet presAssocID="{37B7C16C-38FF-46D0-9AD2-BCEE566F1F3D}" presName="Name25" presStyleLbl="parChTrans1D1" presStyleIdx="2" presStyleCnt="4"/>
      <dgm:spPr/>
    </dgm:pt>
    <dgm:pt modelId="{9D944F13-F158-4BED-A88F-049A589715EE}" type="pres">
      <dgm:prSet presAssocID="{796722B3-89AD-44C1-BD3E-A242A8E46A96}" presName="node" presStyleCnt="0"/>
      <dgm:spPr/>
    </dgm:pt>
    <dgm:pt modelId="{AA423259-4D25-4164-BD13-B73D8E455050}" type="pres">
      <dgm:prSet presAssocID="{796722B3-89AD-44C1-BD3E-A242A8E46A96}" presName="parentNode" presStyleLbl="node1" presStyleIdx="3" presStyleCnt="5" custScaleX="155818" custLinFactNeighborX="97526" custLinFactNeighborY="5070">
        <dgm:presLayoutVars>
          <dgm:chMax val="1"/>
          <dgm:bulletEnabled val="1"/>
        </dgm:presLayoutVars>
      </dgm:prSet>
      <dgm:spPr/>
    </dgm:pt>
    <dgm:pt modelId="{0930B359-CC0A-42E4-8015-F2D55609F99C}" type="pres">
      <dgm:prSet presAssocID="{796722B3-89AD-44C1-BD3E-A242A8E46A96}" presName="childNode" presStyleLbl="revTx" presStyleIdx="0" presStyleCnt="0">
        <dgm:presLayoutVars>
          <dgm:bulletEnabled val="1"/>
        </dgm:presLayoutVars>
      </dgm:prSet>
      <dgm:spPr/>
    </dgm:pt>
    <dgm:pt modelId="{D607C24A-F541-4E6E-AB32-C9D7E2219F33}" type="pres">
      <dgm:prSet presAssocID="{C34774AE-68A8-4D80-9EB9-B73D03EA0E79}" presName="Name25" presStyleLbl="parChTrans1D1" presStyleIdx="3" presStyleCnt="4"/>
      <dgm:spPr/>
    </dgm:pt>
    <dgm:pt modelId="{A01F3ADE-D969-427B-9160-7492CFEA7926}" type="pres">
      <dgm:prSet presAssocID="{2904F51C-1C90-4B6F-A72B-A0AEFC520AC4}" presName="node" presStyleCnt="0"/>
      <dgm:spPr/>
    </dgm:pt>
    <dgm:pt modelId="{80236C64-6175-4AB1-B1DA-AC963DE522A2}" type="pres">
      <dgm:prSet presAssocID="{2904F51C-1C90-4B6F-A72B-A0AEFC520AC4}" presName="parentNode" presStyleLbl="node1" presStyleIdx="4" presStyleCnt="5" custScaleX="155818" custLinFactNeighborX="97526" custLinFactNeighborY="5070">
        <dgm:presLayoutVars>
          <dgm:chMax val="1"/>
          <dgm:bulletEnabled val="1"/>
        </dgm:presLayoutVars>
      </dgm:prSet>
      <dgm:spPr/>
    </dgm:pt>
    <dgm:pt modelId="{0A95D8B1-BFB2-4596-BD73-8D0A56EC1ED8}" type="pres">
      <dgm:prSet presAssocID="{2904F51C-1C90-4B6F-A72B-A0AEFC520AC4}" presName="childNode" presStyleLbl="revTx" presStyleIdx="0" presStyleCnt="0">
        <dgm:presLayoutVars>
          <dgm:bulletEnabled val="1"/>
        </dgm:presLayoutVars>
      </dgm:prSet>
      <dgm:spPr/>
    </dgm:pt>
  </dgm:ptLst>
  <dgm:cxnLst>
    <dgm:cxn modelId="{046CB100-6168-45E3-B5E1-B6296D0D7F44}" srcId="{C9F5865C-1ABE-444C-8F1B-E155E3D3C0D4}" destId="{45C3CCE3-00A6-4AAC-93D4-26B2B29454BD}" srcOrd="0" destOrd="0" parTransId="{DAC6D35D-5FF9-4B89-8479-73DC7CCAFCA1}" sibTransId="{8B948E29-74BB-4E6E-B1A3-BCFB06C7B97B}"/>
    <dgm:cxn modelId="{8751D123-5029-4B27-BC5B-16DEA3717E57}" srcId="{C9F5865C-1ABE-444C-8F1B-E155E3D3C0D4}" destId="{2904F51C-1C90-4B6F-A72B-A0AEFC520AC4}" srcOrd="3" destOrd="0" parTransId="{C34774AE-68A8-4D80-9EB9-B73D03EA0E79}" sibTransId="{53EAB8D6-1449-40EA-B3FA-082EADB04895}"/>
    <dgm:cxn modelId="{B681CA26-7CBA-492F-B100-6EC55C4391FB}" type="presOf" srcId="{C34774AE-68A8-4D80-9EB9-B73D03EA0E79}" destId="{D607C24A-F541-4E6E-AB32-C9D7E2219F33}" srcOrd="0" destOrd="0" presId="urn:microsoft.com/office/officeart/2005/8/layout/radial2"/>
    <dgm:cxn modelId="{B72F4363-2E0F-4EBD-BD90-1303CF370360}" type="presOf" srcId="{37B7C16C-38FF-46D0-9AD2-BCEE566F1F3D}" destId="{31556AD0-9382-4046-ADE9-DE1A5FD7BBD5}" srcOrd="0" destOrd="0" presId="urn:microsoft.com/office/officeart/2005/8/layout/radial2"/>
    <dgm:cxn modelId="{7EA52365-DF61-4DE8-9F73-42BE4145DF6F}" type="presOf" srcId="{796722B3-89AD-44C1-BD3E-A242A8E46A96}" destId="{AA423259-4D25-4164-BD13-B73D8E455050}" srcOrd="0" destOrd="0" presId="urn:microsoft.com/office/officeart/2005/8/layout/radial2"/>
    <dgm:cxn modelId="{30EC4645-BD7F-45CD-A179-516E50CC79E5}" type="presOf" srcId="{DAC6D35D-5FF9-4B89-8479-73DC7CCAFCA1}" destId="{B55BC614-8884-4FB8-BA49-E3C96EB67A5B}" srcOrd="0" destOrd="0" presId="urn:microsoft.com/office/officeart/2005/8/layout/radial2"/>
    <dgm:cxn modelId="{8B18ED4C-C82C-4637-AF36-18460F81470F}" srcId="{C9F5865C-1ABE-444C-8F1B-E155E3D3C0D4}" destId="{796722B3-89AD-44C1-BD3E-A242A8E46A96}" srcOrd="2" destOrd="0" parTransId="{37B7C16C-38FF-46D0-9AD2-BCEE566F1F3D}" sibTransId="{589BACB0-F217-4CAD-AF53-7504376E31A9}"/>
    <dgm:cxn modelId="{6613EC71-F0EF-4533-81F1-D4221140226B}" type="presOf" srcId="{C9F5865C-1ABE-444C-8F1B-E155E3D3C0D4}" destId="{51601D70-32E8-4EC7-B17C-57A22F9CE8AE}" srcOrd="0" destOrd="0" presId="urn:microsoft.com/office/officeart/2005/8/layout/radial2"/>
    <dgm:cxn modelId="{B651F29F-80B7-464D-9B95-D7029FC6F6B4}" type="presOf" srcId="{02695327-9430-460C-AC2B-35CF3AEED138}" destId="{D78669D2-ECB4-43C6-9E57-F7C1EFA69014}" srcOrd="0" destOrd="0" presId="urn:microsoft.com/office/officeart/2005/8/layout/radial2"/>
    <dgm:cxn modelId="{3DB9F9AF-C3E5-4F60-B7CC-EF6ABC5CB2F9}" type="presOf" srcId="{A68D17EC-99F9-4E3E-A610-A278AE174BBD}" destId="{92E278BE-E77D-498A-AFAA-BF7DBE5C1832}" srcOrd="0" destOrd="0" presId="urn:microsoft.com/office/officeart/2005/8/layout/radial2"/>
    <dgm:cxn modelId="{23B5E1D3-8745-4007-9EA1-995BAAE90502}" srcId="{C9F5865C-1ABE-444C-8F1B-E155E3D3C0D4}" destId="{02695327-9430-460C-AC2B-35CF3AEED138}" srcOrd="1" destOrd="0" parTransId="{A68D17EC-99F9-4E3E-A610-A278AE174BBD}" sibTransId="{9F3025E3-507B-4047-BEF3-5FC3CA851F8D}"/>
    <dgm:cxn modelId="{9C4479E2-DC30-4805-83CE-A40DC306C85A}" type="presOf" srcId="{45C3CCE3-00A6-4AAC-93D4-26B2B29454BD}" destId="{BF62E9DD-B57F-48C4-B6CB-40A63B24F26A}" srcOrd="0" destOrd="0" presId="urn:microsoft.com/office/officeart/2005/8/layout/radial2"/>
    <dgm:cxn modelId="{1021FDFF-1673-41E0-9C81-6F4C243A742D}" type="presOf" srcId="{2904F51C-1C90-4B6F-A72B-A0AEFC520AC4}" destId="{80236C64-6175-4AB1-B1DA-AC963DE522A2}" srcOrd="0" destOrd="0" presId="urn:microsoft.com/office/officeart/2005/8/layout/radial2"/>
    <dgm:cxn modelId="{F2F1E871-800C-47C3-8780-6F264CA37D50}" type="presParOf" srcId="{51601D70-32E8-4EC7-B17C-57A22F9CE8AE}" destId="{515E7821-3D74-4183-9514-FD1939E51999}" srcOrd="0" destOrd="0" presId="urn:microsoft.com/office/officeart/2005/8/layout/radial2"/>
    <dgm:cxn modelId="{AD557635-D3F4-40F3-A605-498A338035F2}" type="presParOf" srcId="{515E7821-3D74-4183-9514-FD1939E51999}" destId="{E8385118-1412-4C42-BE3F-5817C2552973}" srcOrd="0" destOrd="0" presId="urn:microsoft.com/office/officeart/2005/8/layout/radial2"/>
    <dgm:cxn modelId="{0C127BD7-BB7D-4007-B1B0-F864E0DE275D}" type="presParOf" srcId="{E8385118-1412-4C42-BE3F-5817C2552973}" destId="{75D9D983-BD89-4E06-9CF9-366C756F894B}" srcOrd="0" destOrd="0" presId="urn:microsoft.com/office/officeart/2005/8/layout/radial2"/>
    <dgm:cxn modelId="{2126A9A1-9456-4A45-B06F-02EE79A42E4D}" type="presParOf" srcId="{E8385118-1412-4C42-BE3F-5817C2552973}" destId="{8095195C-4E35-40DC-B480-45BAC5B7F7C8}" srcOrd="1" destOrd="0" presId="urn:microsoft.com/office/officeart/2005/8/layout/radial2"/>
    <dgm:cxn modelId="{C1A31F61-ADDC-4021-A7A0-BF58CF47295B}" type="presParOf" srcId="{515E7821-3D74-4183-9514-FD1939E51999}" destId="{B55BC614-8884-4FB8-BA49-E3C96EB67A5B}" srcOrd="1" destOrd="0" presId="urn:microsoft.com/office/officeart/2005/8/layout/radial2"/>
    <dgm:cxn modelId="{18467449-83B7-46CC-8A7C-3ED515602DD2}" type="presParOf" srcId="{515E7821-3D74-4183-9514-FD1939E51999}" destId="{B4D087D0-1578-4CD3-823A-15C642E14BCA}" srcOrd="2" destOrd="0" presId="urn:microsoft.com/office/officeart/2005/8/layout/radial2"/>
    <dgm:cxn modelId="{F90C4FBF-9BA7-48CE-9D2B-7A2C59EF73E4}" type="presParOf" srcId="{B4D087D0-1578-4CD3-823A-15C642E14BCA}" destId="{BF62E9DD-B57F-48C4-B6CB-40A63B24F26A}" srcOrd="0" destOrd="0" presId="urn:microsoft.com/office/officeart/2005/8/layout/radial2"/>
    <dgm:cxn modelId="{3FA42ADE-4383-4874-A29D-47312F00449F}" type="presParOf" srcId="{B4D087D0-1578-4CD3-823A-15C642E14BCA}" destId="{DF504CEE-9376-4392-B694-942B999584A9}" srcOrd="1" destOrd="0" presId="urn:microsoft.com/office/officeart/2005/8/layout/radial2"/>
    <dgm:cxn modelId="{93379F31-F932-41B9-BC50-CA5D69A60B58}" type="presParOf" srcId="{515E7821-3D74-4183-9514-FD1939E51999}" destId="{92E278BE-E77D-498A-AFAA-BF7DBE5C1832}" srcOrd="3" destOrd="0" presId="urn:microsoft.com/office/officeart/2005/8/layout/radial2"/>
    <dgm:cxn modelId="{0C0E1288-2D6B-4CD7-9511-A3B0E9E55FF3}" type="presParOf" srcId="{515E7821-3D74-4183-9514-FD1939E51999}" destId="{5CF1C53D-2547-440C-B489-98686DE5CE09}" srcOrd="4" destOrd="0" presId="urn:microsoft.com/office/officeart/2005/8/layout/radial2"/>
    <dgm:cxn modelId="{C2A65A43-06F9-498E-B371-4238C731FA47}" type="presParOf" srcId="{5CF1C53D-2547-440C-B489-98686DE5CE09}" destId="{D78669D2-ECB4-43C6-9E57-F7C1EFA69014}" srcOrd="0" destOrd="0" presId="urn:microsoft.com/office/officeart/2005/8/layout/radial2"/>
    <dgm:cxn modelId="{55EB0E12-E5D9-45AE-BDCD-BFC1989FBCD5}" type="presParOf" srcId="{5CF1C53D-2547-440C-B489-98686DE5CE09}" destId="{D5DC80A9-9D07-414A-A6C4-0FCE4A0355BF}" srcOrd="1" destOrd="0" presId="urn:microsoft.com/office/officeart/2005/8/layout/radial2"/>
    <dgm:cxn modelId="{BD2CDB95-FD7F-41A4-BB41-8706F52C078C}" type="presParOf" srcId="{515E7821-3D74-4183-9514-FD1939E51999}" destId="{31556AD0-9382-4046-ADE9-DE1A5FD7BBD5}" srcOrd="5" destOrd="0" presId="urn:microsoft.com/office/officeart/2005/8/layout/radial2"/>
    <dgm:cxn modelId="{B798B5D9-D0E7-4476-8349-C2D080C8A28D}" type="presParOf" srcId="{515E7821-3D74-4183-9514-FD1939E51999}" destId="{9D944F13-F158-4BED-A88F-049A589715EE}" srcOrd="6" destOrd="0" presId="urn:microsoft.com/office/officeart/2005/8/layout/radial2"/>
    <dgm:cxn modelId="{3B7CF190-ED4E-414E-A7B6-A5D6D42655CC}" type="presParOf" srcId="{9D944F13-F158-4BED-A88F-049A589715EE}" destId="{AA423259-4D25-4164-BD13-B73D8E455050}" srcOrd="0" destOrd="0" presId="urn:microsoft.com/office/officeart/2005/8/layout/radial2"/>
    <dgm:cxn modelId="{4D07A4C2-317E-4941-9584-9373C5B2E272}" type="presParOf" srcId="{9D944F13-F158-4BED-A88F-049A589715EE}" destId="{0930B359-CC0A-42E4-8015-F2D55609F99C}" srcOrd="1" destOrd="0" presId="urn:microsoft.com/office/officeart/2005/8/layout/radial2"/>
    <dgm:cxn modelId="{A15FB523-7D3C-4A0A-9A79-DC813ADE7472}" type="presParOf" srcId="{515E7821-3D74-4183-9514-FD1939E51999}" destId="{D607C24A-F541-4E6E-AB32-C9D7E2219F33}" srcOrd="7" destOrd="0" presId="urn:microsoft.com/office/officeart/2005/8/layout/radial2"/>
    <dgm:cxn modelId="{E0DE7F97-F75F-4BCB-A02B-5C0721DBD13F}" type="presParOf" srcId="{515E7821-3D74-4183-9514-FD1939E51999}" destId="{A01F3ADE-D969-427B-9160-7492CFEA7926}" srcOrd="8" destOrd="0" presId="urn:microsoft.com/office/officeart/2005/8/layout/radial2"/>
    <dgm:cxn modelId="{760756F9-7720-41C1-AA05-5067A81FA4B8}" type="presParOf" srcId="{A01F3ADE-D969-427B-9160-7492CFEA7926}" destId="{80236C64-6175-4AB1-B1DA-AC963DE522A2}" srcOrd="0" destOrd="0" presId="urn:microsoft.com/office/officeart/2005/8/layout/radial2"/>
    <dgm:cxn modelId="{88CCB68B-8A7C-4539-8CA5-7264CF49090C}" type="presParOf" srcId="{A01F3ADE-D969-427B-9160-7492CFEA7926}" destId="{0A95D8B1-BFB2-4596-BD73-8D0A56EC1ED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9141CF-D299-4491-A66A-65A008A5DAF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fr-FR"/>
        </a:p>
      </dgm:t>
    </dgm:pt>
    <dgm:pt modelId="{CB670E40-B669-4B39-82D3-F5425875BB51}">
      <dgm:prSet phldrT="[Texte]"/>
      <dgm:spPr/>
      <dgm:t>
        <a:bodyPr/>
        <a:lstStyle/>
        <a:p>
          <a:r>
            <a:rPr lang="fr-FR" dirty="0"/>
            <a:t>2447 RCP</a:t>
          </a:r>
        </a:p>
      </dgm:t>
    </dgm:pt>
    <dgm:pt modelId="{967883E4-EF6B-44BA-87C2-108F655D0CC5}" type="parTrans" cxnId="{BB820BD7-0E35-43C2-92D9-D120D362CCD1}">
      <dgm:prSet/>
      <dgm:spPr/>
      <dgm:t>
        <a:bodyPr/>
        <a:lstStyle/>
        <a:p>
          <a:endParaRPr lang="fr-FR"/>
        </a:p>
      </dgm:t>
    </dgm:pt>
    <dgm:pt modelId="{DB9C0436-59E1-497F-8C0F-F6D387048ACC}" type="sibTrans" cxnId="{BB820BD7-0E35-43C2-92D9-D120D362CCD1}">
      <dgm:prSet/>
      <dgm:spPr/>
      <dgm:t>
        <a:bodyPr/>
        <a:lstStyle/>
        <a:p>
          <a:endParaRPr lang="fr-FR"/>
        </a:p>
      </dgm:t>
    </dgm:pt>
    <dgm:pt modelId="{D8977D4A-0AFB-4235-A732-52EAA4468B98}">
      <dgm:prSet phldrT="[Texte]"/>
      <dgm:spPr/>
      <dgm:t>
        <a:bodyPr/>
        <a:lstStyle/>
        <a:p>
          <a:r>
            <a:rPr lang="fr-FR" dirty="0"/>
            <a:t>438 RCP avec une adaptation posologique (17,9%) </a:t>
          </a:r>
        </a:p>
      </dgm:t>
    </dgm:pt>
    <dgm:pt modelId="{E29209D3-B08E-4509-AC8C-3118C575F74F}" type="parTrans" cxnId="{C9546300-5B1A-42AD-9DA5-809E2DEAB502}">
      <dgm:prSet/>
      <dgm:spPr/>
      <dgm:t>
        <a:bodyPr/>
        <a:lstStyle/>
        <a:p>
          <a:endParaRPr lang="fr-FR"/>
        </a:p>
      </dgm:t>
    </dgm:pt>
    <dgm:pt modelId="{89FF8613-39C1-4EEC-830B-7E2AC5FA759E}" type="sibTrans" cxnId="{C9546300-5B1A-42AD-9DA5-809E2DEAB502}">
      <dgm:prSet/>
      <dgm:spPr/>
      <dgm:t>
        <a:bodyPr/>
        <a:lstStyle/>
        <a:p>
          <a:endParaRPr lang="fr-FR"/>
        </a:p>
      </dgm:t>
    </dgm:pt>
    <dgm:pt modelId="{E541A900-B0AF-4BD9-B23C-9C4E6C86E83C}">
      <dgm:prSet phldrT="[Texte]"/>
      <dgm:spPr/>
      <dgm:t>
        <a:bodyPr/>
        <a:lstStyle/>
        <a:p>
          <a:r>
            <a:rPr lang="fr-FR" dirty="0"/>
            <a:t>Formules retrouvées</a:t>
          </a:r>
        </a:p>
      </dgm:t>
    </dgm:pt>
    <dgm:pt modelId="{BF923182-6228-404B-A30B-64748E5BB677}" type="parTrans" cxnId="{B0859FF6-B086-4858-B415-EB5B64639029}">
      <dgm:prSet/>
      <dgm:spPr/>
      <dgm:t>
        <a:bodyPr/>
        <a:lstStyle/>
        <a:p>
          <a:endParaRPr lang="fr-FR"/>
        </a:p>
      </dgm:t>
    </dgm:pt>
    <dgm:pt modelId="{68A6CCE1-5718-49FA-B656-7649CA1E1822}" type="sibTrans" cxnId="{B0859FF6-B086-4858-B415-EB5B64639029}">
      <dgm:prSet/>
      <dgm:spPr/>
      <dgm:t>
        <a:bodyPr/>
        <a:lstStyle/>
        <a:p>
          <a:endParaRPr lang="fr-FR"/>
        </a:p>
      </dgm:t>
    </dgm:pt>
    <dgm:pt modelId="{4F9269DE-340E-4644-BD49-1E441E2C5832}">
      <dgm:prSet phldrT="[Texte]"/>
      <dgm:spPr/>
      <dgm:t>
        <a:bodyPr/>
        <a:lstStyle/>
        <a:p>
          <a:r>
            <a:rPr lang="fr-FR" dirty="0" err="1"/>
            <a:t>Cockroft</a:t>
          </a:r>
          <a:r>
            <a:rPr lang="fr-FR" dirty="0"/>
            <a:t> et Gault=8,7%</a:t>
          </a:r>
        </a:p>
      </dgm:t>
    </dgm:pt>
    <dgm:pt modelId="{203006F0-DC83-47B9-BFBA-9F14FC302946}" type="parTrans" cxnId="{8CF13047-B6B9-4C28-A548-06DD94F2D976}">
      <dgm:prSet/>
      <dgm:spPr/>
      <dgm:t>
        <a:bodyPr/>
        <a:lstStyle/>
        <a:p>
          <a:endParaRPr lang="fr-FR"/>
        </a:p>
      </dgm:t>
    </dgm:pt>
    <dgm:pt modelId="{9F972E5B-36CC-4A4C-8696-3B826701CFFD}" type="sibTrans" cxnId="{8CF13047-B6B9-4C28-A548-06DD94F2D976}">
      <dgm:prSet/>
      <dgm:spPr/>
      <dgm:t>
        <a:bodyPr/>
        <a:lstStyle/>
        <a:p>
          <a:endParaRPr lang="fr-FR"/>
        </a:p>
      </dgm:t>
    </dgm:pt>
    <dgm:pt modelId="{2A67C714-75AE-456A-A586-F53DD2F46FDA}">
      <dgm:prSet phldrT="[Texte]"/>
      <dgm:spPr/>
      <dgm:t>
        <a:bodyPr/>
        <a:lstStyle/>
        <a:p>
          <a:r>
            <a:rPr lang="fr-FR" dirty="0"/>
            <a:t>MDRD/CKD-EPI=0,7%</a:t>
          </a:r>
        </a:p>
      </dgm:t>
    </dgm:pt>
    <dgm:pt modelId="{84435ED3-12DA-4AA1-9FB3-ECF6D01211E2}" type="parTrans" cxnId="{7C59F936-EAA2-4926-9001-4DB7C20C131B}">
      <dgm:prSet/>
      <dgm:spPr/>
      <dgm:t>
        <a:bodyPr/>
        <a:lstStyle/>
        <a:p>
          <a:endParaRPr lang="fr-FR"/>
        </a:p>
      </dgm:t>
    </dgm:pt>
    <dgm:pt modelId="{6E1849BC-5A17-4527-8AB6-0EE65E210AC8}" type="sibTrans" cxnId="{7C59F936-EAA2-4926-9001-4DB7C20C131B}">
      <dgm:prSet/>
      <dgm:spPr/>
      <dgm:t>
        <a:bodyPr/>
        <a:lstStyle/>
        <a:p>
          <a:endParaRPr lang="fr-FR"/>
        </a:p>
      </dgm:t>
    </dgm:pt>
    <dgm:pt modelId="{C8F90E41-FE7A-49FB-B17B-FB5F9188493A}">
      <dgm:prSet phldrT="[Texte]"/>
      <dgm:spPr/>
      <dgm:t>
        <a:bodyPr/>
        <a:lstStyle/>
        <a:p>
          <a:r>
            <a:rPr lang="fr-FR" dirty="0"/>
            <a:t>Aucune formule=90%</a:t>
          </a:r>
        </a:p>
      </dgm:t>
    </dgm:pt>
    <dgm:pt modelId="{57A0F90B-9858-4587-9517-2DC932713277}" type="parTrans" cxnId="{5D945F50-9B81-4359-9DDC-01480E11A9C8}">
      <dgm:prSet/>
      <dgm:spPr/>
      <dgm:t>
        <a:bodyPr/>
        <a:lstStyle/>
        <a:p>
          <a:endParaRPr lang="fr-FR"/>
        </a:p>
      </dgm:t>
    </dgm:pt>
    <dgm:pt modelId="{583BC336-23DE-4FF9-8554-48A99AEBABC5}" type="sibTrans" cxnId="{5D945F50-9B81-4359-9DDC-01480E11A9C8}">
      <dgm:prSet/>
      <dgm:spPr/>
      <dgm:t>
        <a:bodyPr/>
        <a:lstStyle/>
        <a:p>
          <a:endParaRPr lang="fr-FR"/>
        </a:p>
      </dgm:t>
    </dgm:pt>
    <dgm:pt modelId="{966F6573-6E8B-4813-A5FA-BA651D7BF255}" type="pres">
      <dgm:prSet presAssocID="{599141CF-D299-4491-A66A-65A008A5DAFD}" presName="Name0" presStyleCnt="0">
        <dgm:presLayoutVars>
          <dgm:dir/>
          <dgm:resizeHandles val="exact"/>
        </dgm:presLayoutVars>
      </dgm:prSet>
      <dgm:spPr/>
    </dgm:pt>
    <dgm:pt modelId="{B18461FD-79E7-40BE-A59E-0B016967732B}" type="pres">
      <dgm:prSet presAssocID="{CB670E40-B669-4B39-82D3-F5425875BB51}" presName="node" presStyleLbl="node1" presStyleIdx="0" presStyleCnt="3" custLinFactNeighborY="-1963">
        <dgm:presLayoutVars>
          <dgm:bulletEnabled val="1"/>
        </dgm:presLayoutVars>
      </dgm:prSet>
      <dgm:spPr/>
    </dgm:pt>
    <dgm:pt modelId="{B1D2F9DC-277D-4F2A-8B4C-5BF5D705D020}" type="pres">
      <dgm:prSet presAssocID="{DB9C0436-59E1-497F-8C0F-F6D387048ACC}" presName="sibTrans" presStyleLbl="sibTrans2D1" presStyleIdx="0" presStyleCnt="2"/>
      <dgm:spPr/>
    </dgm:pt>
    <dgm:pt modelId="{D19B6DD8-AB71-4A90-8C29-856A562BF990}" type="pres">
      <dgm:prSet presAssocID="{DB9C0436-59E1-497F-8C0F-F6D387048ACC}" presName="connectorText" presStyleLbl="sibTrans2D1" presStyleIdx="0" presStyleCnt="2"/>
      <dgm:spPr/>
    </dgm:pt>
    <dgm:pt modelId="{503E21AD-33F8-4076-909D-E84944DA28C6}" type="pres">
      <dgm:prSet presAssocID="{D8977D4A-0AFB-4235-A732-52EAA4468B98}" presName="node" presStyleLbl="node1" presStyleIdx="1" presStyleCnt="3">
        <dgm:presLayoutVars>
          <dgm:bulletEnabled val="1"/>
        </dgm:presLayoutVars>
      </dgm:prSet>
      <dgm:spPr/>
    </dgm:pt>
    <dgm:pt modelId="{4D818C4B-C26A-4F0F-91F2-0E9B1DC88999}" type="pres">
      <dgm:prSet presAssocID="{89FF8613-39C1-4EEC-830B-7E2AC5FA759E}" presName="sibTrans" presStyleLbl="sibTrans2D1" presStyleIdx="1" presStyleCnt="2"/>
      <dgm:spPr/>
    </dgm:pt>
    <dgm:pt modelId="{8001328A-28B5-4C5B-A9B9-D94F2F32CAA7}" type="pres">
      <dgm:prSet presAssocID="{89FF8613-39C1-4EEC-830B-7E2AC5FA759E}" presName="connectorText" presStyleLbl="sibTrans2D1" presStyleIdx="1" presStyleCnt="2"/>
      <dgm:spPr/>
    </dgm:pt>
    <dgm:pt modelId="{23F271D0-3E14-4A78-9166-8033A3186E0E}" type="pres">
      <dgm:prSet presAssocID="{E541A900-B0AF-4BD9-B23C-9C4E6C86E83C}" presName="node" presStyleLbl="node1" presStyleIdx="2" presStyleCnt="3">
        <dgm:presLayoutVars>
          <dgm:bulletEnabled val="1"/>
        </dgm:presLayoutVars>
      </dgm:prSet>
      <dgm:spPr/>
    </dgm:pt>
  </dgm:ptLst>
  <dgm:cxnLst>
    <dgm:cxn modelId="{C9546300-5B1A-42AD-9DA5-809E2DEAB502}" srcId="{599141CF-D299-4491-A66A-65A008A5DAFD}" destId="{D8977D4A-0AFB-4235-A732-52EAA4468B98}" srcOrd="1" destOrd="0" parTransId="{E29209D3-B08E-4509-AC8C-3118C575F74F}" sibTransId="{89FF8613-39C1-4EEC-830B-7E2AC5FA759E}"/>
    <dgm:cxn modelId="{039F741F-4831-4AD7-A807-71D7BB08740F}" type="presOf" srcId="{CB670E40-B669-4B39-82D3-F5425875BB51}" destId="{B18461FD-79E7-40BE-A59E-0B016967732B}" srcOrd="0" destOrd="0" presId="urn:microsoft.com/office/officeart/2005/8/layout/process1"/>
    <dgm:cxn modelId="{ECC37D21-6357-43EA-8408-85E38F295F0A}" type="presOf" srcId="{89FF8613-39C1-4EEC-830B-7E2AC5FA759E}" destId="{8001328A-28B5-4C5B-A9B9-D94F2F32CAA7}" srcOrd="1" destOrd="0" presId="urn:microsoft.com/office/officeart/2005/8/layout/process1"/>
    <dgm:cxn modelId="{7C59F936-EAA2-4926-9001-4DB7C20C131B}" srcId="{E541A900-B0AF-4BD9-B23C-9C4E6C86E83C}" destId="{2A67C714-75AE-456A-A586-F53DD2F46FDA}" srcOrd="1" destOrd="0" parTransId="{84435ED3-12DA-4AA1-9FB3-ECF6D01211E2}" sibTransId="{6E1849BC-5A17-4527-8AB6-0EE65E210AC8}"/>
    <dgm:cxn modelId="{B575B063-02F0-45E6-9595-99DCC1EED24C}" type="presOf" srcId="{DB9C0436-59E1-497F-8C0F-F6D387048ACC}" destId="{D19B6DD8-AB71-4A90-8C29-856A562BF990}" srcOrd="1" destOrd="0" presId="urn:microsoft.com/office/officeart/2005/8/layout/process1"/>
    <dgm:cxn modelId="{8CF13047-B6B9-4C28-A548-06DD94F2D976}" srcId="{E541A900-B0AF-4BD9-B23C-9C4E6C86E83C}" destId="{4F9269DE-340E-4644-BD49-1E441E2C5832}" srcOrd="0" destOrd="0" parTransId="{203006F0-DC83-47B9-BFBA-9F14FC302946}" sibTransId="{9F972E5B-36CC-4A4C-8696-3B826701CFFD}"/>
    <dgm:cxn modelId="{5D945F50-9B81-4359-9DDC-01480E11A9C8}" srcId="{E541A900-B0AF-4BD9-B23C-9C4E6C86E83C}" destId="{C8F90E41-FE7A-49FB-B17B-FB5F9188493A}" srcOrd="2" destOrd="0" parTransId="{57A0F90B-9858-4587-9517-2DC932713277}" sibTransId="{583BC336-23DE-4FF9-8554-48A99AEBABC5}"/>
    <dgm:cxn modelId="{06B98670-3B73-44CE-A968-F89C33C9D493}" type="presOf" srcId="{89FF8613-39C1-4EEC-830B-7E2AC5FA759E}" destId="{4D818C4B-C26A-4F0F-91F2-0E9B1DC88999}" srcOrd="0" destOrd="0" presId="urn:microsoft.com/office/officeart/2005/8/layout/process1"/>
    <dgm:cxn modelId="{9231F7AE-7314-4FB3-96F0-FD8C2826A97B}" type="presOf" srcId="{4F9269DE-340E-4644-BD49-1E441E2C5832}" destId="{23F271D0-3E14-4A78-9166-8033A3186E0E}" srcOrd="0" destOrd="1" presId="urn:microsoft.com/office/officeart/2005/8/layout/process1"/>
    <dgm:cxn modelId="{4C40C7B9-44A3-437D-99C7-2AAB60662147}" type="presOf" srcId="{DB9C0436-59E1-497F-8C0F-F6D387048ACC}" destId="{B1D2F9DC-277D-4F2A-8B4C-5BF5D705D020}" srcOrd="0" destOrd="0" presId="urn:microsoft.com/office/officeart/2005/8/layout/process1"/>
    <dgm:cxn modelId="{0A3C7EC6-A295-403C-A9BD-458230C7782A}" type="presOf" srcId="{D8977D4A-0AFB-4235-A732-52EAA4468B98}" destId="{503E21AD-33F8-4076-909D-E84944DA28C6}" srcOrd="0" destOrd="0" presId="urn:microsoft.com/office/officeart/2005/8/layout/process1"/>
    <dgm:cxn modelId="{92063BD2-3829-4A1C-891F-A0FF49F2F8AB}" type="presOf" srcId="{E541A900-B0AF-4BD9-B23C-9C4E6C86E83C}" destId="{23F271D0-3E14-4A78-9166-8033A3186E0E}" srcOrd="0" destOrd="0" presId="urn:microsoft.com/office/officeart/2005/8/layout/process1"/>
    <dgm:cxn modelId="{BB820BD7-0E35-43C2-92D9-D120D362CCD1}" srcId="{599141CF-D299-4491-A66A-65A008A5DAFD}" destId="{CB670E40-B669-4B39-82D3-F5425875BB51}" srcOrd="0" destOrd="0" parTransId="{967883E4-EF6B-44BA-87C2-108F655D0CC5}" sibTransId="{DB9C0436-59E1-497F-8C0F-F6D387048ACC}"/>
    <dgm:cxn modelId="{B69A15E2-7F14-4190-A39A-C948A561BE2F}" type="presOf" srcId="{C8F90E41-FE7A-49FB-B17B-FB5F9188493A}" destId="{23F271D0-3E14-4A78-9166-8033A3186E0E}" srcOrd="0" destOrd="3" presId="urn:microsoft.com/office/officeart/2005/8/layout/process1"/>
    <dgm:cxn modelId="{B0859FF6-B086-4858-B415-EB5B64639029}" srcId="{599141CF-D299-4491-A66A-65A008A5DAFD}" destId="{E541A900-B0AF-4BD9-B23C-9C4E6C86E83C}" srcOrd="2" destOrd="0" parTransId="{BF923182-6228-404B-A30B-64748E5BB677}" sibTransId="{68A6CCE1-5718-49FA-B656-7649CA1E1822}"/>
    <dgm:cxn modelId="{6D0DC4FB-AC2F-4F4B-BDFD-A9B58509C478}" type="presOf" srcId="{599141CF-D299-4491-A66A-65A008A5DAFD}" destId="{966F6573-6E8B-4813-A5FA-BA651D7BF255}" srcOrd="0" destOrd="0" presId="urn:microsoft.com/office/officeart/2005/8/layout/process1"/>
    <dgm:cxn modelId="{262DAAFD-FC96-475A-8D35-B6C55BA1C552}" type="presOf" srcId="{2A67C714-75AE-456A-A586-F53DD2F46FDA}" destId="{23F271D0-3E14-4A78-9166-8033A3186E0E}" srcOrd="0" destOrd="2" presId="urn:microsoft.com/office/officeart/2005/8/layout/process1"/>
    <dgm:cxn modelId="{E4FD2292-40A6-48B3-99B4-9D177CCDFDC1}" type="presParOf" srcId="{966F6573-6E8B-4813-A5FA-BA651D7BF255}" destId="{B18461FD-79E7-40BE-A59E-0B016967732B}" srcOrd="0" destOrd="0" presId="urn:microsoft.com/office/officeart/2005/8/layout/process1"/>
    <dgm:cxn modelId="{EF7119BC-3005-4B1A-99F2-41AD1E57680E}" type="presParOf" srcId="{966F6573-6E8B-4813-A5FA-BA651D7BF255}" destId="{B1D2F9DC-277D-4F2A-8B4C-5BF5D705D020}" srcOrd="1" destOrd="0" presId="urn:microsoft.com/office/officeart/2005/8/layout/process1"/>
    <dgm:cxn modelId="{F21A6309-F17D-4C68-A995-53A097B6AA9F}" type="presParOf" srcId="{B1D2F9DC-277D-4F2A-8B4C-5BF5D705D020}" destId="{D19B6DD8-AB71-4A90-8C29-856A562BF990}" srcOrd="0" destOrd="0" presId="urn:microsoft.com/office/officeart/2005/8/layout/process1"/>
    <dgm:cxn modelId="{3D551882-34B5-46D9-83D5-55F06834899D}" type="presParOf" srcId="{966F6573-6E8B-4813-A5FA-BA651D7BF255}" destId="{503E21AD-33F8-4076-909D-E84944DA28C6}" srcOrd="2" destOrd="0" presId="urn:microsoft.com/office/officeart/2005/8/layout/process1"/>
    <dgm:cxn modelId="{44026B45-A95B-44D7-97F1-7243CB42E485}" type="presParOf" srcId="{966F6573-6E8B-4813-A5FA-BA651D7BF255}" destId="{4D818C4B-C26A-4F0F-91F2-0E9B1DC88999}" srcOrd="3" destOrd="0" presId="urn:microsoft.com/office/officeart/2005/8/layout/process1"/>
    <dgm:cxn modelId="{6BDCEA25-1238-44F7-B6A5-07E8C2294091}" type="presParOf" srcId="{4D818C4B-C26A-4F0F-91F2-0E9B1DC88999}" destId="{8001328A-28B5-4C5B-A9B9-D94F2F32CAA7}" srcOrd="0" destOrd="0" presId="urn:microsoft.com/office/officeart/2005/8/layout/process1"/>
    <dgm:cxn modelId="{0120EAE6-3E4E-4818-BA4E-9F21BCC53145}" type="presParOf" srcId="{966F6573-6E8B-4813-A5FA-BA651D7BF255}" destId="{23F271D0-3E14-4A78-9166-8033A3186E0E}"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9F5865C-1ABE-444C-8F1B-E155E3D3C0D4}" type="doc">
      <dgm:prSet loTypeId="urn:microsoft.com/office/officeart/2005/8/layout/radial2" loCatId="relationship" qsTypeId="urn:microsoft.com/office/officeart/2005/8/quickstyle/simple1" qsCatId="simple" csTypeId="urn:microsoft.com/office/officeart/2005/8/colors/colorful4" csCatId="colorful" phldr="1"/>
      <dgm:spPr/>
      <dgm:t>
        <a:bodyPr/>
        <a:lstStyle/>
        <a:p>
          <a:endParaRPr lang="fr-FR"/>
        </a:p>
      </dgm:t>
    </dgm:pt>
    <dgm:pt modelId="{45C3CCE3-00A6-4AAC-93D4-26B2B29454BD}">
      <dgm:prSet phldrT="[Texte]"/>
      <dgm:spPr/>
      <dgm:t>
        <a:bodyPr/>
        <a:lstStyle/>
        <a:p>
          <a:r>
            <a:rPr lang="fr-FR" dirty="0" err="1"/>
            <a:t>Cockroft</a:t>
          </a:r>
          <a:r>
            <a:rPr lang="fr-FR" dirty="0"/>
            <a:t> et Gault</a:t>
          </a:r>
        </a:p>
      </dgm:t>
    </dgm:pt>
    <dgm:pt modelId="{DAC6D35D-5FF9-4B89-8479-73DC7CCAFCA1}" type="parTrans" cxnId="{046CB100-6168-45E3-B5E1-B6296D0D7F44}">
      <dgm:prSet/>
      <dgm:spPr/>
      <dgm:t>
        <a:bodyPr/>
        <a:lstStyle/>
        <a:p>
          <a:endParaRPr lang="fr-FR"/>
        </a:p>
      </dgm:t>
    </dgm:pt>
    <dgm:pt modelId="{8B948E29-74BB-4E6E-B1A3-BCFB06C7B97B}" type="sibTrans" cxnId="{046CB100-6168-45E3-B5E1-B6296D0D7F44}">
      <dgm:prSet/>
      <dgm:spPr/>
      <dgm:t>
        <a:bodyPr/>
        <a:lstStyle/>
        <a:p>
          <a:endParaRPr lang="fr-FR"/>
        </a:p>
      </dgm:t>
    </dgm:pt>
    <dgm:pt modelId="{02695327-9430-460C-AC2B-35CF3AEED138}">
      <dgm:prSet phldrT="[Texte]"/>
      <dgm:spPr/>
      <dgm:t>
        <a:bodyPr/>
        <a:lstStyle/>
        <a:p>
          <a:r>
            <a:rPr lang="fr-FR" dirty="0"/>
            <a:t>CKD-EPI</a:t>
          </a:r>
        </a:p>
      </dgm:t>
    </dgm:pt>
    <dgm:pt modelId="{A68D17EC-99F9-4E3E-A610-A278AE174BBD}" type="parTrans" cxnId="{23B5E1D3-8745-4007-9EA1-995BAAE90502}">
      <dgm:prSet/>
      <dgm:spPr/>
      <dgm:t>
        <a:bodyPr/>
        <a:lstStyle/>
        <a:p>
          <a:endParaRPr lang="fr-FR"/>
        </a:p>
      </dgm:t>
    </dgm:pt>
    <dgm:pt modelId="{9F3025E3-507B-4047-BEF3-5FC3CA851F8D}" type="sibTrans" cxnId="{23B5E1D3-8745-4007-9EA1-995BAAE90502}">
      <dgm:prSet/>
      <dgm:spPr/>
      <dgm:t>
        <a:bodyPr/>
        <a:lstStyle/>
        <a:p>
          <a:endParaRPr lang="fr-FR"/>
        </a:p>
      </dgm:t>
    </dgm:pt>
    <dgm:pt modelId="{796722B3-89AD-44C1-BD3E-A242A8E46A96}">
      <dgm:prSet phldrT="[Texte]"/>
      <dgm:spPr/>
      <dgm:t>
        <a:bodyPr/>
        <a:lstStyle/>
        <a:p>
          <a:r>
            <a:rPr lang="fr-FR" dirty="0"/>
            <a:t>DGF mesuré</a:t>
          </a:r>
        </a:p>
      </dgm:t>
    </dgm:pt>
    <dgm:pt modelId="{37B7C16C-38FF-46D0-9AD2-BCEE566F1F3D}" type="parTrans" cxnId="{8B18ED4C-C82C-4637-AF36-18460F81470F}">
      <dgm:prSet/>
      <dgm:spPr/>
      <dgm:t>
        <a:bodyPr/>
        <a:lstStyle/>
        <a:p>
          <a:endParaRPr lang="fr-FR"/>
        </a:p>
      </dgm:t>
    </dgm:pt>
    <dgm:pt modelId="{589BACB0-F217-4CAD-AF53-7504376E31A9}" type="sibTrans" cxnId="{8B18ED4C-C82C-4637-AF36-18460F81470F}">
      <dgm:prSet/>
      <dgm:spPr/>
      <dgm:t>
        <a:bodyPr/>
        <a:lstStyle/>
        <a:p>
          <a:endParaRPr lang="fr-FR"/>
        </a:p>
      </dgm:t>
    </dgm:pt>
    <dgm:pt modelId="{2904F51C-1C90-4B6F-A72B-A0AEFC520AC4}">
      <dgm:prSet phldrT="[Texte]"/>
      <dgm:spPr/>
      <dgm:t>
        <a:bodyPr/>
        <a:lstStyle/>
        <a:p>
          <a:r>
            <a:rPr lang="fr-FR" dirty="0"/>
            <a:t>Autre formule ?</a:t>
          </a:r>
        </a:p>
      </dgm:t>
    </dgm:pt>
    <dgm:pt modelId="{C34774AE-68A8-4D80-9EB9-B73D03EA0E79}" type="parTrans" cxnId="{8751D123-5029-4B27-BC5B-16DEA3717E57}">
      <dgm:prSet/>
      <dgm:spPr/>
      <dgm:t>
        <a:bodyPr/>
        <a:lstStyle/>
        <a:p>
          <a:endParaRPr lang="fr-FR"/>
        </a:p>
      </dgm:t>
    </dgm:pt>
    <dgm:pt modelId="{53EAB8D6-1449-40EA-B3FA-082EADB04895}" type="sibTrans" cxnId="{8751D123-5029-4B27-BC5B-16DEA3717E57}">
      <dgm:prSet/>
      <dgm:spPr/>
      <dgm:t>
        <a:bodyPr/>
        <a:lstStyle/>
        <a:p>
          <a:endParaRPr lang="fr-FR"/>
        </a:p>
      </dgm:t>
    </dgm:pt>
    <dgm:pt modelId="{51601D70-32E8-4EC7-B17C-57A22F9CE8AE}" type="pres">
      <dgm:prSet presAssocID="{C9F5865C-1ABE-444C-8F1B-E155E3D3C0D4}" presName="composite" presStyleCnt="0">
        <dgm:presLayoutVars>
          <dgm:chMax val="5"/>
          <dgm:dir/>
          <dgm:animLvl val="ctr"/>
          <dgm:resizeHandles val="exact"/>
        </dgm:presLayoutVars>
      </dgm:prSet>
      <dgm:spPr/>
    </dgm:pt>
    <dgm:pt modelId="{515E7821-3D74-4183-9514-FD1939E51999}" type="pres">
      <dgm:prSet presAssocID="{C9F5865C-1ABE-444C-8F1B-E155E3D3C0D4}" presName="cycle" presStyleCnt="0"/>
      <dgm:spPr/>
    </dgm:pt>
    <dgm:pt modelId="{E8385118-1412-4C42-BE3F-5817C2552973}" type="pres">
      <dgm:prSet presAssocID="{C9F5865C-1ABE-444C-8F1B-E155E3D3C0D4}" presName="centerShape" presStyleCnt="0"/>
      <dgm:spPr/>
    </dgm:pt>
    <dgm:pt modelId="{75D9D983-BD89-4E06-9CF9-366C756F894B}" type="pres">
      <dgm:prSet presAssocID="{C9F5865C-1ABE-444C-8F1B-E155E3D3C0D4}" presName="connSite" presStyleLbl="node1" presStyleIdx="0" presStyleCnt="5"/>
      <dgm:spPr/>
    </dgm:pt>
    <dgm:pt modelId="{8095195C-4E35-40DC-B480-45BAC5B7F7C8}" type="pres">
      <dgm:prSet presAssocID="{C9F5865C-1ABE-444C-8F1B-E155E3D3C0D4}" presName="visible" presStyleLbl="node1" presStyleIdx="0" presStyleCnt="5" custScaleX="154352" custScaleY="117459" custLinFactNeighborX="-10973" custLinFactNeighborY="-439"/>
      <dgm:spPr/>
    </dgm:pt>
    <dgm:pt modelId="{B55BC614-8884-4FB8-BA49-E3C96EB67A5B}" type="pres">
      <dgm:prSet presAssocID="{DAC6D35D-5FF9-4B89-8479-73DC7CCAFCA1}" presName="Name25" presStyleLbl="parChTrans1D1" presStyleIdx="0" presStyleCnt="4"/>
      <dgm:spPr/>
    </dgm:pt>
    <dgm:pt modelId="{B4D087D0-1578-4CD3-823A-15C642E14BCA}" type="pres">
      <dgm:prSet presAssocID="{45C3CCE3-00A6-4AAC-93D4-26B2B29454BD}" presName="node" presStyleCnt="0"/>
      <dgm:spPr/>
    </dgm:pt>
    <dgm:pt modelId="{BF62E9DD-B57F-48C4-B6CB-40A63B24F26A}" type="pres">
      <dgm:prSet presAssocID="{45C3CCE3-00A6-4AAC-93D4-26B2B29454BD}" presName="parentNode" presStyleLbl="node1" presStyleIdx="1" presStyleCnt="5" custScaleX="155818" custLinFactNeighborX="97526" custLinFactNeighborY="5070">
        <dgm:presLayoutVars>
          <dgm:chMax val="1"/>
          <dgm:bulletEnabled val="1"/>
        </dgm:presLayoutVars>
      </dgm:prSet>
      <dgm:spPr/>
    </dgm:pt>
    <dgm:pt modelId="{DF504CEE-9376-4392-B694-942B999584A9}" type="pres">
      <dgm:prSet presAssocID="{45C3CCE3-00A6-4AAC-93D4-26B2B29454BD}" presName="childNode" presStyleLbl="revTx" presStyleIdx="0" presStyleCnt="0">
        <dgm:presLayoutVars>
          <dgm:bulletEnabled val="1"/>
        </dgm:presLayoutVars>
      </dgm:prSet>
      <dgm:spPr/>
    </dgm:pt>
    <dgm:pt modelId="{92E278BE-E77D-498A-AFAA-BF7DBE5C1832}" type="pres">
      <dgm:prSet presAssocID="{A68D17EC-99F9-4E3E-A610-A278AE174BBD}" presName="Name25" presStyleLbl="parChTrans1D1" presStyleIdx="1" presStyleCnt="4"/>
      <dgm:spPr/>
    </dgm:pt>
    <dgm:pt modelId="{5CF1C53D-2547-440C-B489-98686DE5CE09}" type="pres">
      <dgm:prSet presAssocID="{02695327-9430-460C-AC2B-35CF3AEED138}" presName="node" presStyleCnt="0"/>
      <dgm:spPr/>
    </dgm:pt>
    <dgm:pt modelId="{D78669D2-ECB4-43C6-9E57-F7C1EFA69014}" type="pres">
      <dgm:prSet presAssocID="{02695327-9430-460C-AC2B-35CF3AEED138}" presName="parentNode" presStyleLbl="node1" presStyleIdx="2" presStyleCnt="5" custScaleX="155818" custLinFactNeighborX="97526" custLinFactNeighborY="5070">
        <dgm:presLayoutVars>
          <dgm:chMax val="1"/>
          <dgm:bulletEnabled val="1"/>
        </dgm:presLayoutVars>
      </dgm:prSet>
      <dgm:spPr/>
    </dgm:pt>
    <dgm:pt modelId="{D5DC80A9-9D07-414A-A6C4-0FCE4A0355BF}" type="pres">
      <dgm:prSet presAssocID="{02695327-9430-460C-AC2B-35CF3AEED138}" presName="childNode" presStyleLbl="revTx" presStyleIdx="0" presStyleCnt="0">
        <dgm:presLayoutVars>
          <dgm:bulletEnabled val="1"/>
        </dgm:presLayoutVars>
      </dgm:prSet>
      <dgm:spPr/>
    </dgm:pt>
    <dgm:pt modelId="{31556AD0-9382-4046-ADE9-DE1A5FD7BBD5}" type="pres">
      <dgm:prSet presAssocID="{37B7C16C-38FF-46D0-9AD2-BCEE566F1F3D}" presName="Name25" presStyleLbl="parChTrans1D1" presStyleIdx="2" presStyleCnt="4"/>
      <dgm:spPr/>
    </dgm:pt>
    <dgm:pt modelId="{9D944F13-F158-4BED-A88F-049A589715EE}" type="pres">
      <dgm:prSet presAssocID="{796722B3-89AD-44C1-BD3E-A242A8E46A96}" presName="node" presStyleCnt="0"/>
      <dgm:spPr/>
    </dgm:pt>
    <dgm:pt modelId="{AA423259-4D25-4164-BD13-B73D8E455050}" type="pres">
      <dgm:prSet presAssocID="{796722B3-89AD-44C1-BD3E-A242A8E46A96}" presName="parentNode" presStyleLbl="node1" presStyleIdx="3" presStyleCnt="5" custScaleX="155818" custLinFactNeighborX="97526" custLinFactNeighborY="5070">
        <dgm:presLayoutVars>
          <dgm:chMax val="1"/>
          <dgm:bulletEnabled val="1"/>
        </dgm:presLayoutVars>
      </dgm:prSet>
      <dgm:spPr/>
    </dgm:pt>
    <dgm:pt modelId="{0930B359-CC0A-42E4-8015-F2D55609F99C}" type="pres">
      <dgm:prSet presAssocID="{796722B3-89AD-44C1-BD3E-A242A8E46A96}" presName="childNode" presStyleLbl="revTx" presStyleIdx="0" presStyleCnt="0">
        <dgm:presLayoutVars>
          <dgm:bulletEnabled val="1"/>
        </dgm:presLayoutVars>
      </dgm:prSet>
      <dgm:spPr/>
    </dgm:pt>
    <dgm:pt modelId="{D607C24A-F541-4E6E-AB32-C9D7E2219F33}" type="pres">
      <dgm:prSet presAssocID="{C34774AE-68A8-4D80-9EB9-B73D03EA0E79}" presName="Name25" presStyleLbl="parChTrans1D1" presStyleIdx="3" presStyleCnt="4"/>
      <dgm:spPr/>
    </dgm:pt>
    <dgm:pt modelId="{A01F3ADE-D969-427B-9160-7492CFEA7926}" type="pres">
      <dgm:prSet presAssocID="{2904F51C-1C90-4B6F-A72B-A0AEFC520AC4}" presName="node" presStyleCnt="0"/>
      <dgm:spPr/>
    </dgm:pt>
    <dgm:pt modelId="{80236C64-6175-4AB1-B1DA-AC963DE522A2}" type="pres">
      <dgm:prSet presAssocID="{2904F51C-1C90-4B6F-A72B-A0AEFC520AC4}" presName="parentNode" presStyleLbl="node1" presStyleIdx="4" presStyleCnt="5" custScaleX="155818" custLinFactNeighborX="97526" custLinFactNeighborY="5070">
        <dgm:presLayoutVars>
          <dgm:chMax val="1"/>
          <dgm:bulletEnabled val="1"/>
        </dgm:presLayoutVars>
      </dgm:prSet>
      <dgm:spPr/>
    </dgm:pt>
    <dgm:pt modelId="{0A95D8B1-BFB2-4596-BD73-8D0A56EC1ED8}" type="pres">
      <dgm:prSet presAssocID="{2904F51C-1C90-4B6F-A72B-A0AEFC520AC4}" presName="childNode" presStyleLbl="revTx" presStyleIdx="0" presStyleCnt="0">
        <dgm:presLayoutVars>
          <dgm:bulletEnabled val="1"/>
        </dgm:presLayoutVars>
      </dgm:prSet>
      <dgm:spPr/>
    </dgm:pt>
  </dgm:ptLst>
  <dgm:cxnLst>
    <dgm:cxn modelId="{046CB100-6168-45E3-B5E1-B6296D0D7F44}" srcId="{C9F5865C-1ABE-444C-8F1B-E155E3D3C0D4}" destId="{45C3CCE3-00A6-4AAC-93D4-26B2B29454BD}" srcOrd="0" destOrd="0" parTransId="{DAC6D35D-5FF9-4B89-8479-73DC7CCAFCA1}" sibTransId="{8B948E29-74BB-4E6E-B1A3-BCFB06C7B97B}"/>
    <dgm:cxn modelId="{8751D123-5029-4B27-BC5B-16DEA3717E57}" srcId="{C9F5865C-1ABE-444C-8F1B-E155E3D3C0D4}" destId="{2904F51C-1C90-4B6F-A72B-A0AEFC520AC4}" srcOrd="3" destOrd="0" parTransId="{C34774AE-68A8-4D80-9EB9-B73D03EA0E79}" sibTransId="{53EAB8D6-1449-40EA-B3FA-082EADB04895}"/>
    <dgm:cxn modelId="{B681CA26-7CBA-492F-B100-6EC55C4391FB}" type="presOf" srcId="{C34774AE-68A8-4D80-9EB9-B73D03EA0E79}" destId="{D607C24A-F541-4E6E-AB32-C9D7E2219F33}" srcOrd="0" destOrd="0" presId="urn:microsoft.com/office/officeart/2005/8/layout/radial2"/>
    <dgm:cxn modelId="{B72F4363-2E0F-4EBD-BD90-1303CF370360}" type="presOf" srcId="{37B7C16C-38FF-46D0-9AD2-BCEE566F1F3D}" destId="{31556AD0-9382-4046-ADE9-DE1A5FD7BBD5}" srcOrd="0" destOrd="0" presId="urn:microsoft.com/office/officeart/2005/8/layout/radial2"/>
    <dgm:cxn modelId="{7EA52365-DF61-4DE8-9F73-42BE4145DF6F}" type="presOf" srcId="{796722B3-89AD-44C1-BD3E-A242A8E46A96}" destId="{AA423259-4D25-4164-BD13-B73D8E455050}" srcOrd="0" destOrd="0" presId="urn:microsoft.com/office/officeart/2005/8/layout/radial2"/>
    <dgm:cxn modelId="{30EC4645-BD7F-45CD-A179-516E50CC79E5}" type="presOf" srcId="{DAC6D35D-5FF9-4B89-8479-73DC7CCAFCA1}" destId="{B55BC614-8884-4FB8-BA49-E3C96EB67A5B}" srcOrd="0" destOrd="0" presId="urn:microsoft.com/office/officeart/2005/8/layout/radial2"/>
    <dgm:cxn modelId="{8B18ED4C-C82C-4637-AF36-18460F81470F}" srcId="{C9F5865C-1ABE-444C-8F1B-E155E3D3C0D4}" destId="{796722B3-89AD-44C1-BD3E-A242A8E46A96}" srcOrd="2" destOrd="0" parTransId="{37B7C16C-38FF-46D0-9AD2-BCEE566F1F3D}" sibTransId="{589BACB0-F217-4CAD-AF53-7504376E31A9}"/>
    <dgm:cxn modelId="{6613EC71-F0EF-4533-81F1-D4221140226B}" type="presOf" srcId="{C9F5865C-1ABE-444C-8F1B-E155E3D3C0D4}" destId="{51601D70-32E8-4EC7-B17C-57A22F9CE8AE}" srcOrd="0" destOrd="0" presId="urn:microsoft.com/office/officeart/2005/8/layout/radial2"/>
    <dgm:cxn modelId="{B651F29F-80B7-464D-9B95-D7029FC6F6B4}" type="presOf" srcId="{02695327-9430-460C-AC2B-35CF3AEED138}" destId="{D78669D2-ECB4-43C6-9E57-F7C1EFA69014}" srcOrd="0" destOrd="0" presId="urn:microsoft.com/office/officeart/2005/8/layout/radial2"/>
    <dgm:cxn modelId="{3DB9F9AF-C3E5-4F60-B7CC-EF6ABC5CB2F9}" type="presOf" srcId="{A68D17EC-99F9-4E3E-A610-A278AE174BBD}" destId="{92E278BE-E77D-498A-AFAA-BF7DBE5C1832}" srcOrd="0" destOrd="0" presId="urn:microsoft.com/office/officeart/2005/8/layout/radial2"/>
    <dgm:cxn modelId="{23B5E1D3-8745-4007-9EA1-995BAAE90502}" srcId="{C9F5865C-1ABE-444C-8F1B-E155E3D3C0D4}" destId="{02695327-9430-460C-AC2B-35CF3AEED138}" srcOrd="1" destOrd="0" parTransId="{A68D17EC-99F9-4E3E-A610-A278AE174BBD}" sibTransId="{9F3025E3-507B-4047-BEF3-5FC3CA851F8D}"/>
    <dgm:cxn modelId="{9C4479E2-DC30-4805-83CE-A40DC306C85A}" type="presOf" srcId="{45C3CCE3-00A6-4AAC-93D4-26B2B29454BD}" destId="{BF62E9DD-B57F-48C4-B6CB-40A63B24F26A}" srcOrd="0" destOrd="0" presId="urn:microsoft.com/office/officeart/2005/8/layout/radial2"/>
    <dgm:cxn modelId="{1021FDFF-1673-41E0-9C81-6F4C243A742D}" type="presOf" srcId="{2904F51C-1C90-4B6F-A72B-A0AEFC520AC4}" destId="{80236C64-6175-4AB1-B1DA-AC963DE522A2}" srcOrd="0" destOrd="0" presId="urn:microsoft.com/office/officeart/2005/8/layout/radial2"/>
    <dgm:cxn modelId="{F2F1E871-800C-47C3-8780-6F264CA37D50}" type="presParOf" srcId="{51601D70-32E8-4EC7-B17C-57A22F9CE8AE}" destId="{515E7821-3D74-4183-9514-FD1939E51999}" srcOrd="0" destOrd="0" presId="urn:microsoft.com/office/officeart/2005/8/layout/radial2"/>
    <dgm:cxn modelId="{AD557635-D3F4-40F3-A605-498A338035F2}" type="presParOf" srcId="{515E7821-3D74-4183-9514-FD1939E51999}" destId="{E8385118-1412-4C42-BE3F-5817C2552973}" srcOrd="0" destOrd="0" presId="urn:microsoft.com/office/officeart/2005/8/layout/radial2"/>
    <dgm:cxn modelId="{0C127BD7-BB7D-4007-B1B0-F864E0DE275D}" type="presParOf" srcId="{E8385118-1412-4C42-BE3F-5817C2552973}" destId="{75D9D983-BD89-4E06-9CF9-366C756F894B}" srcOrd="0" destOrd="0" presId="urn:microsoft.com/office/officeart/2005/8/layout/radial2"/>
    <dgm:cxn modelId="{2126A9A1-9456-4A45-B06F-02EE79A42E4D}" type="presParOf" srcId="{E8385118-1412-4C42-BE3F-5817C2552973}" destId="{8095195C-4E35-40DC-B480-45BAC5B7F7C8}" srcOrd="1" destOrd="0" presId="urn:microsoft.com/office/officeart/2005/8/layout/radial2"/>
    <dgm:cxn modelId="{C1A31F61-ADDC-4021-A7A0-BF58CF47295B}" type="presParOf" srcId="{515E7821-3D74-4183-9514-FD1939E51999}" destId="{B55BC614-8884-4FB8-BA49-E3C96EB67A5B}" srcOrd="1" destOrd="0" presId="urn:microsoft.com/office/officeart/2005/8/layout/radial2"/>
    <dgm:cxn modelId="{18467449-83B7-46CC-8A7C-3ED515602DD2}" type="presParOf" srcId="{515E7821-3D74-4183-9514-FD1939E51999}" destId="{B4D087D0-1578-4CD3-823A-15C642E14BCA}" srcOrd="2" destOrd="0" presId="urn:microsoft.com/office/officeart/2005/8/layout/radial2"/>
    <dgm:cxn modelId="{F90C4FBF-9BA7-48CE-9D2B-7A2C59EF73E4}" type="presParOf" srcId="{B4D087D0-1578-4CD3-823A-15C642E14BCA}" destId="{BF62E9DD-B57F-48C4-B6CB-40A63B24F26A}" srcOrd="0" destOrd="0" presId="urn:microsoft.com/office/officeart/2005/8/layout/radial2"/>
    <dgm:cxn modelId="{3FA42ADE-4383-4874-A29D-47312F00449F}" type="presParOf" srcId="{B4D087D0-1578-4CD3-823A-15C642E14BCA}" destId="{DF504CEE-9376-4392-B694-942B999584A9}" srcOrd="1" destOrd="0" presId="urn:microsoft.com/office/officeart/2005/8/layout/radial2"/>
    <dgm:cxn modelId="{93379F31-F932-41B9-BC50-CA5D69A60B58}" type="presParOf" srcId="{515E7821-3D74-4183-9514-FD1939E51999}" destId="{92E278BE-E77D-498A-AFAA-BF7DBE5C1832}" srcOrd="3" destOrd="0" presId="urn:microsoft.com/office/officeart/2005/8/layout/radial2"/>
    <dgm:cxn modelId="{0C0E1288-2D6B-4CD7-9511-A3B0E9E55FF3}" type="presParOf" srcId="{515E7821-3D74-4183-9514-FD1939E51999}" destId="{5CF1C53D-2547-440C-B489-98686DE5CE09}" srcOrd="4" destOrd="0" presId="urn:microsoft.com/office/officeart/2005/8/layout/radial2"/>
    <dgm:cxn modelId="{C2A65A43-06F9-498E-B371-4238C731FA47}" type="presParOf" srcId="{5CF1C53D-2547-440C-B489-98686DE5CE09}" destId="{D78669D2-ECB4-43C6-9E57-F7C1EFA69014}" srcOrd="0" destOrd="0" presId="urn:microsoft.com/office/officeart/2005/8/layout/radial2"/>
    <dgm:cxn modelId="{55EB0E12-E5D9-45AE-BDCD-BFC1989FBCD5}" type="presParOf" srcId="{5CF1C53D-2547-440C-B489-98686DE5CE09}" destId="{D5DC80A9-9D07-414A-A6C4-0FCE4A0355BF}" srcOrd="1" destOrd="0" presId="urn:microsoft.com/office/officeart/2005/8/layout/radial2"/>
    <dgm:cxn modelId="{BD2CDB95-FD7F-41A4-BB41-8706F52C078C}" type="presParOf" srcId="{515E7821-3D74-4183-9514-FD1939E51999}" destId="{31556AD0-9382-4046-ADE9-DE1A5FD7BBD5}" srcOrd="5" destOrd="0" presId="urn:microsoft.com/office/officeart/2005/8/layout/radial2"/>
    <dgm:cxn modelId="{B798B5D9-D0E7-4476-8349-C2D080C8A28D}" type="presParOf" srcId="{515E7821-3D74-4183-9514-FD1939E51999}" destId="{9D944F13-F158-4BED-A88F-049A589715EE}" srcOrd="6" destOrd="0" presId="urn:microsoft.com/office/officeart/2005/8/layout/radial2"/>
    <dgm:cxn modelId="{3B7CF190-ED4E-414E-A7B6-A5D6D42655CC}" type="presParOf" srcId="{9D944F13-F158-4BED-A88F-049A589715EE}" destId="{AA423259-4D25-4164-BD13-B73D8E455050}" srcOrd="0" destOrd="0" presId="urn:microsoft.com/office/officeart/2005/8/layout/radial2"/>
    <dgm:cxn modelId="{4D07A4C2-317E-4941-9584-9373C5B2E272}" type="presParOf" srcId="{9D944F13-F158-4BED-A88F-049A589715EE}" destId="{0930B359-CC0A-42E4-8015-F2D55609F99C}" srcOrd="1" destOrd="0" presId="urn:microsoft.com/office/officeart/2005/8/layout/radial2"/>
    <dgm:cxn modelId="{A15FB523-7D3C-4A0A-9A79-DC813ADE7472}" type="presParOf" srcId="{515E7821-3D74-4183-9514-FD1939E51999}" destId="{D607C24A-F541-4E6E-AB32-C9D7E2219F33}" srcOrd="7" destOrd="0" presId="urn:microsoft.com/office/officeart/2005/8/layout/radial2"/>
    <dgm:cxn modelId="{E0DE7F97-F75F-4BCB-A02B-5C0721DBD13F}" type="presParOf" srcId="{515E7821-3D74-4183-9514-FD1939E51999}" destId="{A01F3ADE-D969-427B-9160-7492CFEA7926}" srcOrd="8" destOrd="0" presId="urn:microsoft.com/office/officeart/2005/8/layout/radial2"/>
    <dgm:cxn modelId="{760756F9-7720-41C1-AA05-5067A81FA4B8}" type="presParOf" srcId="{A01F3ADE-D969-427B-9160-7492CFEA7926}" destId="{80236C64-6175-4AB1-B1DA-AC963DE522A2}" srcOrd="0" destOrd="0" presId="urn:microsoft.com/office/officeart/2005/8/layout/radial2"/>
    <dgm:cxn modelId="{88CCB68B-8A7C-4539-8CA5-7264CF49090C}" type="presParOf" srcId="{A01F3ADE-D969-427B-9160-7492CFEA7926}" destId="{0A95D8B1-BFB2-4596-BD73-8D0A56EC1ED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FEE7D92-6BA1-4CC9-8FA5-21CECA551E01}"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fr-FR"/>
        </a:p>
      </dgm:t>
    </dgm:pt>
    <dgm:pt modelId="{E98883A7-A33A-4DA6-91B9-61C9D1645A5D}">
      <dgm:prSet phldrT="[Texte]"/>
      <dgm:spPr/>
      <dgm:t>
        <a:bodyPr/>
        <a:lstStyle/>
        <a:p>
          <a:r>
            <a:rPr lang="fr-FR" dirty="0"/>
            <a:t>Douleur nociceptive</a:t>
          </a:r>
        </a:p>
      </dgm:t>
    </dgm:pt>
    <dgm:pt modelId="{4C6A77E0-0686-4CB3-884A-AEA12B79FFAE}" type="parTrans" cxnId="{797583B8-F083-4986-AF4F-747CE85D17D9}">
      <dgm:prSet/>
      <dgm:spPr/>
      <dgm:t>
        <a:bodyPr/>
        <a:lstStyle/>
        <a:p>
          <a:endParaRPr lang="fr-FR"/>
        </a:p>
      </dgm:t>
    </dgm:pt>
    <dgm:pt modelId="{AE52131D-90AB-42D5-83D4-ABB0F6BBFC48}" type="sibTrans" cxnId="{797583B8-F083-4986-AF4F-747CE85D17D9}">
      <dgm:prSet/>
      <dgm:spPr/>
      <dgm:t>
        <a:bodyPr/>
        <a:lstStyle/>
        <a:p>
          <a:endParaRPr lang="fr-FR"/>
        </a:p>
      </dgm:t>
    </dgm:pt>
    <dgm:pt modelId="{5DF87D6C-4448-4F10-B8B4-0DEA9A21CC46}">
      <dgm:prSet phldrT="[Texte]"/>
      <dgm:spPr/>
      <dgm:t>
        <a:bodyPr/>
        <a:lstStyle/>
        <a:p>
          <a:r>
            <a:rPr lang="fr-FR" dirty="0"/>
            <a:t>Stimulation des nocicepteurs lors d’un processus lésionnel</a:t>
          </a:r>
        </a:p>
      </dgm:t>
    </dgm:pt>
    <dgm:pt modelId="{282A8A8D-CC8F-4F4A-89E4-C224F0F39709}" type="parTrans" cxnId="{AE2B5223-B2A5-4975-B39E-07DD4054A53F}">
      <dgm:prSet/>
      <dgm:spPr/>
      <dgm:t>
        <a:bodyPr/>
        <a:lstStyle/>
        <a:p>
          <a:endParaRPr lang="fr-FR"/>
        </a:p>
      </dgm:t>
    </dgm:pt>
    <dgm:pt modelId="{676375CF-6125-4548-BAA9-5B8BB92EAD3F}" type="sibTrans" cxnId="{AE2B5223-B2A5-4975-B39E-07DD4054A53F}">
      <dgm:prSet/>
      <dgm:spPr/>
      <dgm:t>
        <a:bodyPr/>
        <a:lstStyle/>
        <a:p>
          <a:endParaRPr lang="fr-FR"/>
        </a:p>
      </dgm:t>
    </dgm:pt>
    <dgm:pt modelId="{E8E2F5B1-701B-4B8A-8BA0-0C96F2CCBC11}">
      <dgm:prSet phldrT="[Texte]"/>
      <dgm:spPr/>
      <dgm:t>
        <a:bodyPr/>
        <a:lstStyle/>
        <a:p>
          <a:r>
            <a:rPr lang="fr-FR" dirty="0"/>
            <a:t>Douleur sourde, lourde, déchirante</a:t>
          </a:r>
        </a:p>
      </dgm:t>
    </dgm:pt>
    <dgm:pt modelId="{8B64B67A-5819-4F46-891A-28C7D418BDD4}" type="parTrans" cxnId="{1C685FD7-CACD-4F0B-9FAF-A06618E3FDD9}">
      <dgm:prSet/>
      <dgm:spPr/>
      <dgm:t>
        <a:bodyPr/>
        <a:lstStyle/>
        <a:p>
          <a:endParaRPr lang="fr-FR"/>
        </a:p>
      </dgm:t>
    </dgm:pt>
    <dgm:pt modelId="{E18B9B1C-0741-4783-91CF-5CFFCD5B4481}" type="sibTrans" cxnId="{1C685FD7-CACD-4F0B-9FAF-A06618E3FDD9}">
      <dgm:prSet/>
      <dgm:spPr/>
      <dgm:t>
        <a:bodyPr/>
        <a:lstStyle/>
        <a:p>
          <a:endParaRPr lang="fr-FR"/>
        </a:p>
      </dgm:t>
    </dgm:pt>
    <dgm:pt modelId="{40B6B8EB-9083-41E1-931C-7EF2F0B876EA}">
      <dgm:prSet phldrT="[Texte]"/>
      <dgm:spPr/>
      <dgm:t>
        <a:bodyPr/>
        <a:lstStyle/>
        <a:p>
          <a:r>
            <a:rPr lang="fr-FR" dirty="0"/>
            <a:t>Douleur neuropathique</a:t>
          </a:r>
        </a:p>
      </dgm:t>
    </dgm:pt>
    <dgm:pt modelId="{BEF017FD-87D6-43C8-BDA9-CFE3EED5246A}" type="parTrans" cxnId="{139BF21A-74CC-4126-8B2F-CBA75BB775AD}">
      <dgm:prSet/>
      <dgm:spPr/>
      <dgm:t>
        <a:bodyPr/>
        <a:lstStyle/>
        <a:p>
          <a:endParaRPr lang="fr-FR"/>
        </a:p>
      </dgm:t>
    </dgm:pt>
    <dgm:pt modelId="{7A536207-6B43-4E59-9E77-E02672FD414A}" type="sibTrans" cxnId="{139BF21A-74CC-4126-8B2F-CBA75BB775AD}">
      <dgm:prSet/>
      <dgm:spPr/>
      <dgm:t>
        <a:bodyPr/>
        <a:lstStyle/>
        <a:p>
          <a:endParaRPr lang="fr-FR"/>
        </a:p>
      </dgm:t>
    </dgm:pt>
    <dgm:pt modelId="{9520FA65-390C-4FA8-9F43-078A77B00361}">
      <dgm:prSet phldrT="[Texte]"/>
      <dgm:spPr/>
      <dgm:t>
        <a:bodyPr/>
        <a:lstStyle/>
        <a:p>
          <a:r>
            <a:rPr lang="fr-FR" b="0" i="0" dirty="0"/>
            <a:t>Douleur secondaire à une lésion ou une maladie affectant le système somatosensoriel</a:t>
          </a:r>
          <a:endParaRPr lang="fr-FR" dirty="0"/>
        </a:p>
      </dgm:t>
    </dgm:pt>
    <dgm:pt modelId="{0B4EB44D-8F67-4B2B-AFDD-BB6E7918841B}" type="parTrans" cxnId="{99712935-89EE-4F67-9F83-E586A3FC35B6}">
      <dgm:prSet/>
      <dgm:spPr/>
      <dgm:t>
        <a:bodyPr/>
        <a:lstStyle/>
        <a:p>
          <a:endParaRPr lang="fr-FR"/>
        </a:p>
      </dgm:t>
    </dgm:pt>
    <dgm:pt modelId="{61D20B74-F97F-45BF-A5CD-31A37B5B75E3}" type="sibTrans" cxnId="{99712935-89EE-4F67-9F83-E586A3FC35B6}">
      <dgm:prSet/>
      <dgm:spPr/>
      <dgm:t>
        <a:bodyPr/>
        <a:lstStyle/>
        <a:p>
          <a:endParaRPr lang="fr-FR"/>
        </a:p>
      </dgm:t>
    </dgm:pt>
    <dgm:pt modelId="{E2E25D76-C3C2-42FB-9935-B274AF13A3C2}">
      <dgm:prSet phldrT="[Texte]"/>
      <dgm:spPr/>
      <dgm:t>
        <a:bodyPr/>
        <a:lstStyle/>
        <a:p>
          <a:r>
            <a:rPr lang="fr-FR" b="0" i="0" dirty="0"/>
            <a:t>Douleur en éclair, à type de brûlures, de fourmillements, de décharges électriques, avec démangeaisons et déficit neurologique</a:t>
          </a:r>
          <a:br>
            <a:rPr lang="fr-FR" dirty="0"/>
          </a:br>
          <a:endParaRPr lang="fr-FR" dirty="0"/>
        </a:p>
      </dgm:t>
    </dgm:pt>
    <dgm:pt modelId="{A44EB08E-DAA5-45C6-A676-876FF2CAF301}" type="parTrans" cxnId="{226FC6E3-9607-453D-AFDF-77B7DFD9C44B}">
      <dgm:prSet/>
      <dgm:spPr/>
      <dgm:t>
        <a:bodyPr/>
        <a:lstStyle/>
        <a:p>
          <a:endParaRPr lang="fr-FR"/>
        </a:p>
      </dgm:t>
    </dgm:pt>
    <dgm:pt modelId="{1F766E0F-31D5-4913-AB25-8AEDFF3684C6}" type="sibTrans" cxnId="{226FC6E3-9607-453D-AFDF-77B7DFD9C44B}">
      <dgm:prSet/>
      <dgm:spPr/>
      <dgm:t>
        <a:bodyPr/>
        <a:lstStyle/>
        <a:p>
          <a:endParaRPr lang="fr-FR"/>
        </a:p>
      </dgm:t>
    </dgm:pt>
    <dgm:pt modelId="{454B52EF-0DEC-496E-B9D6-16D93A6B9FEC}">
      <dgm:prSet phldrT="[Texte]"/>
      <dgm:spPr/>
      <dgm:t>
        <a:bodyPr/>
        <a:lstStyle/>
        <a:p>
          <a:r>
            <a:rPr lang="fr-FR" dirty="0"/>
            <a:t>Douleur </a:t>
          </a:r>
          <a:r>
            <a:rPr lang="fr-FR" dirty="0" err="1"/>
            <a:t>nociplastique</a:t>
          </a:r>
          <a:endParaRPr lang="fr-FR" dirty="0"/>
        </a:p>
      </dgm:t>
    </dgm:pt>
    <dgm:pt modelId="{3227BDFB-D489-4CCA-9DEF-A79EB4E02D1C}" type="parTrans" cxnId="{1C9BD0DF-E5AC-41D0-96CC-F554170519FB}">
      <dgm:prSet/>
      <dgm:spPr/>
      <dgm:t>
        <a:bodyPr/>
        <a:lstStyle/>
        <a:p>
          <a:endParaRPr lang="fr-FR"/>
        </a:p>
      </dgm:t>
    </dgm:pt>
    <dgm:pt modelId="{4406A455-0EFF-4E17-8471-E7BEFA92248E}" type="sibTrans" cxnId="{1C9BD0DF-E5AC-41D0-96CC-F554170519FB}">
      <dgm:prSet/>
      <dgm:spPr/>
      <dgm:t>
        <a:bodyPr/>
        <a:lstStyle/>
        <a:p>
          <a:endParaRPr lang="fr-FR"/>
        </a:p>
      </dgm:t>
    </dgm:pt>
    <dgm:pt modelId="{95A4AEDD-2343-4884-989C-DE5E7347332A}">
      <dgm:prSet phldrT="[Texte]"/>
      <dgm:spPr/>
      <dgm:t>
        <a:bodyPr/>
        <a:lstStyle/>
        <a:p>
          <a:r>
            <a:rPr lang="fr-FR" dirty="0"/>
            <a:t>Altération de la nociception sans </a:t>
          </a:r>
          <a:r>
            <a:rPr lang="fr-FR" b="0" i="0" dirty="0"/>
            <a:t>mécanisme nociceptif ou neuropathique, par le biais d’une sensibilisation du système nerveux central</a:t>
          </a:r>
          <a:br>
            <a:rPr lang="fr-FR" dirty="0"/>
          </a:br>
          <a:endParaRPr lang="fr-FR" dirty="0"/>
        </a:p>
      </dgm:t>
    </dgm:pt>
    <dgm:pt modelId="{079C209A-1C86-4FF0-A5BA-F7517D93C570}" type="parTrans" cxnId="{4388F9C4-3DD3-47E8-B96B-F691EC472E1C}">
      <dgm:prSet/>
      <dgm:spPr/>
      <dgm:t>
        <a:bodyPr/>
        <a:lstStyle/>
        <a:p>
          <a:endParaRPr lang="fr-FR"/>
        </a:p>
      </dgm:t>
    </dgm:pt>
    <dgm:pt modelId="{D9BE1E17-9832-4EF6-8D24-0DEB01F33513}" type="sibTrans" cxnId="{4388F9C4-3DD3-47E8-B96B-F691EC472E1C}">
      <dgm:prSet/>
      <dgm:spPr/>
      <dgm:t>
        <a:bodyPr/>
        <a:lstStyle/>
        <a:p>
          <a:endParaRPr lang="fr-FR"/>
        </a:p>
      </dgm:t>
    </dgm:pt>
    <dgm:pt modelId="{AC0B2DAC-A66C-4048-975E-5A9ABBFA8DD8}" type="pres">
      <dgm:prSet presAssocID="{1FEE7D92-6BA1-4CC9-8FA5-21CECA551E01}" presName="theList" presStyleCnt="0">
        <dgm:presLayoutVars>
          <dgm:dir/>
          <dgm:animLvl val="lvl"/>
          <dgm:resizeHandles val="exact"/>
        </dgm:presLayoutVars>
      </dgm:prSet>
      <dgm:spPr/>
    </dgm:pt>
    <dgm:pt modelId="{937211E5-0752-4F6E-AC54-2EB21B8B5254}" type="pres">
      <dgm:prSet presAssocID="{E98883A7-A33A-4DA6-91B9-61C9D1645A5D}" presName="compNode" presStyleCnt="0"/>
      <dgm:spPr/>
    </dgm:pt>
    <dgm:pt modelId="{994CEF5C-BBA5-4CB0-9476-462EED645FF3}" type="pres">
      <dgm:prSet presAssocID="{E98883A7-A33A-4DA6-91B9-61C9D1645A5D}" presName="aNode" presStyleLbl="bgShp" presStyleIdx="0" presStyleCnt="3"/>
      <dgm:spPr/>
    </dgm:pt>
    <dgm:pt modelId="{F2556B8C-9A02-4423-9BCC-BE3D8DD2734A}" type="pres">
      <dgm:prSet presAssocID="{E98883A7-A33A-4DA6-91B9-61C9D1645A5D}" presName="textNode" presStyleLbl="bgShp" presStyleIdx="0" presStyleCnt="3"/>
      <dgm:spPr/>
    </dgm:pt>
    <dgm:pt modelId="{2DA69CE8-C71F-4848-9037-E77B468BB910}" type="pres">
      <dgm:prSet presAssocID="{E98883A7-A33A-4DA6-91B9-61C9D1645A5D}" presName="compChildNode" presStyleCnt="0"/>
      <dgm:spPr/>
    </dgm:pt>
    <dgm:pt modelId="{9DF8189B-795F-4E1A-B3F8-778990D4733A}" type="pres">
      <dgm:prSet presAssocID="{E98883A7-A33A-4DA6-91B9-61C9D1645A5D}" presName="theInnerList" presStyleCnt="0"/>
      <dgm:spPr/>
    </dgm:pt>
    <dgm:pt modelId="{DAA75AB5-4A87-4945-9D0F-719B3E5C2293}" type="pres">
      <dgm:prSet presAssocID="{5DF87D6C-4448-4F10-B8B4-0DEA9A21CC46}" presName="childNode" presStyleLbl="node1" presStyleIdx="0" presStyleCnt="5">
        <dgm:presLayoutVars>
          <dgm:bulletEnabled val="1"/>
        </dgm:presLayoutVars>
      </dgm:prSet>
      <dgm:spPr/>
    </dgm:pt>
    <dgm:pt modelId="{68C7B6E1-11DC-43A5-9E4B-109311A4F086}" type="pres">
      <dgm:prSet presAssocID="{5DF87D6C-4448-4F10-B8B4-0DEA9A21CC46}" presName="aSpace2" presStyleCnt="0"/>
      <dgm:spPr/>
    </dgm:pt>
    <dgm:pt modelId="{CD65198E-4224-48CC-97F0-5F78ECE641F0}" type="pres">
      <dgm:prSet presAssocID="{E8E2F5B1-701B-4B8A-8BA0-0C96F2CCBC11}" presName="childNode" presStyleLbl="node1" presStyleIdx="1" presStyleCnt="5">
        <dgm:presLayoutVars>
          <dgm:bulletEnabled val="1"/>
        </dgm:presLayoutVars>
      </dgm:prSet>
      <dgm:spPr/>
    </dgm:pt>
    <dgm:pt modelId="{8F710C28-8BCC-4CA3-8F10-7615C176BB85}" type="pres">
      <dgm:prSet presAssocID="{E98883A7-A33A-4DA6-91B9-61C9D1645A5D}" presName="aSpace" presStyleCnt="0"/>
      <dgm:spPr/>
    </dgm:pt>
    <dgm:pt modelId="{AE8FCAB1-B2C4-4344-ACFD-5F433ADFA639}" type="pres">
      <dgm:prSet presAssocID="{40B6B8EB-9083-41E1-931C-7EF2F0B876EA}" presName="compNode" presStyleCnt="0"/>
      <dgm:spPr/>
    </dgm:pt>
    <dgm:pt modelId="{EDF606DC-665C-473F-9E2E-D6450216C533}" type="pres">
      <dgm:prSet presAssocID="{40B6B8EB-9083-41E1-931C-7EF2F0B876EA}" presName="aNode" presStyleLbl="bgShp" presStyleIdx="1" presStyleCnt="3"/>
      <dgm:spPr/>
    </dgm:pt>
    <dgm:pt modelId="{34988590-936E-4180-8F88-5B95D15905DD}" type="pres">
      <dgm:prSet presAssocID="{40B6B8EB-9083-41E1-931C-7EF2F0B876EA}" presName="textNode" presStyleLbl="bgShp" presStyleIdx="1" presStyleCnt="3"/>
      <dgm:spPr/>
    </dgm:pt>
    <dgm:pt modelId="{77529787-0D1E-472A-8F34-43163F9BA17B}" type="pres">
      <dgm:prSet presAssocID="{40B6B8EB-9083-41E1-931C-7EF2F0B876EA}" presName="compChildNode" presStyleCnt="0"/>
      <dgm:spPr/>
    </dgm:pt>
    <dgm:pt modelId="{E55A5E30-97F7-4A0A-B199-C2C8F8CABBA9}" type="pres">
      <dgm:prSet presAssocID="{40B6B8EB-9083-41E1-931C-7EF2F0B876EA}" presName="theInnerList" presStyleCnt="0"/>
      <dgm:spPr/>
    </dgm:pt>
    <dgm:pt modelId="{0FC6997E-D0B2-4E63-B02C-100EEF8DCCAB}" type="pres">
      <dgm:prSet presAssocID="{9520FA65-390C-4FA8-9F43-078A77B00361}" presName="childNode" presStyleLbl="node1" presStyleIdx="2" presStyleCnt="5">
        <dgm:presLayoutVars>
          <dgm:bulletEnabled val="1"/>
        </dgm:presLayoutVars>
      </dgm:prSet>
      <dgm:spPr/>
    </dgm:pt>
    <dgm:pt modelId="{8454717F-FDBD-4405-A2C4-EA7186D02F74}" type="pres">
      <dgm:prSet presAssocID="{9520FA65-390C-4FA8-9F43-078A77B00361}" presName="aSpace2" presStyleCnt="0"/>
      <dgm:spPr/>
    </dgm:pt>
    <dgm:pt modelId="{0ACFE141-26CF-4E40-A098-EB8176E35F07}" type="pres">
      <dgm:prSet presAssocID="{E2E25D76-C3C2-42FB-9935-B274AF13A3C2}" presName="childNode" presStyleLbl="node1" presStyleIdx="3" presStyleCnt="5">
        <dgm:presLayoutVars>
          <dgm:bulletEnabled val="1"/>
        </dgm:presLayoutVars>
      </dgm:prSet>
      <dgm:spPr/>
    </dgm:pt>
    <dgm:pt modelId="{CE66FB0D-9529-4EB4-B05D-37BC3C8A7D91}" type="pres">
      <dgm:prSet presAssocID="{40B6B8EB-9083-41E1-931C-7EF2F0B876EA}" presName="aSpace" presStyleCnt="0"/>
      <dgm:spPr/>
    </dgm:pt>
    <dgm:pt modelId="{79FEA88D-2C53-4784-B491-D2AA3D7EDDE4}" type="pres">
      <dgm:prSet presAssocID="{454B52EF-0DEC-496E-B9D6-16D93A6B9FEC}" presName="compNode" presStyleCnt="0"/>
      <dgm:spPr/>
    </dgm:pt>
    <dgm:pt modelId="{EEFEFCD0-A5E6-4E3B-8791-D9C2ABF1DE89}" type="pres">
      <dgm:prSet presAssocID="{454B52EF-0DEC-496E-B9D6-16D93A6B9FEC}" presName="aNode" presStyleLbl="bgShp" presStyleIdx="2" presStyleCnt="3"/>
      <dgm:spPr/>
    </dgm:pt>
    <dgm:pt modelId="{3FA11699-B6BE-40B5-87CF-E1D888BFCE22}" type="pres">
      <dgm:prSet presAssocID="{454B52EF-0DEC-496E-B9D6-16D93A6B9FEC}" presName="textNode" presStyleLbl="bgShp" presStyleIdx="2" presStyleCnt="3"/>
      <dgm:spPr/>
    </dgm:pt>
    <dgm:pt modelId="{E8B4642A-B7AE-4242-BF5B-E77954C70F2A}" type="pres">
      <dgm:prSet presAssocID="{454B52EF-0DEC-496E-B9D6-16D93A6B9FEC}" presName="compChildNode" presStyleCnt="0"/>
      <dgm:spPr/>
    </dgm:pt>
    <dgm:pt modelId="{B528C9D4-5382-44F7-8258-4BC626C687F7}" type="pres">
      <dgm:prSet presAssocID="{454B52EF-0DEC-496E-B9D6-16D93A6B9FEC}" presName="theInnerList" presStyleCnt="0"/>
      <dgm:spPr/>
    </dgm:pt>
    <dgm:pt modelId="{5049553A-4FCF-4CC2-9F42-0B77714A5A2B}" type="pres">
      <dgm:prSet presAssocID="{95A4AEDD-2343-4884-989C-DE5E7347332A}" presName="childNode" presStyleLbl="node1" presStyleIdx="4" presStyleCnt="5">
        <dgm:presLayoutVars>
          <dgm:bulletEnabled val="1"/>
        </dgm:presLayoutVars>
      </dgm:prSet>
      <dgm:spPr/>
    </dgm:pt>
  </dgm:ptLst>
  <dgm:cxnLst>
    <dgm:cxn modelId="{139BF21A-74CC-4126-8B2F-CBA75BB775AD}" srcId="{1FEE7D92-6BA1-4CC9-8FA5-21CECA551E01}" destId="{40B6B8EB-9083-41E1-931C-7EF2F0B876EA}" srcOrd="1" destOrd="0" parTransId="{BEF017FD-87D6-43C8-BDA9-CFE3EED5246A}" sibTransId="{7A536207-6B43-4E59-9E77-E02672FD414A}"/>
    <dgm:cxn modelId="{AE2B5223-B2A5-4975-B39E-07DD4054A53F}" srcId="{E98883A7-A33A-4DA6-91B9-61C9D1645A5D}" destId="{5DF87D6C-4448-4F10-B8B4-0DEA9A21CC46}" srcOrd="0" destOrd="0" parTransId="{282A8A8D-CC8F-4F4A-89E4-C224F0F39709}" sibTransId="{676375CF-6125-4548-BAA9-5B8BB92EAD3F}"/>
    <dgm:cxn modelId="{DB45422A-CC9A-4107-943A-64A879CA7F3A}" type="presOf" srcId="{E2E25D76-C3C2-42FB-9935-B274AF13A3C2}" destId="{0ACFE141-26CF-4E40-A098-EB8176E35F07}" srcOrd="0" destOrd="0" presId="urn:microsoft.com/office/officeart/2005/8/layout/lProcess2"/>
    <dgm:cxn modelId="{0CCE3730-E040-4641-8993-826C3DCE0412}" type="presOf" srcId="{454B52EF-0DEC-496E-B9D6-16D93A6B9FEC}" destId="{EEFEFCD0-A5E6-4E3B-8791-D9C2ABF1DE89}" srcOrd="0" destOrd="0" presId="urn:microsoft.com/office/officeart/2005/8/layout/lProcess2"/>
    <dgm:cxn modelId="{99712935-89EE-4F67-9F83-E586A3FC35B6}" srcId="{40B6B8EB-9083-41E1-931C-7EF2F0B876EA}" destId="{9520FA65-390C-4FA8-9F43-078A77B00361}" srcOrd="0" destOrd="0" parTransId="{0B4EB44D-8F67-4B2B-AFDD-BB6E7918841B}" sibTransId="{61D20B74-F97F-45BF-A5CD-31A37B5B75E3}"/>
    <dgm:cxn modelId="{587FFB37-1478-476D-A7D4-172E1C43B0D1}" type="presOf" srcId="{E8E2F5B1-701B-4B8A-8BA0-0C96F2CCBC11}" destId="{CD65198E-4224-48CC-97F0-5F78ECE641F0}" srcOrd="0" destOrd="0" presId="urn:microsoft.com/office/officeart/2005/8/layout/lProcess2"/>
    <dgm:cxn modelId="{1926DF3A-168F-4478-B971-E406F267A28C}" type="presOf" srcId="{1FEE7D92-6BA1-4CC9-8FA5-21CECA551E01}" destId="{AC0B2DAC-A66C-4048-975E-5A9ABBFA8DD8}" srcOrd="0" destOrd="0" presId="urn:microsoft.com/office/officeart/2005/8/layout/lProcess2"/>
    <dgm:cxn modelId="{1212B03E-4783-48F3-8592-3A18E0AF6C26}" type="presOf" srcId="{5DF87D6C-4448-4F10-B8B4-0DEA9A21CC46}" destId="{DAA75AB5-4A87-4945-9D0F-719B3E5C2293}" srcOrd="0" destOrd="0" presId="urn:microsoft.com/office/officeart/2005/8/layout/lProcess2"/>
    <dgm:cxn modelId="{3DC05A4B-15AA-420F-A4C3-8621BB599300}" type="presOf" srcId="{E98883A7-A33A-4DA6-91B9-61C9D1645A5D}" destId="{F2556B8C-9A02-4423-9BCC-BE3D8DD2734A}" srcOrd="1" destOrd="0" presId="urn:microsoft.com/office/officeart/2005/8/layout/lProcess2"/>
    <dgm:cxn modelId="{0FFBA24B-FAA7-4CB7-B5CD-DA103E1C1D4A}" type="presOf" srcId="{95A4AEDD-2343-4884-989C-DE5E7347332A}" destId="{5049553A-4FCF-4CC2-9F42-0B77714A5A2B}" srcOrd="0" destOrd="0" presId="urn:microsoft.com/office/officeart/2005/8/layout/lProcess2"/>
    <dgm:cxn modelId="{EBE7EC81-0928-43C7-B6A8-65591868FD59}" type="presOf" srcId="{40B6B8EB-9083-41E1-931C-7EF2F0B876EA}" destId="{34988590-936E-4180-8F88-5B95D15905DD}" srcOrd="1" destOrd="0" presId="urn:microsoft.com/office/officeart/2005/8/layout/lProcess2"/>
    <dgm:cxn modelId="{2A720497-879C-49A7-B982-259812E6143E}" type="presOf" srcId="{9520FA65-390C-4FA8-9F43-078A77B00361}" destId="{0FC6997E-D0B2-4E63-B02C-100EEF8DCCAB}" srcOrd="0" destOrd="0" presId="urn:microsoft.com/office/officeart/2005/8/layout/lProcess2"/>
    <dgm:cxn modelId="{A553B5A3-A190-460A-A1E6-691475F635A0}" type="presOf" srcId="{454B52EF-0DEC-496E-B9D6-16D93A6B9FEC}" destId="{3FA11699-B6BE-40B5-87CF-E1D888BFCE22}" srcOrd="1" destOrd="0" presId="urn:microsoft.com/office/officeart/2005/8/layout/lProcess2"/>
    <dgm:cxn modelId="{797583B8-F083-4986-AF4F-747CE85D17D9}" srcId="{1FEE7D92-6BA1-4CC9-8FA5-21CECA551E01}" destId="{E98883A7-A33A-4DA6-91B9-61C9D1645A5D}" srcOrd="0" destOrd="0" parTransId="{4C6A77E0-0686-4CB3-884A-AEA12B79FFAE}" sibTransId="{AE52131D-90AB-42D5-83D4-ABB0F6BBFC48}"/>
    <dgm:cxn modelId="{4388F9C4-3DD3-47E8-B96B-F691EC472E1C}" srcId="{454B52EF-0DEC-496E-B9D6-16D93A6B9FEC}" destId="{95A4AEDD-2343-4884-989C-DE5E7347332A}" srcOrd="0" destOrd="0" parTransId="{079C209A-1C86-4FF0-A5BA-F7517D93C570}" sibTransId="{D9BE1E17-9832-4EF6-8D24-0DEB01F33513}"/>
    <dgm:cxn modelId="{1C685FD7-CACD-4F0B-9FAF-A06618E3FDD9}" srcId="{E98883A7-A33A-4DA6-91B9-61C9D1645A5D}" destId="{E8E2F5B1-701B-4B8A-8BA0-0C96F2CCBC11}" srcOrd="1" destOrd="0" parTransId="{8B64B67A-5819-4F46-891A-28C7D418BDD4}" sibTransId="{E18B9B1C-0741-4783-91CF-5CFFCD5B4481}"/>
    <dgm:cxn modelId="{1C9BD0DF-E5AC-41D0-96CC-F554170519FB}" srcId="{1FEE7D92-6BA1-4CC9-8FA5-21CECA551E01}" destId="{454B52EF-0DEC-496E-B9D6-16D93A6B9FEC}" srcOrd="2" destOrd="0" parTransId="{3227BDFB-D489-4CCA-9DEF-A79EB4E02D1C}" sibTransId="{4406A455-0EFF-4E17-8471-E7BEFA92248E}"/>
    <dgm:cxn modelId="{226FC6E3-9607-453D-AFDF-77B7DFD9C44B}" srcId="{40B6B8EB-9083-41E1-931C-7EF2F0B876EA}" destId="{E2E25D76-C3C2-42FB-9935-B274AF13A3C2}" srcOrd="1" destOrd="0" parTransId="{A44EB08E-DAA5-45C6-A676-876FF2CAF301}" sibTransId="{1F766E0F-31D5-4913-AB25-8AEDFF3684C6}"/>
    <dgm:cxn modelId="{3A89A1E8-3C36-468D-B579-60ECF53E0D9C}" type="presOf" srcId="{40B6B8EB-9083-41E1-931C-7EF2F0B876EA}" destId="{EDF606DC-665C-473F-9E2E-D6450216C533}" srcOrd="0" destOrd="0" presId="urn:microsoft.com/office/officeart/2005/8/layout/lProcess2"/>
    <dgm:cxn modelId="{075A6FF2-0ADF-442F-BF8A-27D9D2A54AD7}" type="presOf" srcId="{E98883A7-A33A-4DA6-91B9-61C9D1645A5D}" destId="{994CEF5C-BBA5-4CB0-9476-462EED645FF3}" srcOrd="0" destOrd="0" presId="urn:microsoft.com/office/officeart/2005/8/layout/lProcess2"/>
    <dgm:cxn modelId="{07062561-1034-42EE-8048-D10EE5CE0840}" type="presParOf" srcId="{AC0B2DAC-A66C-4048-975E-5A9ABBFA8DD8}" destId="{937211E5-0752-4F6E-AC54-2EB21B8B5254}" srcOrd="0" destOrd="0" presId="urn:microsoft.com/office/officeart/2005/8/layout/lProcess2"/>
    <dgm:cxn modelId="{053B6A31-3D88-45C5-8946-574AEC481D30}" type="presParOf" srcId="{937211E5-0752-4F6E-AC54-2EB21B8B5254}" destId="{994CEF5C-BBA5-4CB0-9476-462EED645FF3}" srcOrd="0" destOrd="0" presId="urn:microsoft.com/office/officeart/2005/8/layout/lProcess2"/>
    <dgm:cxn modelId="{79AB6730-2DE3-4FCB-A8FF-CDFFD84E6B53}" type="presParOf" srcId="{937211E5-0752-4F6E-AC54-2EB21B8B5254}" destId="{F2556B8C-9A02-4423-9BCC-BE3D8DD2734A}" srcOrd="1" destOrd="0" presId="urn:microsoft.com/office/officeart/2005/8/layout/lProcess2"/>
    <dgm:cxn modelId="{FFF79605-7F98-4FA1-BB1B-DEC9E1B45E1E}" type="presParOf" srcId="{937211E5-0752-4F6E-AC54-2EB21B8B5254}" destId="{2DA69CE8-C71F-4848-9037-E77B468BB910}" srcOrd="2" destOrd="0" presId="urn:microsoft.com/office/officeart/2005/8/layout/lProcess2"/>
    <dgm:cxn modelId="{8F12DD70-CC56-45E1-A4EB-3CFB6AE62442}" type="presParOf" srcId="{2DA69CE8-C71F-4848-9037-E77B468BB910}" destId="{9DF8189B-795F-4E1A-B3F8-778990D4733A}" srcOrd="0" destOrd="0" presId="urn:microsoft.com/office/officeart/2005/8/layout/lProcess2"/>
    <dgm:cxn modelId="{11A2837C-C94A-4FE4-A88D-7522AF2F736C}" type="presParOf" srcId="{9DF8189B-795F-4E1A-B3F8-778990D4733A}" destId="{DAA75AB5-4A87-4945-9D0F-719B3E5C2293}" srcOrd="0" destOrd="0" presId="urn:microsoft.com/office/officeart/2005/8/layout/lProcess2"/>
    <dgm:cxn modelId="{C6F69A60-DB67-4347-AFFA-0F2C797822B3}" type="presParOf" srcId="{9DF8189B-795F-4E1A-B3F8-778990D4733A}" destId="{68C7B6E1-11DC-43A5-9E4B-109311A4F086}" srcOrd="1" destOrd="0" presId="urn:microsoft.com/office/officeart/2005/8/layout/lProcess2"/>
    <dgm:cxn modelId="{268DCE53-989F-43B6-AE2F-0942865F0837}" type="presParOf" srcId="{9DF8189B-795F-4E1A-B3F8-778990D4733A}" destId="{CD65198E-4224-48CC-97F0-5F78ECE641F0}" srcOrd="2" destOrd="0" presId="urn:microsoft.com/office/officeart/2005/8/layout/lProcess2"/>
    <dgm:cxn modelId="{12132B8E-D56B-416E-9D2B-2D56A1517381}" type="presParOf" srcId="{AC0B2DAC-A66C-4048-975E-5A9ABBFA8DD8}" destId="{8F710C28-8BCC-4CA3-8F10-7615C176BB85}" srcOrd="1" destOrd="0" presId="urn:microsoft.com/office/officeart/2005/8/layout/lProcess2"/>
    <dgm:cxn modelId="{45749433-BE33-4B2D-878A-9149523E1954}" type="presParOf" srcId="{AC0B2DAC-A66C-4048-975E-5A9ABBFA8DD8}" destId="{AE8FCAB1-B2C4-4344-ACFD-5F433ADFA639}" srcOrd="2" destOrd="0" presId="urn:microsoft.com/office/officeart/2005/8/layout/lProcess2"/>
    <dgm:cxn modelId="{2A1E51B2-59DF-46C8-8C30-EDEF3F9B9380}" type="presParOf" srcId="{AE8FCAB1-B2C4-4344-ACFD-5F433ADFA639}" destId="{EDF606DC-665C-473F-9E2E-D6450216C533}" srcOrd="0" destOrd="0" presId="urn:microsoft.com/office/officeart/2005/8/layout/lProcess2"/>
    <dgm:cxn modelId="{BE9F6FB9-79D7-4641-8DE8-A8CB6ACDDF06}" type="presParOf" srcId="{AE8FCAB1-B2C4-4344-ACFD-5F433ADFA639}" destId="{34988590-936E-4180-8F88-5B95D15905DD}" srcOrd="1" destOrd="0" presId="urn:microsoft.com/office/officeart/2005/8/layout/lProcess2"/>
    <dgm:cxn modelId="{5D7709EC-12D8-44CB-A901-D5BC60C34EB0}" type="presParOf" srcId="{AE8FCAB1-B2C4-4344-ACFD-5F433ADFA639}" destId="{77529787-0D1E-472A-8F34-43163F9BA17B}" srcOrd="2" destOrd="0" presId="urn:microsoft.com/office/officeart/2005/8/layout/lProcess2"/>
    <dgm:cxn modelId="{ACC46DDE-BF09-4803-B0F6-58DEF83BAA5F}" type="presParOf" srcId="{77529787-0D1E-472A-8F34-43163F9BA17B}" destId="{E55A5E30-97F7-4A0A-B199-C2C8F8CABBA9}" srcOrd="0" destOrd="0" presId="urn:microsoft.com/office/officeart/2005/8/layout/lProcess2"/>
    <dgm:cxn modelId="{32BA7A70-EAE0-41BB-90C7-B69F3EB4E62A}" type="presParOf" srcId="{E55A5E30-97F7-4A0A-B199-C2C8F8CABBA9}" destId="{0FC6997E-D0B2-4E63-B02C-100EEF8DCCAB}" srcOrd="0" destOrd="0" presId="urn:microsoft.com/office/officeart/2005/8/layout/lProcess2"/>
    <dgm:cxn modelId="{B937B307-8A8D-4577-A32D-36E12BF6B9C0}" type="presParOf" srcId="{E55A5E30-97F7-4A0A-B199-C2C8F8CABBA9}" destId="{8454717F-FDBD-4405-A2C4-EA7186D02F74}" srcOrd="1" destOrd="0" presId="urn:microsoft.com/office/officeart/2005/8/layout/lProcess2"/>
    <dgm:cxn modelId="{CED417BC-1822-41AE-AA7C-E3CF7AC3A8E3}" type="presParOf" srcId="{E55A5E30-97F7-4A0A-B199-C2C8F8CABBA9}" destId="{0ACFE141-26CF-4E40-A098-EB8176E35F07}" srcOrd="2" destOrd="0" presId="urn:microsoft.com/office/officeart/2005/8/layout/lProcess2"/>
    <dgm:cxn modelId="{F2E3A038-D44B-4BA7-854A-3D4178EEE688}" type="presParOf" srcId="{AC0B2DAC-A66C-4048-975E-5A9ABBFA8DD8}" destId="{CE66FB0D-9529-4EB4-B05D-37BC3C8A7D91}" srcOrd="3" destOrd="0" presId="urn:microsoft.com/office/officeart/2005/8/layout/lProcess2"/>
    <dgm:cxn modelId="{3B529325-A91B-4290-9C06-4DCED03B6C59}" type="presParOf" srcId="{AC0B2DAC-A66C-4048-975E-5A9ABBFA8DD8}" destId="{79FEA88D-2C53-4784-B491-D2AA3D7EDDE4}" srcOrd="4" destOrd="0" presId="urn:microsoft.com/office/officeart/2005/8/layout/lProcess2"/>
    <dgm:cxn modelId="{B918402E-DB25-4F56-9766-43BA575095C8}" type="presParOf" srcId="{79FEA88D-2C53-4784-B491-D2AA3D7EDDE4}" destId="{EEFEFCD0-A5E6-4E3B-8791-D9C2ABF1DE89}" srcOrd="0" destOrd="0" presId="urn:microsoft.com/office/officeart/2005/8/layout/lProcess2"/>
    <dgm:cxn modelId="{904818CC-7086-4D0A-AEB3-DF1DB4BACBF6}" type="presParOf" srcId="{79FEA88D-2C53-4784-B491-D2AA3D7EDDE4}" destId="{3FA11699-B6BE-40B5-87CF-E1D888BFCE22}" srcOrd="1" destOrd="0" presId="urn:microsoft.com/office/officeart/2005/8/layout/lProcess2"/>
    <dgm:cxn modelId="{D200ED1C-F51D-4B2D-801F-BFFFA7B52E69}" type="presParOf" srcId="{79FEA88D-2C53-4784-B491-D2AA3D7EDDE4}" destId="{E8B4642A-B7AE-4242-BF5B-E77954C70F2A}" srcOrd="2" destOrd="0" presId="urn:microsoft.com/office/officeart/2005/8/layout/lProcess2"/>
    <dgm:cxn modelId="{27E72D69-0F51-4756-8748-43C5A0AD9DE4}" type="presParOf" srcId="{E8B4642A-B7AE-4242-BF5B-E77954C70F2A}" destId="{B528C9D4-5382-44F7-8258-4BC626C687F7}" srcOrd="0" destOrd="0" presId="urn:microsoft.com/office/officeart/2005/8/layout/lProcess2"/>
    <dgm:cxn modelId="{4CF73593-3F36-41C4-8DC9-0B5C00ACDF72}" type="presParOf" srcId="{B528C9D4-5382-44F7-8258-4BC626C687F7}" destId="{5049553A-4FCF-4CC2-9F42-0B77714A5A2B}"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D798C-2FA1-43EE-A87E-7C4F0F378D99}">
      <dsp:nvSpPr>
        <dsp:cNvPr id="0" name=""/>
        <dsp:cNvSpPr/>
      </dsp:nvSpPr>
      <dsp:spPr>
        <a:xfrm>
          <a:off x="3928" y="1174025"/>
          <a:ext cx="2362232" cy="6336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Absorption</a:t>
          </a:r>
        </a:p>
      </dsp:txBody>
      <dsp:txXfrm>
        <a:off x="3928" y="1174025"/>
        <a:ext cx="2362232" cy="633600"/>
      </dsp:txXfrm>
    </dsp:sp>
    <dsp:sp modelId="{86416E02-857D-487A-822D-57D8E231B370}">
      <dsp:nvSpPr>
        <dsp:cNvPr id="0" name=""/>
        <dsp:cNvSpPr/>
      </dsp:nvSpPr>
      <dsp:spPr>
        <a:xfrm>
          <a:off x="3928" y="1807625"/>
          <a:ext cx="2362232" cy="132857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Altérée</a:t>
          </a:r>
        </a:p>
      </dsp:txBody>
      <dsp:txXfrm>
        <a:off x="3928" y="1807625"/>
        <a:ext cx="2362232" cy="1328579"/>
      </dsp:txXfrm>
    </dsp:sp>
    <dsp:sp modelId="{356E0290-6773-4625-BBD3-A31F2E3A3B03}">
      <dsp:nvSpPr>
        <dsp:cNvPr id="0" name=""/>
        <dsp:cNvSpPr/>
      </dsp:nvSpPr>
      <dsp:spPr>
        <a:xfrm>
          <a:off x="2696873" y="1174025"/>
          <a:ext cx="2362232" cy="633600"/>
        </a:xfrm>
        <a:prstGeom prst="rect">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Distribution</a:t>
          </a:r>
        </a:p>
      </dsp:txBody>
      <dsp:txXfrm>
        <a:off x="2696873" y="1174025"/>
        <a:ext cx="2362232" cy="633600"/>
      </dsp:txXfrm>
    </dsp:sp>
    <dsp:sp modelId="{09EA38A4-7EEA-43DC-904E-1BEF604ECE2F}">
      <dsp:nvSpPr>
        <dsp:cNvPr id="0" name=""/>
        <dsp:cNvSpPr/>
      </dsp:nvSpPr>
      <dsp:spPr>
        <a:xfrm>
          <a:off x="2696873" y="1807625"/>
          <a:ext cx="2362232" cy="1328579"/>
        </a:xfrm>
        <a:prstGeom prst="rect">
          <a:avLst/>
        </a:prstGeom>
        <a:solidFill>
          <a:schemeClr val="accent4">
            <a:tint val="40000"/>
            <a:alpha val="90000"/>
            <a:hueOff val="3620642"/>
            <a:satOff val="-17082"/>
            <a:lumOff val="-617"/>
            <a:alphaOff val="0"/>
          </a:schemeClr>
        </a:solidFill>
        <a:ln w="12700" cap="flat" cmpd="sng" algn="ctr">
          <a:solidFill>
            <a:schemeClr val="accent4">
              <a:tint val="40000"/>
              <a:alpha val="90000"/>
              <a:hueOff val="3620642"/>
              <a:satOff val="-17082"/>
              <a:lumOff val="-6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↓eau</a:t>
          </a:r>
        </a:p>
        <a:p>
          <a:pPr marL="228600" lvl="1" indent="-228600" algn="l" defTabSz="977900">
            <a:lnSpc>
              <a:spcPct val="90000"/>
            </a:lnSpc>
            <a:spcBef>
              <a:spcPct val="0"/>
            </a:spcBef>
            <a:spcAft>
              <a:spcPct val="15000"/>
            </a:spcAft>
            <a:buChar char="•"/>
          </a:pPr>
          <a:r>
            <a:rPr lang="fr-FR" sz="2200" kern="1200" dirty="0">
              <a:latin typeface="Calibri" panose="020F0502020204030204" pitchFamily="34" charset="0"/>
              <a:ea typeface="Calibri" panose="020F0502020204030204" pitchFamily="34" charset="0"/>
              <a:cs typeface="Calibri" panose="020F0502020204030204" pitchFamily="34" charset="0"/>
            </a:rPr>
            <a:t>↑</a:t>
          </a:r>
          <a:r>
            <a:rPr lang="fr-FR" sz="2200" kern="1200" dirty="0"/>
            <a:t>Masse grasse</a:t>
          </a:r>
        </a:p>
        <a:p>
          <a:pPr marL="228600" lvl="1" indent="-228600" algn="l" defTabSz="977900">
            <a:lnSpc>
              <a:spcPct val="90000"/>
            </a:lnSpc>
            <a:spcBef>
              <a:spcPct val="0"/>
            </a:spcBef>
            <a:spcAft>
              <a:spcPct val="15000"/>
            </a:spcAft>
            <a:buChar char="•"/>
          </a:pPr>
          <a:r>
            <a:rPr lang="fr-FR" sz="2200" kern="1200" dirty="0"/>
            <a:t>↓albumine</a:t>
          </a:r>
        </a:p>
      </dsp:txBody>
      <dsp:txXfrm>
        <a:off x="2696873" y="1807625"/>
        <a:ext cx="2362232" cy="1328579"/>
      </dsp:txXfrm>
    </dsp:sp>
    <dsp:sp modelId="{9617FF61-EDE4-4CDC-9AD6-4ECBAA93B547}">
      <dsp:nvSpPr>
        <dsp:cNvPr id="0" name=""/>
        <dsp:cNvSpPr/>
      </dsp:nvSpPr>
      <dsp:spPr>
        <a:xfrm>
          <a:off x="5389818" y="1174025"/>
          <a:ext cx="2362232" cy="633600"/>
        </a:xfrm>
        <a:prstGeom prst="rect">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Métabolisme</a:t>
          </a:r>
        </a:p>
      </dsp:txBody>
      <dsp:txXfrm>
        <a:off x="5389818" y="1174025"/>
        <a:ext cx="2362232" cy="633600"/>
      </dsp:txXfrm>
    </dsp:sp>
    <dsp:sp modelId="{9502D022-B2D3-4BA2-9D19-9AB812402F15}">
      <dsp:nvSpPr>
        <dsp:cNvPr id="0" name=""/>
        <dsp:cNvSpPr/>
      </dsp:nvSpPr>
      <dsp:spPr>
        <a:xfrm>
          <a:off x="5389818" y="1807625"/>
          <a:ext cx="2362232" cy="1328579"/>
        </a:xfrm>
        <a:prstGeom prst="rect">
          <a:avLst/>
        </a:prstGeom>
        <a:solidFill>
          <a:schemeClr val="accent4">
            <a:tint val="40000"/>
            <a:alpha val="90000"/>
            <a:hueOff val="7241284"/>
            <a:satOff val="-34163"/>
            <a:lumOff val="-1234"/>
            <a:alphaOff val="0"/>
          </a:schemeClr>
        </a:solidFill>
        <a:ln w="12700" cap="flat" cmpd="sng" algn="ctr">
          <a:solidFill>
            <a:schemeClr val="accent4">
              <a:tint val="40000"/>
              <a:alpha val="90000"/>
              <a:hueOff val="7241284"/>
              <a:satOff val="-34163"/>
              <a:lumOff val="-1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Phase I</a:t>
          </a:r>
        </a:p>
        <a:p>
          <a:pPr marL="228600" lvl="1" indent="-228600" algn="l" defTabSz="977900">
            <a:lnSpc>
              <a:spcPct val="90000"/>
            </a:lnSpc>
            <a:spcBef>
              <a:spcPct val="0"/>
            </a:spcBef>
            <a:spcAft>
              <a:spcPct val="15000"/>
            </a:spcAft>
            <a:buChar char="•"/>
          </a:pPr>
          <a:endParaRPr lang="fr-FR" sz="2200" kern="1200" dirty="0"/>
        </a:p>
      </dsp:txBody>
      <dsp:txXfrm>
        <a:off x="5389818" y="1807625"/>
        <a:ext cx="2362232" cy="1328579"/>
      </dsp:txXfrm>
    </dsp:sp>
    <dsp:sp modelId="{C1EBD6F2-8315-4292-9D32-D7B476EE9F12}">
      <dsp:nvSpPr>
        <dsp:cNvPr id="0" name=""/>
        <dsp:cNvSpPr/>
      </dsp:nvSpPr>
      <dsp:spPr>
        <a:xfrm>
          <a:off x="8082763" y="1174025"/>
          <a:ext cx="2362232" cy="6336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Elimination</a:t>
          </a:r>
        </a:p>
      </dsp:txBody>
      <dsp:txXfrm>
        <a:off x="8082763" y="1174025"/>
        <a:ext cx="2362232" cy="633600"/>
      </dsp:txXfrm>
    </dsp:sp>
    <dsp:sp modelId="{A69F1857-FBB6-4843-890D-61ED4A1E84E4}">
      <dsp:nvSpPr>
        <dsp:cNvPr id="0" name=""/>
        <dsp:cNvSpPr/>
      </dsp:nvSpPr>
      <dsp:spPr>
        <a:xfrm>
          <a:off x="8082763" y="1807625"/>
          <a:ext cx="2362232" cy="1328579"/>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Diminution si excrétion rénale =&gt;accumulation</a:t>
          </a:r>
        </a:p>
      </dsp:txBody>
      <dsp:txXfrm>
        <a:off x="8082763" y="1807625"/>
        <a:ext cx="2362232" cy="13285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D798C-2FA1-43EE-A87E-7C4F0F378D99}">
      <dsp:nvSpPr>
        <dsp:cNvPr id="0" name=""/>
        <dsp:cNvSpPr/>
      </dsp:nvSpPr>
      <dsp:spPr>
        <a:xfrm>
          <a:off x="3928" y="1174025"/>
          <a:ext cx="2362232" cy="633600"/>
        </a:xfrm>
        <a:prstGeom prst="rect">
          <a:avLst/>
        </a:prstGeom>
        <a:solidFill>
          <a:srgbClr val="67EF67"/>
        </a:solidFill>
        <a:ln w="12700" cap="flat" cmpd="sng" algn="ctr">
          <a:solidFill>
            <a:srgbClr val="67EF6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Distribution</a:t>
          </a:r>
        </a:p>
      </dsp:txBody>
      <dsp:txXfrm>
        <a:off x="3928" y="1174025"/>
        <a:ext cx="2362232" cy="633600"/>
      </dsp:txXfrm>
    </dsp:sp>
    <dsp:sp modelId="{86416E02-857D-487A-822D-57D8E231B370}">
      <dsp:nvSpPr>
        <dsp:cNvPr id="0" name=""/>
        <dsp:cNvSpPr/>
      </dsp:nvSpPr>
      <dsp:spPr>
        <a:xfrm>
          <a:off x="3928" y="1807625"/>
          <a:ext cx="2362232" cy="1328579"/>
        </a:xfrm>
        <a:prstGeom prst="rect">
          <a:avLst/>
        </a:prstGeom>
        <a:solidFill>
          <a:srgbClr val="E0FACD">
            <a:alpha val="89804"/>
          </a:srgbClr>
        </a:solidFill>
        <a:ln w="12700" cap="flat" cmpd="sng" algn="ctr">
          <a:solidFill>
            <a:srgbClr val="E0FACD">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Altérée</a:t>
          </a:r>
        </a:p>
      </dsp:txBody>
      <dsp:txXfrm>
        <a:off x="3928" y="1807625"/>
        <a:ext cx="2362232" cy="1328579"/>
      </dsp:txXfrm>
    </dsp:sp>
    <dsp:sp modelId="{356E0290-6773-4625-BBD3-A31F2E3A3B03}">
      <dsp:nvSpPr>
        <dsp:cNvPr id="0" name=""/>
        <dsp:cNvSpPr/>
      </dsp:nvSpPr>
      <dsp:spPr>
        <a:xfrm>
          <a:off x="2696873" y="1174025"/>
          <a:ext cx="2362232" cy="633600"/>
        </a:xfrm>
        <a:prstGeom prst="rect">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Distribution</a:t>
          </a:r>
        </a:p>
      </dsp:txBody>
      <dsp:txXfrm>
        <a:off x="2696873" y="1174025"/>
        <a:ext cx="2362232" cy="633600"/>
      </dsp:txXfrm>
    </dsp:sp>
    <dsp:sp modelId="{09EA38A4-7EEA-43DC-904E-1BEF604ECE2F}">
      <dsp:nvSpPr>
        <dsp:cNvPr id="0" name=""/>
        <dsp:cNvSpPr/>
      </dsp:nvSpPr>
      <dsp:spPr>
        <a:xfrm>
          <a:off x="2696873" y="1807625"/>
          <a:ext cx="2362232" cy="1328579"/>
        </a:xfrm>
        <a:prstGeom prst="rect">
          <a:avLst/>
        </a:prstGeom>
        <a:solidFill>
          <a:schemeClr val="accent4">
            <a:tint val="40000"/>
            <a:alpha val="90000"/>
            <a:hueOff val="3620642"/>
            <a:satOff val="-17082"/>
            <a:lumOff val="-617"/>
            <a:alphaOff val="0"/>
          </a:schemeClr>
        </a:solidFill>
        <a:ln w="12700" cap="flat" cmpd="sng" algn="ctr">
          <a:solidFill>
            <a:schemeClr val="accent4">
              <a:tint val="40000"/>
              <a:alpha val="90000"/>
              <a:hueOff val="3620642"/>
              <a:satOff val="-17082"/>
              <a:lumOff val="-6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↓eau</a:t>
          </a:r>
        </a:p>
        <a:p>
          <a:pPr marL="228600" lvl="1" indent="-228600" algn="l" defTabSz="977900">
            <a:lnSpc>
              <a:spcPct val="90000"/>
            </a:lnSpc>
            <a:spcBef>
              <a:spcPct val="0"/>
            </a:spcBef>
            <a:spcAft>
              <a:spcPct val="15000"/>
            </a:spcAft>
            <a:buChar char="•"/>
          </a:pPr>
          <a:r>
            <a:rPr lang="fr-FR" sz="2200" kern="1200" dirty="0">
              <a:latin typeface="Calibri" panose="020F0502020204030204" pitchFamily="34" charset="0"/>
              <a:ea typeface="Calibri" panose="020F0502020204030204" pitchFamily="34" charset="0"/>
              <a:cs typeface="Calibri" panose="020F0502020204030204" pitchFamily="34" charset="0"/>
            </a:rPr>
            <a:t>↑</a:t>
          </a:r>
          <a:r>
            <a:rPr lang="fr-FR" sz="2200" kern="1200" dirty="0"/>
            <a:t>Masse grasse</a:t>
          </a:r>
        </a:p>
        <a:p>
          <a:pPr marL="228600" lvl="1" indent="-228600" algn="l" defTabSz="977900">
            <a:lnSpc>
              <a:spcPct val="90000"/>
            </a:lnSpc>
            <a:spcBef>
              <a:spcPct val="0"/>
            </a:spcBef>
            <a:spcAft>
              <a:spcPct val="15000"/>
            </a:spcAft>
            <a:buChar char="•"/>
          </a:pPr>
          <a:r>
            <a:rPr lang="fr-FR" sz="2200" kern="1200" dirty="0"/>
            <a:t>↓albumine</a:t>
          </a:r>
        </a:p>
      </dsp:txBody>
      <dsp:txXfrm>
        <a:off x="2696873" y="1807625"/>
        <a:ext cx="2362232" cy="1328579"/>
      </dsp:txXfrm>
    </dsp:sp>
    <dsp:sp modelId="{9617FF61-EDE4-4CDC-9AD6-4ECBAA93B547}">
      <dsp:nvSpPr>
        <dsp:cNvPr id="0" name=""/>
        <dsp:cNvSpPr/>
      </dsp:nvSpPr>
      <dsp:spPr>
        <a:xfrm>
          <a:off x="5389818" y="1174025"/>
          <a:ext cx="2362232" cy="633600"/>
        </a:xfrm>
        <a:prstGeom prst="rect">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Métabolisme</a:t>
          </a:r>
        </a:p>
      </dsp:txBody>
      <dsp:txXfrm>
        <a:off x="5389818" y="1174025"/>
        <a:ext cx="2362232" cy="633600"/>
      </dsp:txXfrm>
    </dsp:sp>
    <dsp:sp modelId="{9502D022-B2D3-4BA2-9D19-9AB812402F15}">
      <dsp:nvSpPr>
        <dsp:cNvPr id="0" name=""/>
        <dsp:cNvSpPr/>
      </dsp:nvSpPr>
      <dsp:spPr>
        <a:xfrm>
          <a:off x="5389818" y="1807625"/>
          <a:ext cx="2362232" cy="1328579"/>
        </a:xfrm>
        <a:prstGeom prst="rect">
          <a:avLst/>
        </a:prstGeom>
        <a:solidFill>
          <a:schemeClr val="accent4">
            <a:tint val="40000"/>
            <a:alpha val="90000"/>
            <a:hueOff val="7241284"/>
            <a:satOff val="-34163"/>
            <a:lumOff val="-1234"/>
            <a:alphaOff val="0"/>
          </a:schemeClr>
        </a:solidFill>
        <a:ln w="12700" cap="flat" cmpd="sng" algn="ctr">
          <a:solidFill>
            <a:schemeClr val="accent4">
              <a:tint val="40000"/>
              <a:alpha val="90000"/>
              <a:hueOff val="7241284"/>
              <a:satOff val="-34163"/>
              <a:lumOff val="-1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Phase I</a:t>
          </a:r>
        </a:p>
        <a:p>
          <a:pPr marL="228600" lvl="1" indent="-228600" algn="l" defTabSz="977900">
            <a:lnSpc>
              <a:spcPct val="90000"/>
            </a:lnSpc>
            <a:spcBef>
              <a:spcPct val="0"/>
            </a:spcBef>
            <a:spcAft>
              <a:spcPct val="15000"/>
            </a:spcAft>
            <a:buChar char="•"/>
          </a:pPr>
          <a:endParaRPr lang="fr-FR" sz="2200" kern="1200" dirty="0"/>
        </a:p>
      </dsp:txBody>
      <dsp:txXfrm>
        <a:off x="5389818" y="1807625"/>
        <a:ext cx="2362232" cy="1328579"/>
      </dsp:txXfrm>
    </dsp:sp>
    <dsp:sp modelId="{C1EBD6F2-8315-4292-9D32-D7B476EE9F12}">
      <dsp:nvSpPr>
        <dsp:cNvPr id="0" name=""/>
        <dsp:cNvSpPr/>
      </dsp:nvSpPr>
      <dsp:spPr>
        <a:xfrm>
          <a:off x="8082763" y="1174025"/>
          <a:ext cx="2362232" cy="6336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Elimination</a:t>
          </a:r>
        </a:p>
      </dsp:txBody>
      <dsp:txXfrm>
        <a:off x="8082763" y="1174025"/>
        <a:ext cx="2362232" cy="633600"/>
      </dsp:txXfrm>
    </dsp:sp>
    <dsp:sp modelId="{A69F1857-FBB6-4843-890D-61ED4A1E84E4}">
      <dsp:nvSpPr>
        <dsp:cNvPr id="0" name=""/>
        <dsp:cNvSpPr/>
      </dsp:nvSpPr>
      <dsp:spPr>
        <a:xfrm>
          <a:off x="8082763" y="1807625"/>
          <a:ext cx="2362232" cy="1328579"/>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Diminution si excrétion rénale =&gt;accumulation</a:t>
          </a:r>
        </a:p>
      </dsp:txBody>
      <dsp:txXfrm>
        <a:off x="8082763" y="1807625"/>
        <a:ext cx="2362232" cy="13285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D798C-2FA1-43EE-A87E-7C4F0F378D99}">
      <dsp:nvSpPr>
        <dsp:cNvPr id="0" name=""/>
        <dsp:cNvSpPr/>
      </dsp:nvSpPr>
      <dsp:spPr>
        <a:xfrm>
          <a:off x="3928" y="1174025"/>
          <a:ext cx="2362232" cy="633600"/>
        </a:xfrm>
        <a:prstGeom prst="rect">
          <a:avLst/>
        </a:prstGeom>
        <a:solidFill>
          <a:srgbClr val="3FE19B"/>
        </a:solidFill>
        <a:ln w="12700" cap="flat" cmpd="sng" algn="ctr">
          <a:solidFill>
            <a:srgbClr val="3FE19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Métabolisme</a:t>
          </a:r>
        </a:p>
      </dsp:txBody>
      <dsp:txXfrm>
        <a:off x="3928" y="1174025"/>
        <a:ext cx="2362232" cy="633600"/>
      </dsp:txXfrm>
    </dsp:sp>
    <dsp:sp modelId="{86416E02-857D-487A-822D-57D8E231B370}">
      <dsp:nvSpPr>
        <dsp:cNvPr id="0" name=""/>
        <dsp:cNvSpPr/>
      </dsp:nvSpPr>
      <dsp:spPr>
        <a:xfrm>
          <a:off x="3928" y="1807625"/>
          <a:ext cx="2362232" cy="1328579"/>
        </a:xfrm>
        <a:prstGeom prst="rect">
          <a:avLst/>
        </a:prstGeom>
        <a:solidFill>
          <a:srgbClr val="CFF5E5">
            <a:alpha val="89804"/>
          </a:srgbClr>
        </a:solidFill>
        <a:ln w="12700" cap="flat" cmpd="sng" algn="ctr">
          <a:solidFill>
            <a:srgbClr val="CFF5E5">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Altéré</a:t>
          </a:r>
        </a:p>
      </dsp:txBody>
      <dsp:txXfrm>
        <a:off x="3928" y="1807625"/>
        <a:ext cx="2362232" cy="1328579"/>
      </dsp:txXfrm>
    </dsp:sp>
    <dsp:sp modelId="{356E0290-6773-4625-BBD3-A31F2E3A3B03}">
      <dsp:nvSpPr>
        <dsp:cNvPr id="0" name=""/>
        <dsp:cNvSpPr/>
      </dsp:nvSpPr>
      <dsp:spPr>
        <a:xfrm>
          <a:off x="2696873" y="1174025"/>
          <a:ext cx="2362232" cy="633600"/>
        </a:xfrm>
        <a:prstGeom prst="rect">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Distribution</a:t>
          </a:r>
        </a:p>
      </dsp:txBody>
      <dsp:txXfrm>
        <a:off x="2696873" y="1174025"/>
        <a:ext cx="2362232" cy="633600"/>
      </dsp:txXfrm>
    </dsp:sp>
    <dsp:sp modelId="{09EA38A4-7EEA-43DC-904E-1BEF604ECE2F}">
      <dsp:nvSpPr>
        <dsp:cNvPr id="0" name=""/>
        <dsp:cNvSpPr/>
      </dsp:nvSpPr>
      <dsp:spPr>
        <a:xfrm>
          <a:off x="2696873" y="1807625"/>
          <a:ext cx="2362232" cy="1328579"/>
        </a:xfrm>
        <a:prstGeom prst="rect">
          <a:avLst/>
        </a:prstGeom>
        <a:solidFill>
          <a:schemeClr val="accent4">
            <a:tint val="40000"/>
            <a:alpha val="90000"/>
            <a:hueOff val="3620642"/>
            <a:satOff val="-17082"/>
            <a:lumOff val="-617"/>
            <a:alphaOff val="0"/>
          </a:schemeClr>
        </a:solidFill>
        <a:ln w="12700" cap="flat" cmpd="sng" algn="ctr">
          <a:solidFill>
            <a:schemeClr val="accent4">
              <a:tint val="40000"/>
              <a:alpha val="90000"/>
              <a:hueOff val="3620642"/>
              <a:satOff val="-17082"/>
              <a:lumOff val="-6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↓eau</a:t>
          </a:r>
        </a:p>
        <a:p>
          <a:pPr marL="228600" lvl="1" indent="-228600" algn="l" defTabSz="977900">
            <a:lnSpc>
              <a:spcPct val="90000"/>
            </a:lnSpc>
            <a:spcBef>
              <a:spcPct val="0"/>
            </a:spcBef>
            <a:spcAft>
              <a:spcPct val="15000"/>
            </a:spcAft>
            <a:buChar char="•"/>
          </a:pPr>
          <a:r>
            <a:rPr lang="fr-FR" sz="2200" kern="1200" dirty="0">
              <a:latin typeface="Calibri" panose="020F0502020204030204" pitchFamily="34" charset="0"/>
              <a:ea typeface="Calibri" panose="020F0502020204030204" pitchFamily="34" charset="0"/>
              <a:cs typeface="Calibri" panose="020F0502020204030204" pitchFamily="34" charset="0"/>
            </a:rPr>
            <a:t>↑</a:t>
          </a:r>
          <a:r>
            <a:rPr lang="fr-FR" sz="2200" kern="1200" dirty="0"/>
            <a:t>Masse grasse</a:t>
          </a:r>
        </a:p>
        <a:p>
          <a:pPr marL="228600" lvl="1" indent="-228600" algn="l" defTabSz="977900">
            <a:lnSpc>
              <a:spcPct val="90000"/>
            </a:lnSpc>
            <a:spcBef>
              <a:spcPct val="0"/>
            </a:spcBef>
            <a:spcAft>
              <a:spcPct val="15000"/>
            </a:spcAft>
            <a:buChar char="•"/>
          </a:pPr>
          <a:r>
            <a:rPr lang="fr-FR" sz="2200" kern="1200" dirty="0"/>
            <a:t>↓albumine</a:t>
          </a:r>
        </a:p>
      </dsp:txBody>
      <dsp:txXfrm>
        <a:off x="2696873" y="1807625"/>
        <a:ext cx="2362232" cy="1328579"/>
      </dsp:txXfrm>
    </dsp:sp>
    <dsp:sp modelId="{9617FF61-EDE4-4CDC-9AD6-4ECBAA93B547}">
      <dsp:nvSpPr>
        <dsp:cNvPr id="0" name=""/>
        <dsp:cNvSpPr/>
      </dsp:nvSpPr>
      <dsp:spPr>
        <a:xfrm>
          <a:off x="5389818" y="1174025"/>
          <a:ext cx="2362232" cy="633600"/>
        </a:xfrm>
        <a:prstGeom prst="rect">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Métabolisme</a:t>
          </a:r>
        </a:p>
      </dsp:txBody>
      <dsp:txXfrm>
        <a:off x="5389818" y="1174025"/>
        <a:ext cx="2362232" cy="633600"/>
      </dsp:txXfrm>
    </dsp:sp>
    <dsp:sp modelId="{9502D022-B2D3-4BA2-9D19-9AB812402F15}">
      <dsp:nvSpPr>
        <dsp:cNvPr id="0" name=""/>
        <dsp:cNvSpPr/>
      </dsp:nvSpPr>
      <dsp:spPr>
        <a:xfrm>
          <a:off x="5389818" y="1807625"/>
          <a:ext cx="2362232" cy="1328579"/>
        </a:xfrm>
        <a:prstGeom prst="rect">
          <a:avLst/>
        </a:prstGeom>
        <a:solidFill>
          <a:schemeClr val="accent4">
            <a:tint val="40000"/>
            <a:alpha val="90000"/>
            <a:hueOff val="7241284"/>
            <a:satOff val="-34163"/>
            <a:lumOff val="-1234"/>
            <a:alphaOff val="0"/>
          </a:schemeClr>
        </a:solidFill>
        <a:ln w="12700" cap="flat" cmpd="sng" algn="ctr">
          <a:solidFill>
            <a:schemeClr val="accent4">
              <a:tint val="40000"/>
              <a:alpha val="90000"/>
              <a:hueOff val="7241284"/>
              <a:satOff val="-34163"/>
              <a:lumOff val="-1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Phase I</a:t>
          </a:r>
        </a:p>
        <a:p>
          <a:pPr marL="228600" lvl="1" indent="-228600" algn="l" defTabSz="977900">
            <a:lnSpc>
              <a:spcPct val="90000"/>
            </a:lnSpc>
            <a:spcBef>
              <a:spcPct val="0"/>
            </a:spcBef>
            <a:spcAft>
              <a:spcPct val="15000"/>
            </a:spcAft>
            <a:buChar char="•"/>
          </a:pPr>
          <a:endParaRPr lang="fr-FR" sz="2200" kern="1200" dirty="0"/>
        </a:p>
      </dsp:txBody>
      <dsp:txXfrm>
        <a:off x="5389818" y="1807625"/>
        <a:ext cx="2362232" cy="1328579"/>
      </dsp:txXfrm>
    </dsp:sp>
    <dsp:sp modelId="{C1EBD6F2-8315-4292-9D32-D7B476EE9F12}">
      <dsp:nvSpPr>
        <dsp:cNvPr id="0" name=""/>
        <dsp:cNvSpPr/>
      </dsp:nvSpPr>
      <dsp:spPr>
        <a:xfrm>
          <a:off x="8082763" y="1174025"/>
          <a:ext cx="2362232" cy="6336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Elimination</a:t>
          </a:r>
        </a:p>
      </dsp:txBody>
      <dsp:txXfrm>
        <a:off x="8082763" y="1174025"/>
        <a:ext cx="2362232" cy="633600"/>
      </dsp:txXfrm>
    </dsp:sp>
    <dsp:sp modelId="{A69F1857-FBB6-4843-890D-61ED4A1E84E4}">
      <dsp:nvSpPr>
        <dsp:cNvPr id="0" name=""/>
        <dsp:cNvSpPr/>
      </dsp:nvSpPr>
      <dsp:spPr>
        <a:xfrm>
          <a:off x="8082763" y="1807625"/>
          <a:ext cx="2362232" cy="1328579"/>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Diminution si excrétion rénale =&gt;accumulation</a:t>
          </a:r>
        </a:p>
      </dsp:txBody>
      <dsp:txXfrm>
        <a:off x="8082763" y="1807625"/>
        <a:ext cx="2362232" cy="13285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D798C-2FA1-43EE-A87E-7C4F0F378D99}">
      <dsp:nvSpPr>
        <dsp:cNvPr id="0" name=""/>
        <dsp:cNvSpPr/>
      </dsp:nvSpPr>
      <dsp:spPr>
        <a:xfrm>
          <a:off x="3928" y="1174025"/>
          <a:ext cx="2362232" cy="633600"/>
        </a:xfrm>
        <a:prstGeom prst="rect">
          <a:avLst/>
        </a:prstGeom>
        <a:solidFill>
          <a:srgbClr val="5B9BD5"/>
        </a:solidFill>
        <a:ln w="1270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Elimination</a:t>
          </a:r>
        </a:p>
      </dsp:txBody>
      <dsp:txXfrm>
        <a:off x="3928" y="1174025"/>
        <a:ext cx="2362232" cy="633600"/>
      </dsp:txXfrm>
    </dsp:sp>
    <dsp:sp modelId="{86416E02-857D-487A-822D-57D8E231B370}">
      <dsp:nvSpPr>
        <dsp:cNvPr id="0" name=""/>
        <dsp:cNvSpPr/>
      </dsp:nvSpPr>
      <dsp:spPr>
        <a:xfrm>
          <a:off x="3928" y="1807625"/>
          <a:ext cx="2362232" cy="1328579"/>
        </a:xfrm>
        <a:prstGeom prst="rect">
          <a:avLst/>
        </a:prstGeom>
        <a:solidFill>
          <a:srgbClr val="D2DEEF">
            <a:alpha val="89804"/>
          </a:srgbClr>
        </a:solidFill>
        <a:ln w="12700" cap="flat" cmpd="sng" algn="ctr">
          <a:solidFill>
            <a:srgbClr val="D2DEEF">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Altérée</a:t>
          </a:r>
        </a:p>
      </dsp:txBody>
      <dsp:txXfrm>
        <a:off x="3928" y="1807625"/>
        <a:ext cx="2362232" cy="1328579"/>
      </dsp:txXfrm>
    </dsp:sp>
    <dsp:sp modelId="{356E0290-6773-4625-BBD3-A31F2E3A3B03}">
      <dsp:nvSpPr>
        <dsp:cNvPr id="0" name=""/>
        <dsp:cNvSpPr/>
      </dsp:nvSpPr>
      <dsp:spPr>
        <a:xfrm>
          <a:off x="2696873" y="1174025"/>
          <a:ext cx="2362232" cy="633600"/>
        </a:xfrm>
        <a:prstGeom prst="rect">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Distribution</a:t>
          </a:r>
        </a:p>
      </dsp:txBody>
      <dsp:txXfrm>
        <a:off x="2696873" y="1174025"/>
        <a:ext cx="2362232" cy="633600"/>
      </dsp:txXfrm>
    </dsp:sp>
    <dsp:sp modelId="{09EA38A4-7EEA-43DC-904E-1BEF604ECE2F}">
      <dsp:nvSpPr>
        <dsp:cNvPr id="0" name=""/>
        <dsp:cNvSpPr/>
      </dsp:nvSpPr>
      <dsp:spPr>
        <a:xfrm>
          <a:off x="2696873" y="1807625"/>
          <a:ext cx="2362232" cy="1328579"/>
        </a:xfrm>
        <a:prstGeom prst="rect">
          <a:avLst/>
        </a:prstGeom>
        <a:solidFill>
          <a:schemeClr val="accent4">
            <a:tint val="40000"/>
            <a:alpha val="90000"/>
            <a:hueOff val="3620642"/>
            <a:satOff val="-17082"/>
            <a:lumOff val="-617"/>
            <a:alphaOff val="0"/>
          </a:schemeClr>
        </a:solidFill>
        <a:ln w="12700" cap="flat" cmpd="sng" algn="ctr">
          <a:solidFill>
            <a:schemeClr val="accent4">
              <a:tint val="40000"/>
              <a:alpha val="90000"/>
              <a:hueOff val="3620642"/>
              <a:satOff val="-17082"/>
              <a:lumOff val="-6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↓eau</a:t>
          </a:r>
        </a:p>
        <a:p>
          <a:pPr marL="228600" lvl="1" indent="-228600" algn="l" defTabSz="977900">
            <a:lnSpc>
              <a:spcPct val="90000"/>
            </a:lnSpc>
            <a:spcBef>
              <a:spcPct val="0"/>
            </a:spcBef>
            <a:spcAft>
              <a:spcPct val="15000"/>
            </a:spcAft>
            <a:buChar char="•"/>
          </a:pPr>
          <a:r>
            <a:rPr lang="fr-FR" sz="2200" kern="1200" dirty="0">
              <a:latin typeface="Calibri" panose="020F0502020204030204" pitchFamily="34" charset="0"/>
              <a:ea typeface="Calibri" panose="020F0502020204030204" pitchFamily="34" charset="0"/>
              <a:cs typeface="Calibri" panose="020F0502020204030204" pitchFamily="34" charset="0"/>
            </a:rPr>
            <a:t>↑</a:t>
          </a:r>
          <a:r>
            <a:rPr lang="fr-FR" sz="2200" kern="1200" dirty="0"/>
            <a:t>Masse grasse</a:t>
          </a:r>
        </a:p>
        <a:p>
          <a:pPr marL="228600" lvl="1" indent="-228600" algn="l" defTabSz="977900">
            <a:lnSpc>
              <a:spcPct val="90000"/>
            </a:lnSpc>
            <a:spcBef>
              <a:spcPct val="0"/>
            </a:spcBef>
            <a:spcAft>
              <a:spcPct val="15000"/>
            </a:spcAft>
            <a:buChar char="•"/>
          </a:pPr>
          <a:r>
            <a:rPr lang="fr-FR" sz="2200" kern="1200" dirty="0"/>
            <a:t>↓albumine</a:t>
          </a:r>
        </a:p>
      </dsp:txBody>
      <dsp:txXfrm>
        <a:off x="2696873" y="1807625"/>
        <a:ext cx="2362232" cy="1328579"/>
      </dsp:txXfrm>
    </dsp:sp>
    <dsp:sp modelId="{9617FF61-EDE4-4CDC-9AD6-4ECBAA93B547}">
      <dsp:nvSpPr>
        <dsp:cNvPr id="0" name=""/>
        <dsp:cNvSpPr/>
      </dsp:nvSpPr>
      <dsp:spPr>
        <a:xfrm>
          <a:off x="5389818" y="1174025"/>
          <a:ext cx="2362232" cy="633600"/>
        </a:xfrm>
        <a:prstGeom prst="rect">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Métabolisme</a:t>
          </a:r>
        </a:p>
      </dsp:txBody>
      <dsp:txXfrm>
        <a:off x="5389818" y="1174025"/>
        <a:ext cx="2362232" cy="633600"/>
      </dsp:txXfrm>
    </dsp:sp>
    <dsp:sp modelId="{9502D022-B2D3-4BA2-9D19-9AB812402F15}">
      <dsp:nvSpPr>
        <dsp:cNvPr id="0" name=""/>
        <dsp:cNvSpPr/>
      </dsp:nvSpPr>
      <dsp:spPr>
        <a:xfrm>
          <a:off x="5389818" y="1807625"/>
          <a:ext cx="2362232" cy="1328579"/>
        </a:xfrm>
        <a:prstGeom prst="rect">
          <a:avLst/>
        </a:prstGeom>
        <a:solidFill>
          <a:schemeClr val="accent4">
            <a:tint val="40000"/>
            <a:alpha val="90000"/>
            <a:hueOff val="7241284"/>
            <a:satOff val="-34163"/>
            <a:lumOff val="-1234"/>
            <a:alphaOff val="0"/>
          </a:schemeClr>
        </a:solidFill>
        <a:ln w="12700" cap="flat" cmpd="sng" algn="ctr">
          <a:solidFill>
            <a:schemeClr val="accent4">
              <a:tint val="40000"/>
              <a:alpha val="90000"/>
              <a:hueOff val="7241284"/>
              <a:satOff val="-34163"/>
              <a:lumOff val="-1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Phase I</a:t>
          </a:r>
        </a:p>
        <a:p>
          <a:pPr marL="228600" lvl="1" indent="-228600" algn="l" defTabSz="977900">
            <a:lnSpc>
              <a:spcPct val="90000"/>
            </a:lnSpc>
            <a:spcBef>
              <a:spcPct val="0"/>
            </a:spcBef>
            <a:spcAft>
              <a:spcPct val="15000"/>
            </a:spcAft>
            <a:buChar char="•"/>
          </a:pPr>
          <a:endParaRPr lang="fr-FR" sz="2200" kern="1200" dirty="0"/>
        </a:p>
      </dsp:txBody>
      <dsp:txXfrm>
        <a:off x="5389818" y="1807625"/>
        <a:ext cx="2362232" cy="1328579"/>
      </dsp:txXfrm>
    </dsp:sp>
    <dsp:sp modelId="{C1EBD6F2-8315-4292-9D32-D7B476EE9F12}">
      <dsp:nvSpPr>
        <dsp:cNvPr id="0" name=""/>
        <dsp:cNvSpPr/>
      </dsp:nvSpPr>
      <dsp:spPr>
        <a:xfrm>
          <a:off x="8082763" y="1174025"/>
          <a:ext cx="2362232" cy="6336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fr-FR" sz="2200" kern="1200" dirty="0"/>
            <a:t>Elimination</a:t>
          </a:r>
        </a:p>
      </dsp:txBody>
      <dsp:txXfrm>
        <a:off x="8082763" y="1174025"/>
        <a:ext cx="2362232" cy="633600"/>
      </dsp:txXfrm>
    </dsp:sp>
    <dsp:sp modelId="{A69F1857-FBB6-4843-890D-61ED4A1E84E4}">
      <dsp:nvSpPr>
        <dsp:cNvPr id="0" name=""/>
        <dsp:cNvSpPr/>
      </dsp:nvSpPr>
      <dsp:spPr>
        <a:xfrm>
          <a:off x="8082763" y="1807625"/>
          <a:ext cx="2362232" cy="1328579"/>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fr-FR" sz="2200" kern="1200" dirty="0"/>
            <a:t>Diminution si excrétion rénale =&gt;accumulation</a:t>
          </a:r>
        </a:p>
      </dsp:txBody>
      <dsp:txXfrm>
        <a:off x="8082763" y="1807625"/>
        <a:ext cx="2362232" cy="13285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32ECA-6D6D-43E5-BED7-D2F3C7BF34FB}">
      <dsp:nvSpPr>
        <dsp:cNvPr id="0" name=""/>
        <dsp:cNvSpPr/>
      </dsp:nvSpPr>
      <dsp:spPr>
        <a:xfrm>
          <a:off x="5041873" y="2340837"/>
          <a:ext cx="1670102" cy="167010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Prescription d’un</a:t>
          </a:r>
        </a:p>
        <a:p>
          <a:pPr marL="0" lvl="0" indent="0" algn="ctr" defTabSz="755650">
            <a:lnSpc>
              <a:spcPct val="90000"/>
            </a:lnSpc>
            <a:spcBef>
              <a:spcPct val="0"/>
            </a:spcBef>
            <a:spcAft>
              <a:spcPct val="35000"/>
            </a:spcAft>
            <a:buNone/>
          </a:pPr>
          <a:r>
            <a:rPr lang="fr-FR" sz="1700" kern="1200" dirty="0"/>
            <a:t>médicament</a:t>
          </a:r>
        </a:p>
      </dsp:txBody>
      <dsp:txXfrm>
        <a:off x="5286454" y="2585418"/>
        <a:ext cx="1180940" cy="1180940"/>
      </dsp:txXfrm>
    </dsp:sp>
    <dsp:sp modelId="{32D793F9-9388-4FDE-838F-2F88264B8F64}">
      <dsp:nvSpPr>
        <dsp:cNvPr id="0" name=""/>
        <dsp:cNvSpPr/>
      </dsp:nvSpPr>
      <dsp:spPr>
        <a:xfrm rot="16200000">
          <a:off x="5700267" y="1733602"/>
          <a:ext cx="353315" cy="56783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5753264" y="1900166"/>
        <a:ext cx="247321" cy="340700"/>
      </dsp:txXfrm>
    </dsp:sp>
    <dsp:sp modelId="{B5688469-CA93-49B7-862B-4EEC5841AE00}">
      <dsp:nvSpPr>
        <dsp:cNvPr id="0" name=""/>
        <dsp:cNvSpPr/>
      </dsp:nvSpPr>
      <dsp:spPr>
        <a:xfrm>
          <a:off x="5041873" y="4101"/>
          <a:ext cx="1670102" cy="167010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Bénéfice attendu important</a:t>
          </a:r>
        </a:p>
      </dsp:txBody>
      <dsp:txXfrm>
        <a:off x="5286454" y="248682"/>
        <a:ext cx="1180940" cy="1180940"/>
      </dsp:txXfrm>
    </dsp:sp>
    <dsp:sp modelId="{906CFD97-9593-4DBA-B404-37A2ED1057E0}">
      <dsp:nvSpPr>
        <dsp:cNvPr id="0" name=""/>
        <dsp:cNvSpPr/>
      </dsp:nvSpPr>
      <dsp:spPr>
        <a:xfrm rot="20520000">
          <a:off x="6801941" y="2534015"/>
          <a:ext cx="353315" cy="567834"/>
        </a:xfrm>
        <a:prstGeom prst="rightArrow">
          <a:avLst>
            <a:gd name="adj1" fmla="val 60000"/>
            <a:gd name="adj2" fmla="val 50000"/>
          </a:avLst>
        </a:prstGeom>
        <a:solidFill>
          <a:schemeClr val="accent4">
            <a:hueOff val="2450223"/>
            <a:satOff val="-10194"/>
            <a:lumOff val="24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6804535" y="2663959"/>
        <a:ext cx="247321" cy="340700"/>
      </dsp:txXfrm>
    </dsp:sp>
    <dsp:sp modelId="{77A90D9E-5CB6-4FD4-8F33-0D1138F0CBFC}">
      <dsp:nvSpPr>
        <dsp:cNvPr id="0" name=""/>
        <dsp:cNvSpPr/>
      </dsp:nvSpPr>
      <dsp:spPr>
        <a:xfrm>
          <a:off x="7264241" y="1618746"/>
          <a:ext cx="1670102" cy="1670102"/>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Néphrotoxique</a:t>
          </a:r>
        </a:p>
      </dsp:txBody>
      <dsp:txXfrm>
        <a:off x="7508822" y="1863327"/>
        <a:ext cx="1180940" cy="1180940"/>
      </dsp:txXfrm>
    </dsp:sp>
    <dsp:sp modelId="{A6979FD3-3251-417D-807F-5FC545E105CB}">
      <dsp:nvSpPr>
        <dsp:cNvPr id="0" name=""/>
        <dsp:cNvSpPr/>
      </dsp:nvSpPr>
      <dsp:spPr>
        <a:xfrm rot="3240000">
          <a:off x="6381139" y="3829110"/>
          <a:ext cx="353315" cy="567834"/>
        </a:xfrm>
        <a:prstGeom prst="rightArrow">
          <a:avLst>
            <a:gd name="adj1" fmla="val 60000"/>
            <a:gd name="adj2" fmla="val 50000"/>
          </a:avLst>
        </a:prstGeom>
        <a:solidFill>
          <a:schemeClr val="accent4">
            <a:hueOff val="4900445"/>
            <a:satOff val="-20388"/>
            <a:lumOff val="4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6402985" y="3899802"/>
        <a:ext cx="247321" cy="340700"/>
      </dsp:txXfrm>
    </dsp:sp>
    <dsp:sp modelId="{AA81BFE3-880D-4C17-BB2F-B6F4BC965CF1}">
      <dsp:nvSpPr>
        <dsp:cNvPr id="0" name=""/>
        <dsp:cNvSpPr/>
      </dsp:nvSpPr>
      <dsp:spPr>
        <a:xfrm>
          <a:off x="6415372" y="4231295"/>
          <a:ext cx="1670102" cy="1670102"/>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Excrétion rénale</a:t>
          </a:r>
        </a:p>
      </dsp:txBody>
      <dsp:txXfrm>
        <a:off x="6659953" y="4475876"/>
        <a:ext cx="1180940" cy="1180940"/>
      </dsp:txXfrm>
    </dsp:sp>
    <dsp:sp modelId="{8EEF04D7-C99C-487C-8F1C-59017FDCC575}">
      <dsp:nvSpPr>
        <dsp:cNvPr id="0" name=""/>
        <dsp:cNvSpPr/>
      </dsp:nvSpPr>
      <dsp:spPr>
        <a:xfrm rot="7560000">
          <a:off x="5019395" y="3829110"/>
          <a:ext cx="353315" cy="567834"/>
        </a:xfrm>
        <a:prstGeom prst="rightArrow">
          <a:avLst>
            <a:gd name="adj1" fmla="val 60000"/>
            <a:gd name="adj2" fmla="val 50000"/>
          </a:avLst>
        </a:prstGeom>
        <a:solidFill>
          <a:schemeClr val="accent4">
            <a:hueOff val="7350668"/>
            <a:satOff val="-30583"/>
            <a:lumOff val="72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rot="10800000">
        <a:off x="5103543" y="3899802"/>
        <a:ext cx="247321" cy="340700"/>
      </dsp:txXfrm>
    </dsp:sp>
    <dsp:sp modelId="{ABBEB207-9E41-46F5-A9CF-F3311935DC2C}">
      <dsp:nvSpPr>
        <dsp:cNvPr id="0" name=""/>
        <dsp:cNvSpPr/>
      </dsp:nvSpPr>
      <dsp:spPr>
        <a:xfrm>
          <a:off x="3668374" y="4231295"/>
          <a:ext cx="1670102" cy="1670102"/>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Marge thérapeutique étroite</a:t>
          </a:r>
        </a:p>
      </dsp:txBody>
      <dsp:txXfrm>
        <a:off x="3912955" y="4475876"/>
        <a:ext cx="1180940" cy="1180940"/>
      </dsp:txXfrm>
    </dsp:sp>
    <dsp:sp modelId="{8345B0BC-FD55-4E7E-AC25-150ECE02E766}">
      <dsp:nvSpPr>
        <dsp:cNvPr id="0" name=""/>
        <dsp:cNvSpPr/>
      </dsp:nvSpPr>
      <dsp:spPr>
        <a:xfrm rot="11880000">
          <a:off x="4598593" y="2534015"/>
          <a:ext cx="353315" cy="567834"/>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rot="10800000">
        <a:off x="4701993" y="2663959"/>
        <a:ext cx="247321" cy="340700"/>
      </dsp:txXfrm>
    </dsp:sp>
    <dsp:sp modelId="{27A083EB-E19B-444D-88C5-EB1EFB7CA113}">
      <dsp:nvSpPr>
        <dsp:cNvPr id="0" name=""/>
        <dsp:cNvSpPr/>
      </dsp:nvSpPr>
      <dsp:spPr>
        <a:xfrm>
          <a:off x="2819506" y="1618746"/>
          <a:ext cx="1670102" cy="1670102"/>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Pas d’indication / bénéfice chez le patient MRC</a:t>
          </a:r>
        </a:p>
      </dsp:txBody>
      <dsp:txXfrm>
        <a:off x="3064087" y="1863327"/>
        <a:ext cx="1180940" cy="11809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96713-91EB-47CA-B64E-EAAD1A43340A}">
      <dsp:nvSpPr>
        <dsp:cNvPr id="0" name=""/>
        <dsp:cNvSpPr/>
      </dsp:nvSpPr>
      <dsp:spPr>
        <a:xfrm rot="5400000">
          <a:off x="3506806" y="130656"/>
          <a:ext cx="2008628" cy="1747506"/>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Antibiotique</a:t>
          </a:r>
        </a:p>
      </dsp:txBody>
      <dsp:txXfrm rot="-5400000">
        <a:off x="3909687" y="313106"/>
        <a:ext cx="1202866" cy="1382606"/>
      </dsp:txXfrm>
    </dsp:sp>
    <dsp:sp modelId="{01C0044E-3B1F-4C9B-B618-75059DE2726B}">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endParaRPr lang="fr-FR" sz="3600" kern="1200" dirty="0"/>
        </a:p>
      </dsp:txBody>
      <dsp:txXfrm>
        <a:off x="5437901" y="401821"/>
        <a:ext cx="2241629" cy="1205177"/>
      </dsp:txXfrm>
    </dsp:sp>
    <dsp:sp modelId="{2CBCA1CC-7962-467E-BC31-A4B8514850A2}">
      <dsp:nvSpPr>
        <dsp:cNvPr id="0" name=""/>
        <dsp:cNvSpPr/>
      </dsp:nvSpPr>
      <dsp:spPr>
        <a:xfrm rot="5400000">
          <a:off x="1619499" y="130656"/>
          <a:ext cx="2008628" cy="1747506"/>
        </a:xfrm>
        <a:prstGeom prst="hexagon">
          <a:avLst>
            <a:gd name="adj" fmla="val 25000"/>
            <a:gd name="vf" fmla="val 115470"/>
          </a:avLst>
        </a:prstGeom>
        <a:solidFill>
          <a:schemeClr val="accent4">
            <a:hueOff val="1960178"/>
            <a:satOff val="-8155"/>
            <a:lumOff val="1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fr-FR" sz="1600" kern="1200" dirty="0"/>
            <a:t>Antalgique</a:t>
          </a:r>
        </a:p>
      </dsp:txBody>
      <dsp:txXfrm rot="-5400000">
        <a:off x="2022380" y="313106"/>
        <a:ext cx="1202866" cy="1382606"/>
      </dsp:txXfrm>
    </dsp:sp>
    <dsp:sp modelId="{5E3CED93-C34A-4125-93A0-F1001284082E}">
      <dsp:nvSpPr>
        <dsp:cNvPr id="0" name=""/>
        <dsp:cNvSpPr/>
      </dsp:nvSpPr>
      <dsp:spPr>
        <a:xfrm rot="5400000">
          <a:off x="2559537" y="1835580"/>
          <a:ext cx="2008628" cy="1747506"/>
        </a:xfrm>
        <a:prstGeom prst="hexagon">
          <a:avLst>
            <a:gd name="adj" fmla="val 25000"/>
            <a:gd name="vf" fmla="val 115470"/>
          </a:avLst>
        </a:prstGeom>
        <a:solidFill>
          <a:schemeClr val="accent4">
            <a:hueOff val="3920356"/>
            <a:satOff val="-16311"/>
            <a:lumOff val="3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err="1"/>
            <a:t>Immuno-suppresseur</a:t>
          </a:r>
          <a:endParaRPr lang="fr-FR" sz="1000" kern="1200" dirty="0"/>
        </a:p>
      </dsp:txBody>
      <dsp:txXfrm rot="-5400000">
        <a:off x="2962418" y="2018030"/>
        <a:ext cx="1202866" cy="1382606"/>
      </dsp:txXfrm>
    </dsp:sp>
    <dsp:sp modelId="{C05946C0-7408-4C16-8CFB-0715CF331828}">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r" defTabSz="1600200">
            <a:lnSpc>
              <a:spcPct val="90000"/>
            </a:lnSpc>
            <a:spcBef>
              <a:spcPct val="0"/>
            </a:spcBef>
            <a:spcAft>
              <a:spcPct val="35000"/>
            </a:spcAft>
            <a:buNone/>
          </a:pPr>
          <a:endParaRPr lang="fr-FR" sz="3600" kern="1200" dirty="0"/>
        </a:p>
      </dsp:txBody>
      <dsp:txXfrm>
        <a:off x="448468" y="2106744"/>
        <a:ext cx="2169318" cy="1205177"/>
      </dsp:txXfrm>
    </dsp:sp>
    <dsp:sp modelId="{37527AF4-E53D-4291-8FAD-41C2716FDA22}">
      <dsp:nvSpPr>
        <dsp:cNvPr id="0" name=""/>
        <dsp:cNvSpPr/>
      </dsp:nvSpPr>
      <dsp:spPr>
        <a:xfrm rot="5400000">
          <a:off x="4446844" y="1835580"/>
          <a:ext cx="2008628" cy="1747506"/>
        </a:xfrm>
        <a:prstGeom prst="hexagon">
          <a:avLst>
            <a:gd name="adj" fmla="val 25000"/>
            <a:gd name="vf" fmla="val 115470"/>
          </a:avLst>
        </a:prstGeom>
        <a:solidFill>
          <a:schemeClr val="accent4">
            <a:hueOff val="5880535"/>
            <a:satOff val="-24466"/>
            <a:lumOff val="5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fr-FR" sz="1600" kern="1200" dirty="0"/>
            <a:t>Anticoagulant oral direct</a:t>
          </a:r>
        </a:p>
      </dsp:txBody>
      <dsp:txXfrm rot="-5400000">
        <a:off x="4849725" y="2018030"/>
        <a:ext cx="1202866" cy="1382606"/>
      </dsp:txXfrm>
    </dsp:sp>
    <dsp:sp modelId="{E049EF08-64D3-407F-9AC1-A4EBB42E64F9}">
      <dsp:nvSpPr>
        <dsp:cNvPr id="0" name=""/>
        <dsp:cNvSpPr/>
      </dsp:nvSpPr>
      <dsp:spPr>
        <a:xfrm rot="5400000">
          <a:off x="3506806" y="3540503"/>
          <a:ext cx="2008628" cy="1747506"/>
        </a:xfrm>
        <a:prstGeom prst="hexagon">
          <a:avLst>
            <a:gd name="adj" fmla="val 25000"/>
            <a:gd name="vf" fmla="val 115470"/>
          </a:avLst>
        </a:prstGeom>
        <a:solidFill>
          <a:schemeClr val="accent4">
            <a:hueOff val="7840713"/>
            <a:satOff val="-32622"/>
            <a:lumOff val="7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r-FR" sz="2800" kern="1200" dirty="0"/>
            <a:t>…</a:t>
          </a:r>
        </a:p>
      </dsp:txBody>
      <dsp:txXfrm rot="-5400000">
        <a:off x="3909687" y="3722953"/>
        <a:ext cx="1202866" cy="1382606"/>
      </dsp:txXfrm>
    </dsp:sp>
    <dsp:sp modelId="{76122F6D-CC5E-49B2-A9F8-0C43A833F640}">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932AFFC9-E6BF-4DA8-9A99-2634F2FA26FA}">
      <dsp:nvSpPr>
        <dsp:cNvPr id="0" name=""/>
        <dsp:cNvSpPr/>
      </dsp:nvSpPr>
      <dsp:spPr>
        <a:xfrm rot="5400000">
          <a:off x="1619499" y="3540503"/>
          <a:ext cx="2008628" cy="1747506"/>
        </a:xfrm>
        <a:prstGeom prst="hexagon">
          <a:avLst>
            <a:gd name="adj" fmla="val 25000"/>
            <a:gd name="vf" fmla="val 11547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fr-FR" sz="1600" kern="1200" dirty="0"/>
            <a:t>Allopurinol, colchicine</a:t>
          </a:r>
        </a:p>
      </dsp:txBody>
      <dsp:txXfrm rot="-5400000">
        <a:off x="2022380" y="3722953"/>
        <a:ext cx="1202866" cy="13826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7C24A-F541-4E6E-AB32-C9D7E2219F33}">
      <dsp:nvSpPr>
        <dsp:cNvPr id="0" name=""/>
        <dsp:cNvSpPr/>
      </dsp:nvSpPr>
      <dsp:spPr>
        <a:xfrm rot="2602482">
          <a:off x="4500325" y="4165101"/>
          <a:ext cx="1512212" cy="33969"/>
        </a:xfrm>
        <a:custGeom>
          <a:avLst/>
          <a:gdLst/>
          <a:ahLst/>
          <a:cxnLst/>
          <a:rect l="0" t="0" r="0" b="0"/>
          <a:pathLst>
            <a:path>
              <a:moveTo>
                <a:pt x="0" y="16984"/>
              </a:moveTo>
              <a:lnTo>
                <a:pt x="1512212"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556AD0-9382-4046-ADE9-DE1A5FD7BBD5}">
      <dsp:nvSpPr>
        <dsp:cNvPr id="0" name=""/>
        <dsp:cNvSpPr/>
      </dsp:nvSpPr>
      <dsp:spPr>
        <a:xfrm rot="928608">
          <a:off x="4677176" y="3356870"/>
          <a:ext cx="1635757" cy="33969"/>
        </a:xfrm>
        <a:custGeom>
          <a:avLst/>
          <a:gdLst/>
          <a:ahLst/>
          <a:cxnLst/>
          <a:rect l="0" t="0" r="0" b="0"/>
          <a:pathLst>
            <a:path>
              <a:moveTo>
                <a:pt x="0" y="16984"/>
              </a:moveTo>
              <a:lnTo>
                <a:pt x="1635757"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E278BE-E77D-498A-AFAA-BF7DBE5C1832}">
      <dsp:nvSpPr>
        <dsp:cNvPr id="0" name=""/>
        <dsp:cNvSpPr/>
      </dsp:nvSpPr>
      <dsp:spPr>
        <a:xfrm rot="20801692">
          <a:off x="4685375" y="2564787"/>
          <a:ext cx="1598939" cy="33969"/>
        </a:xfrm>
        <a:custGeom>
          <a:avLst/>
          <a:gdLst/>
          <a:ahLst/>
          <a:cxnLst/>
          <a:rect l="0" t="0" r="0" b="0"/>
          <a:pathLst>
            <a:path>
              <a:moveTo>
                <a:pt x="0" y="16984"/>
              </a:moveTo>
              <a:lnTo>
                <a:pt x="1598939"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BC614-8884-4FB8-BA49-E3C96EB67A5B}">
      <dsp:nvSpPr>
        <dsp:cNvPr id="0" name=""/>
        <dsp:cNvSpPr/>
      </dsp:nvSpPr>
      <dsp:spPr>
        <a:xfrm rot="19050107">
          <a:off x="4513143" y="1734458"/>
          <a:ext cx="1474605" cy="33969"/>
        </a:xfrm>
        <a:custGeom>
          <a:avLst/>
          <a:gdLst/>
          <a:ahLst/>
          <a:cxnLst/>
          <a:rect l="0" t="0" r="0" b="0"/>
          <a:pathLst>
            <a:path>
              <a:moveTo>
                <a:pt x="0" y="16984"/>
              </a:moveTo>
              <a:lnTo>
                <a:pt x="1474605"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95195C-4E35-40DC-B480-45BAC5B7F7C8}">
      <dsp:nvSpPr>
        <dsp:cNvPr id="0" name=""/>
        <dsp:cNvSpPr/>
      </dsp:nvSpPr>
      <dsp:spPr>
        <a:xfrm>
          <a:off x="2034919" y="1661586"/>
          <a:ext cx="3348914" cy="25484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62E9DD-B57F-48C4-B6CB-40A63B24F26A}">
      <dsp:nvSpPr>
        <dsp:cNvPr id="0" name=""/>
        <dsp:cNvSpPr/>
      </dsp:nvSpPr>
      <dsp:spPr>
        <a:xfrm>
          <a:off x="5361689" y="69315"/>
          <a:ext cx="2028432" cy="1301796"/>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err="1"/>
            <a:t>Cockroft</a:t>
          </a:r>
          <a:r>
            <a:rPr lang="fr-FR" sz="2800" kern="1200" dirty="0"/>
            <a:t> et Gault</a:t>
          </a:r>
        </a:p>
      </dsp:txBody>
      <dsp:txXfrm>
        <a:off x="5658746" y="259959"/>
        <a:ext cx="1434318" cy="920508"/>
      </dsp:txXfrm>
    </dsp:sp>
    <dsp:sp modelId="{D78669D2-ECB4-43C6-9E57-F7C1EFA69014}">
      <dsp:nvSpPr>
        <dsp:cNvPr id="0" name=""/>
        <dsp:cNvSpPr/>
      </dsp:nvSpPr>
      <dsp:spPr>
        <a:xfrm>
          <a:off x="6200301" y="1521833"/>
          <a:ext cx="2028432" cy="1301796"/>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CKD-EPI</a:t>
          </a:r>
        </a:p>
      </dsp:txBody>
      <dsp:txXfrm>
        <a:off x="6497358" y="1712477"/>
        <a:ext cx="1434318" cy="920508"/>
      </dsp:txXfrm>
    </dsp:sp>
    <dsp:sp modelId="{AA423259-4D25-4164-BD13-B73D8E455050}">
      <dsp:nvSpPr>
        <dsp:cNvPr id="0" name=""/>
        <dsp:cNvSpPr/>
      </dsp:nvSpPr>
      <dsp:spPr>
        <a:xfrm>
          <a:off x="6200301" y="3199056"/>
          <a:ext cx="2028432" cy="1301796"/>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DGF mesuré</a:t>
          </a:r>
        </a:p>
      </dsp:txBody>
      <dsp:txXfrm>
        <a:off x="6497358" y="3389700"/>
        <a:ext cx="1434318" cy="920508"/>
      </dsp:txXfrm>
    </dsp:sp>
    <dsp:sp modelId="{80236C64-6175-4AB1-B1DA-AC963DE522A2}">
      <dsp:nvSpPr>
        <dsp:cNvPr id="0" name=""/>
        <dsp:cNvSpPr/>
      </dsp:nvSpPr>
      <dsp:spPr>
        <a:xfrm>
          <a:off x="5361689" y="4588887"/>
          <a:ext cx="2028432" cy="130179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Autre formule ?</a:t>
          </a:r>
        </a:p>
      </dsp:txBody>
      <dsp:txXfrm>
        <a:off x="5658746" y="4779531"/>
        <a:ext cx="1434318" cy="9205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7C24A-F541-4E6E-AB32-C9D7E2219F33}">
      <dsp:nvSpPr>
        <dsp:cNvPr id="0" name=""/>
        <dsp:cNvSpPr/>
      </dsp:nvSpPr>
      <dsp:spPr>
        <a:xfrm rot="2602482">
          <a:off x="4500325" y="4165101"/>
          <a:ext cx="1512212" cy="33969"/>
        </a:xfrm>
        <a:custGeom>
          <a:avLst/>
          <a:gdLst/>
          <a:ahLst/>
          <a:cxnLst/>
          <a:rect l="0" t="0" r="0" b="0"/>
          <a:pathLst>
            <a:path>
              <a:moveTo>
                <a:pt x="0" y="16984"/>
              </a:moveTo>
              <a:lnTo>
                <a:pt x="1512212"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556AD0-9382-4046-ADE9-DE1A5FD7BBD5}">
      <dsp:nvSpPr>
        <dsp:cNvPr id="0" name=""/>
        <dsp:cNvSpPr/>
      </dsp:nvSpPr>
      <dsp:spPr>
        <a:xfrm rot="928608">
          <a:off x="4677176" y="3356870"/>
          <a:ext cx="1635757" cy="33969"/>
        </a:xfrm>
        <a:custGeom>
          <a:avLst/>
          <a:gdLst/>
          <a:ahLst/>
          <a:cxnLst/>
          <a:rect l="0" t="0" r="0" b="0"/>
          <a:pathLst>
            <a:path>
              <a:moveTo>
                <a:pt x="0" y="16984"/>
              </a:moveTo>
              <a:lnTo>
                <a:pt x="1635757"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E278BE-E77D-498A-AFAA-BF7DBE5C1832}">
      <dsp:nvSpPr>
        <dsp:cNvPr id="0" name=""/>
        <dsp:cNvSpPr/>
      </dsp:nvSpPr>
      <dsp:spPr>
        <a:xfrm rot="20801692">
          <a:off x="4685375" y="2564787"/>
          <a:ext cx="1598939" cy="33969"/>
        </a:xfrm>
        <a:custGeom>
          <a:avLst/>
          <a:gdLst/>
          <a:ahLst/>
          <a:cxnLst/>
          <a:rect l="0" t="0" r="0" b="0"/>
          <a:pathLst>
            <a:path>
              <a:moveTo>
                <a:pt x="0" y="16984"/>
              </a:moveTo>
              <a:lnTo>
                <a:pt x="1598939"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BC614-8884-4FB8-BA49-E3C96EB67A5B}">
      <dsp:nvSpPr>
        <dsp:cNvPr id="0" name=""/>
        <dsp:cNvSpPr/>
      </dsp:nvSpPr>
      <dsp:spPr>
        <a:xfrm rot="19050107">
          <a:off x="4513143" y="1734458"/>
          <a:ext cx="1474605" cy="33969"/>
        </a:xfrm>
        <a:custGeom>
          <a:avLst/>
          <a:gdLst/>
          <a:ahLst/>
          <a:cxnLst/>
          <a:rect l="0" t="0" r="0" b="0"/>
          <a:pathLst>
            <a:path>
              <a:moveTo>
                <a:pt x="0" y="16984"/>
              </a:moveTo>
              <a:lnTo>
                <a:pt x="1474605"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95195C-4E35-40DC-B480-45BAC5B7F7C8}">
      <dsp:nvSpPr>
        <dsp:cNvPr id="0" name=""/>
        <dsp:cNvSpPr/>
      </dsp:nvSpPr>
      <dsp:spPr>
        <a:xfrm>
          <a:off x="2034919" y="1661586"/>
          <a:ext cx="3348914" cy="25484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62E9DD-B57F-48C4-B6CB-40A63B24F26A}">
      <dsp:nvSpPr>
        <dsp:cNvPr id="0" name=""/>
        <dsp:cNvSpPr/>
      </dsp:nvSpPr>
      <dsp:spPr>
        <a:xfrm>
          <a:off x="5361689" y="69315"/>
          <a:ext cx="2028432" cy="1301796"/>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err="1"/>
            <a:t>Cockroft</a:t>
          </a:r>
          <a:r>
            <a:rPr lang="fr-FR" sz="2800" kern="1200" dirty="0"/>
            <a:t> et Gault</a:t>
          </a:r>
        </a:p>
      </dsp:txBody>
      <dsp:txXfrm>
        <a:off x="5658746" y="259959"/>
        <a:ext cx="1434318" cy="920508"/>
      </dsp:txXfrm>
    </dsp:sp>
    <dsp:sp modelId="{D78669D2-ECB4-43C6-9E57-F7C1EFA69014}">
      <dsp:nvSpPr>
        <dsp:cNvPr id="0" name=""/>
        <dsp:cNvSpPr/>
      </dsp:nvSpPr>
      <dsp:spPr>
        <a:xfrm>
          <a:off x="6200301" y="1521833"/>
          <a:ext cx="2028432" cy="1301796"/>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CKD-EPI</a:t>
          </a:r>
        </a:p>
      </dsp:txBody>
      <dsp:txXfrm>
        <a:off x="6497358" y="1712477"/>
        <a:ext cx="1434318" cy="920508"/>
      </dsp:txXfrm>
    </dsp:sp>
    <dsp:sp modelId="{AA423259-4D25-4164-BD13-B73D8E455050}">
      <dsp:nvSpPr>
        <dsp:cNvPr id="0" name=""/>
        <dsp:cNvSpPr/>
      </dsp:nvSpPr>
      <dsp:spPr>
        <a:xfrm>
          <a:off x="6200301" y="3199056"/>
          <a:ext cx="2028432" cy="1301796"/>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DGF mesuré</a:t>
          </a:r>
        </a:p>
      </dsp:txBody>
      <dsp:txXfrm>
        <a:off x="6497358" y="3389700"/>
        <a:ext cx="1434318" cy="920508"/>
      </dsp:txXfrm>
    </dsp:sp>
    <dsp:sp modelId="{80236C64-6175-4AB1-B1DA-AC963DE522A2}">
      <dsp:nvSpPr>
        <dsp:cNvPr id="0" name=""/>
        <dsp:cNvSpPr/>
      </dsp:nvSpPr>
      <dsp:spPr>
        <a:xfrm>
          <a:off x="5361689" y="4588887"/>
          <a:ext cx="2028432" cy="130179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Autre formule ?</a:t>
          </a:r>
        </a:p>
      </dsp:txBody>
      <dsp:txXfrm>
        <a:off x="5658746" y="4779531"/>
        <a:ext cx="1434318" cy="9205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461FD-79E7-40BE-A59E-0B016967732B}">
      <dsp:nvSpPr>
        <dsp:cNvPr id="0" name=""/>
        <dsp:cNvSpPr/>
      </dsp:nvSpPr>
      <dsp:spPr>
        <a:xfrm>
          <a:off x="9621" y="1279048"/>
          <a:ext cx="2875830" cy="1725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2447 RCP</a:t>
          </a:r>
        </a:p>
      </dsp:txBody>
      <dsp:txXfrm>
        <a:off x="60159" y="1329586"/>
        <a:ext cx="2774754" cy="1624422"/>
      </dsp:txXfrm>
    </dsp:sp>
    <dsp:sp modelId="{B1D2F9DC-277D-4F2A-8B4C-5BF5D705D020}">
      <dsp:nvSpPr>
        <dsp:cNvPr id="0" name=""/>
        <dsp:cNvSpPr/>
      </dsp:nvSpPr>
      <dsp:spPr>
        <a:xfrm rot="28921">
          <a:off x="3173024" y="1802275"/>
          <a:ext cx="609697" cy="7132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fr-FR" sz="1900" kern="1200"/>
        </a:p>
      </dsp:txBody>
      <dsp:txXfrm>
        <a:off x="3173027" y="1944147"/>
        <a:ext cx="426788" cy="427924"/>
      </dsp:txXfrm>
    </dsp:sp>
    <dsp:sp modelId="{503E21AD-33F8-4076-909D-E84944DA28C6}">
      <dsp:nvSpPr>
        <dsp:cNvPr id="0" name=""/>
        <dsp:cNvSpPr/>
      </dsp:nvSpPr>
      <dsp:spPr>
        <a:xfrm>
          <a:off x="4035784" y="1312919"/>
          <a:ext cx="2875830" cy="1725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dirty="0"/>
            <a:t>438 RCP avec une adaptation posologique (17,9%) </a:t>
          </a:r>
        </a:p>
      </dsp:txBody>
      <dsp:txXfrm>
        <a:off x="4086322" y="1363457"/>
        <a:ext cx="2774754" cy="1624422"/>
      </dsp:txXfrm>
    </dsp:sp>
    <dsp:sp modelId="{4D818C4B-C26A-4F0F-91F2-0E9B1DC88999}">
      <dsp:nvSpPr>
        <dsp:cNvPr id="0" name=""/>
        <dsp:cNvSpPr/>
      </dsp:nvSpPr>
      <dsp:spPr>
        <a:xfrm>
          <a:off x="7199198" y="1819065"/>
          <a:ext cx="609676" cy="7132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fr-FR" sz="1900" kern="1200"/>
        </a:p>
      </dsp:txBody>
      <dsp:txXfrm>
        <a:off x="7199198" y="1961706"/>
        <a:ext cx="426773" cy="427924"/>
      </dsp:txXfrm>
    </dsp:sp>
    <dsp:sp modelId="{23F271D0-3E14-4A78-9166-8033A3186E0E}">
      <dsp:nvSpPr>
        <dsp:cNvPr id="0" name=""/>
        <dsp:cNvSpPr/>
      </dsp:nvSpPr>
      <dsp:spPr>
        <a:xfrm>
          <a:off x="8061947" y="1312919"/>
          <a:ext cx="2875830" cy="17254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FR" sz="2400" kern="1200" dirty="0"/>
            <a:t>Formules retrouvées</a:t>
          </a:r>
        </a:p>
        <a:p>
          <a:pPr marL="171450" lvl="1" indent="-171450" algn="l" defTabSz="844550">
            <a:lnSpc>
              <a:spcPct val="90000"/>
            </a:lnSpc>
            <a:spcBef>
              <a:spcPct val="0"/>
            </a:spcBef>
            <a:spcAft>
              <a:spcPct val="15000"/>
            </a:spcAft>
            <a:buChar char="•"/>
          </a:pPr>
          <a:r>
            <a:rPr lang="fr-FR" sz="1900" kern="1200" dirty="0" err="1"/>
            <a:t>Cockroft</a:t>
          </a:r>
          <a:r>
            <a:rPr lang="fr-FR" sz="1900" kern="1200" dirty="0"/>
            <a:t> et Gault=8,7%</a:t>
          </a:r>
        </a:p>
        <a:p>
          <a:pPr marL="171450" lvl="1" indent="-171450" algn="l" defTabSz="844550">
            <a:lnSpc>
              <a:spcPct val="90000"/>
            </a:lnSpc>
            <a:spcBef>
              <a:spcPct val="0"/>
            </a:spcBef>
            <a:spcAft>
              <a:spcPct val="15000"/>
            </a:spcAft>
            <a:buChar char="•"/>
          </a:pPr>
          <a:r>
            <a:rPr lang="fr-FR" sz="1900" kern="1200" dirty="0"/>
            <a:t>MDRD/CKD-EPI=0,7%</a:t>
          </a:r>
        </a:p>
        <a:p>
          <a:pPr marL="171450" lvl="1" indent="-171450" algn="l" defTabSz="844550">
            <a:lnSpc>
              <a:spcPct val="90000"/>
            </a:lnSpc>
            <a:spcBef>
              <a:spcPct val="0"/>
            </a:spcBef>
            <a:spcAft>
              <a:spcPct val="15000"/>
            </a:spcAft>
            <a:buChar char="•"/>
          </a:pPr>
          <a:r>
            <a:rPr lang="fr-FR" sz="1900" kern="1200" dirty="0"/>
            <a:t>Aucune formule=90%</a:t>
          </a:r>
        </a:p>
      </dsp:txBody>
      <dsp:txXfrm>
        <a:off x="8112485" y="1363457"/>
        <a:ext cx="2774754" cy="16244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7C24A-F541-4E6E-AB32-C9D7E2219F33}">
      <dsp:nvSpPr>
        <dsp:cNvPr id="0" name=""/>
        <dsp:cNvSpPr/>
      </dsp:nvSpPr>
      <dsp:spPr>
        <a:xfrm rot="2602482">
          <a:off x="4500325" y="4165101"/>
          <a:ext cx="1512212" cy="33969"/>
        </a:xfrm>
        <a:custGeom>
          <a:avLst/>
          <a:gdLst/>
          <a:ahLst/>
          <a:cxnLst/>
          <a:rect l="0" t="0" r="0" b="0"/>
          <a:pathLst>
            <a:path>
              <a:moveTo>
                <a:pt x="0" y="16984"/>
              </a:moveTo>
              <a:lnTo>
                <a:pt x="1512212"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556AD0-9382-4046-ADE9-DE1A5FD7BBD5}">
      <dsp:nvSpPr>
        <dsp:cNvPr id="0" name=""/>
        <dsp:cNvSpPr/>
      </dsp:nvSpPr>
      <dsp:spPr>
        <a:xfrm rot="928608">
          <a:off x="4677176" y="3356870"/>
          <a:ext cx="1635757" cy="33969"/>
        </a:xfrm>
        <a:custGeom>
          <a:avLst/>
          <a:gdLst/>
          <a:ahLst/>
          <a:cxnLst/>
          <a:rect l="0" t="0" r="0" b="0"/>
          <a:pathLst>
            <a:path>
              <a:moveTo>
                <a:pt x="0" y="16984"/>
              </a:moveTo>
              <a:lnTo>
                <a:pt x="1635757"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E278BE-E77D-498A-AFAA-BF7DBE5C1832}">
      <dsp:nvSpPr>
        <dsp:cNvPr id="0" name=""/>
        <dsp:cNvSpPr/>
      </dsp:nvSpPr>
      <dsp:spPr>
        <a:xfrm rot="20801692">
          <a:off x="4685375" y="2564787"/>
          <a:ext cx="1598939" cy="33969"/>
        </a:xfrm>
        <a:custGeom>
          <a:avLst/>
          <a:gdLst/>
          <a:ahLst/>
          <a:cxnLst/>
          <a:rect l="0" t="0" r="0" b="0"/>
          <a:pathLst>
            <a:path>
              <a:moveTo>
                <a:pt x="0" y="16984"/>
              </a:moveTo>
              <a:lnTo>
                <a:pt x="1598939"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5BC614-8884-4FB8-BA49-E3C96EB67A5B}">
      <dsp:nvSpPr>
        <dsp:cNvPr id="0" name=""/>
        <dsp:cNvSpPr/>
      </dsp:nvSpPr>
      <dsp:spPr>
        <a:xfrm rot="19050107">
          <a:off x="4513143" y="1734458"/>
          <a:ext cx="1474605" cy="33969"/>
        </a:xfrm>
        <a:custGeom>
          <a:avLst/>
          <a:gdLst/>
          <a:ahLst/>
          <a:cxnLst/>
          <a:rect l="0" t="0" r="0" b="0"/>
          <a:pathLst>
            <a:path>
              <a:moveTo>
                <a:pt x="0" y="16984"/>
              </a:moveTo>
              <a:lnTo>
                <a:pt x="1474605" y="1698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95195C-4E35-40DC-B480-45BAC5B7F7C8}">
      <dsp:nvSpPr>
        <dsp:cNvPr id="0" name=""/>
        <dsp:cNvSpPr/>
      </dsp:nvSpPr>
      <dsp:spPr>
        <a:xfrm>
          <a:off x="2034919" y="1661586"/>
          <a:ext cx="3348914" cy="25484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62E9DD-B57F-48C4-B6CB-40A63B24F26A}">
      <dsp:nvSpPr>
        <dsp:cNvPr id="0" name=""/>
        <dsp:cNvSpPr/>
      </dsp:nvSpPr>
      <dsp:spPr>
        <a:xfrm>
          <a:off x="5361689" y="69315"/>
          <a:ext cx="2028432" cy="1301796"/>
        </a:xfrm>
        <a:prstGeom prst="ellipse">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err="1"/>
            <a:t>Cockroft</a:t>
          </a:r>
          <a:r>
            <a:rPr lang="fr-FR" sz="2800" kern="1200" dirty="0"/>
            <a:t> et Gault</a:t>
          </a:r>
        </a:p>
      </dsp:txBody>
      <dsp:txXfrm>
        <a:off x="5658746" y="259959"/>
        <a:ext cx="1434318" cy="920508"/>
      </dsp:txXfrm>
    </dsp:sp>
    <dsp:sp modelId="{D78669D2-ECB4-43C6-9E57-F7C1EFA69014}">
      <dsp:nvSpPr>
        <dsp:cNvPr id="0" name=""/>
        <dsp:cNvSpPr/>
      </dsp:nvSpPr>
      <dsp:spPr>
        <a:xfrm>
          <a:off x="6200301" y="1521833"/>
          <a:ext cx="2028432" cy="1301796"/>
        </a:xfrm>
        <a:prstGeom prst="ellipse">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CKD-EPI</a:t>
          </a:r>
        </a:p>
      </dsp:txBody>
      <dsp:txXfrm>
        <a:off x="6497358" y="1712477"/>
        <a:ext cx="1434318" cy="920508"/>
      </dsp:txXfrm>
    </dsp:sp>
    <dsp:sp modelId="{AA423259-4D25-4164-BD13-B73D8E455050}">
      <dsp:nvSpPr>
        <dsp:cNvPr id="0" name=""/>
        <dsp:cNvSpPr/>
      </dsp:nvSpPr>
      <dsp:spPr>
        <a:xfrm>
          <a:off x="6200301" y="3199056"/>
          <a:ext cx="2028432" cy="1301796"/>
        </a:xfrm>
        <a:prstGeom prst="ellipse">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DGF mesuré</a:t>
          </a:r>
        </a:p>
      </dsp:txBody>
      <dsp:txXfrm>
        <a:off x="6497358" y="3389700"/>
        <a:ext cx="1434318" cy="920508"/>
      </dsp:txXfrm>
    </dsp:sp>
    <dsp:sp modelId="{80236C64-6175-4AB1-B1DA-AC963DE522A2}">
      <dsp:nvSpPr>
        <dsp:cNvPr id="0" name=""/>
        <dsp:cNvSpPr/>
      </dsp:nvSpPr>
      <dsp:spPr>
        <a:xfrm>
          <a:off x="5361689" y="4588887"/>
          <a:ext cx="2028432" cy="1301796"/>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r-FR" sz="2800" kern="1200" dirty="0"/>
            <a:t>Autre formule ?</a:t>
          </a:r>
        </a:p>
      </dsp:txBody>
      <dsp:txXfrm>
        <a:off x="5658746" y="4779531"/>
        <a:ext cx="1434318" cy="9205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CEF5C-BBA5-4CB0-9476-462EED645FF3}">
      <dsp:nvSpPr>
        <dsp:cNvPr id="0" name=""/>
        <dsp:cNvSpPr/>
      </dsp:nvSpPr>
      <dsp:spPr>
        <a:xfrm>
          <a:off x="1211" y="0"/>
          <a:ext cx="3149032" cy="49625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Douleur nociceptive</a:t>
          </a:r>
        </a:p>
      </dsp:txBody>
      <dsp:txXfrm>
        <a:off x="1211" y="0"/>
        <a:ext cx="3149032" cy="1488757"/>
      </dsp:txXfrm>
    </dsp:sp>
    <dsp:sp modelId="{DAA75AB5-4A87-4945-9D0F-719B3E5C2293}">
      <dsp:nvSpPr>
        <dsp:cNvPr id="0" name=""/>
        <dsp:cNvSpPr/>
      </dsp:nvSpPr>
      <dsp:spPr>
        <a:xfrm>
          <a:off x="316114" y="1490211"/>
          <a:ext cx="2519226" cy="1496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fr-FR" sz="1600" kern="1200" dirty="0"/>
            <a:t>Stimulation des nocicepteurs lors d’un processus lésionnel</a:t>
          </a:r>
        </a:p>
      </dsp:txBody>
      <dsp:txXfrm>
        <a:off x="359938" y="1534035"/>
        <a:ext cx="2431578" cy="1408621"/>
      </dsp:txXfrm>
    </dsp:sp>
    <dsp:sp modelId="{CD65198E-4224-48CC-97F0-5F78ECE641F0}">
      <dsp:nvSpPr>
        <dsp:cNvPr id="0" name=""/>
        <dsp:cNvSpPr/>
      </dsp:nvSpPr>
      <dsp:spPr>
        <a:xfrm>
          <a:off x="316114" y="3216676"/>
          <a:ext cx="2519226" cy="1496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fr-FR" sz="1600" kern="1200" dirty="0"/>
            <a:t>Douleur sourde, lourde, déchirante</a:t>
          </a:r>
        </a:p>
      </dsp:txBody>
      <dsp:txXfrm>
        <a:off x="359938" y="3260500"/>
        <a:ext cx="2431578" cy="1408621"/>
      </dsp:txXfrm>
    </dsp:sp>
    <dsp:sp modelId="{EDF606DC-665C-473F-9E2E-D6450216C533}">
      <dsp:nvSpPr>
        <dsp:cNvPr id="0" name=""/>
        <dsp:cNvSpPr/>
      </dsp:nvSpPr>
      <dsp:spPr>
        <a:xfrm>
          <a:off x="3386421" y="0"/>
          <a:ext cx="3149032" cy="49625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Douleur neuropathique</a:t>
          </a:r>
        </a:p>
      </dsp:txBody>
      <dsp:txXfrm>
        <a:off x="3386421" y="0"/>
        <a:ext cx="3149032" cy="1488757"/>
      </dsp:txXfrm>
    </dsp:sp>
    <dsp:sp modelId="{0FC6997E-D0B2-4E63-B02C-100EEF8DCCAB}">
      <dsp:nvSpPr>
        <dsp:cNvPr id="0" name=""/>
        <dsp:cNvSpPr/>
      </dsp:nvSpPr>
      <dsp:spPr>
        <a:xfrm>
          <a:off x="3701324" y="1490211"/>
          <a:ext cx="2519226" cy="1496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fr-FR" sz="1600" b="0" i="0" kern="1200" dirty="0"/>
            <a:t>Douleur secondaire à une lésion ou une maladie affectant le système somatosensoriel</a:t>
          </a:r>
          <a:endParaRPr lang="fr-FR" sz="1600" kern="1200" dirty="0"/>
        </a:p>
      </dsp:txBody>
      <dsp:txXfrm>
        <a:off x="3745148" y="1534035"/>
        <a:ext cx="2431578" cy="1408621"/>
      </dsp:txXfrm>
    </dsp:sp>
    <dsp:sp modelId="{0ACFE141-26CF-4E40-A098-EB8176E35F07}">
      <dsp:nvSpPr>
        <dsp:cNvPr id="0" name=""/>
        <dsp:cNvSpPr/>
      </dsp:nvSpPr>
      <dsp:spPr>
        <a:xfrm>
          <a:off x="3701324" y="3216676"/>
          <a:ext cx="2519226" cy="14962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fr-FR" sz="1600" b="0" i="0" kern="1200" dirty="0"/>
            <a:t>Douleur en éclair, à type de brûlures, de fourmillements, de décharges électriques, avec démangeaisons et déficit neurologique</a:t>
          </a:r>
          <a:br>
            <a:rPr lang="fr-FR" sz="1600" kern="1200" dirty="0"/>
          </a:br>
          <a:endParaRPr lang="fr-FR" sz="1600" kern="1200" dirty="0"/>
        </a:p>
      </dsp:txBody>
      <dsp:txXfrm>
        <a:off x="3745148" y="3260500"/>
        <a:ext cx="2431578" cy="1408621"/>
      </dsp:txXfrm>
    </dsp:sp>
    <dsp:sp modelId="{EEFEFCD0-A5E6-4E3B-8791-D9C2ABF1DE89}">
      <dsp:nvSpPr>
        <dsp:cNvPr id="0" name=""/>
        <dsp:cNvSpPr/>
      </dsp:nvSpPr>
      <dsp:spPr>
        <a:xfrm>
          <a:off x="6771631" y="0"/>
          <a:ext cx="3149032" cy="49625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fr-FR" sz="3700" kern="1200" dirty="0"/>
            <a:t>Douleur </a:t>
          </a:r>
          <a:r>
            <a:rPr lang="fr-FR" sz="3700" kern="1200" dirty="0" err="1"/>
            <a:t>nociplastique</a:t>
          </a:r>
          <a:endParaRPr lang="fr-FR" sz="3700" kern="1200" dirty="0"/>
        </a:p>
      </dsp:txBody>
      <dsp:txXfrm>
        <a:off x="6771631" y="0"/>
        <a:ext cx="3149032" cy="1488757"/>
      </dsp:txXfrm>
    </dsp:sp>
    <dsp:sp modelId="{5049553A-4FCF-4CC2-9F42-0B77714A5A2B}">
      <dsp:nvSpPr>
        <dsp:cNvPr id="0" name=""/>
        <dsp:cNvSpPr/>
      </dsp:nvSpPr>
      <dsp:spPr>
        <a:xfrm>
          <a:off x="7086535" y="1488757"/>
          <a:ext cx="2519226" cy="32256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fr-FR" sz="1600" kern="1200" dirty="0"/>
            <a:t>Altération de la nociception sans </a:t>
          </a:r>
          <a:r>
            <a:rPr lang="fr-FR" sz="1600" b="0" i="0" kern="1200" dirty="0"/>
            <a:t>mécanisme nociceptif ou neuropathique, par le biais d’une sensibilisation du système nerveux central</a:t>
          </a:r>
          <a:br>
            <a:rPr lang="fr-FR" sz="1600" kern="1200" dirty="0"/>
          </a:br>
          <a:endParaRPr lang="fr-FR" sz="1600" kern="1200" dirty="0"/>
        </a:p>
      </dsp:txBody>
      <dsp:txXfrm>
        <a:off x="7160321" y="1562543"/>
        <a:ext cx="2371654" cy="307806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6131177B-0921-4B29-8151-81AD9C074A18}" type="datetimeFigureOut">
              <a:rPr lang="fr-FR" smtClean="0"/>
              <a:t>30/06/2026</a:t>
            </a:fld>
            <a:endParaRPr lang="fr-FR"/>
          </a:p>
        </p:txBody>
      </p:sp>
      <p:sp>
        <p:nvSpPr>
          <p:cNvPr id="4" name="Espace réservé de l'image des diapositives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BE1DD78-8349-45E2-BB6C-5FB7F24625DC}" type="slidenum">
              <a:rPr lang="fr-FR" smtClean="0"/>
              <a:t>‹N°›</a:t>
            </a:fld>
            <a:endParaRPr lang="fr-FR"/>
          </a:p>
        </p:txBody>
      </p:sp>
    </p:spTree>
    <p:extLst>
      <p:ext uri="{BB962C8B-B14F-4D97-AF65-F5344CB8AC3E}">
        <p14:creationId xmlns:p14="http://schemas.microsoft.com/office/powerpoint/2010/main" val="3841696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harmacomedicale.org/pharmacologie/les-sources-de-variabilite-de-la-reponse-au-medicament/45-variabilites-pharmacocinetiqu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harmacomedicale.org/pharmacologie/les-sources-de-variabilite-de-la-reponse-au-medicament/45-variabilites-pharmacocinetiqu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harmacomedicale.org/pharmacologie/les-sources-de-variabilite-de-la-reponse-au-medicament/45-variabilites-pharmacocinetiqu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harmacomedicale.org/pharmacologie/les-sources-de-variabilite-de-la-reponse-au-medicament/45-variabilites-pharmacocinetique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medit-centre.fr/medias/Traitement-douleur-chronique_Sujet-age.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medit-grand-est.ars.sante.fr/media/157522/download?inlin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a:t>
            </a:fld>
            <a:endParaRPr lang="fr-FR"/>
          </a:p>
        </p:txBody>
      </p:sp>
    </p:spTree>
    <p:extLst>
      <p:ext uri="{BB962C8B-B14F-4D97-AF65-F5344CB8AC3E}">
        <p14:creationId xmlns:p14="http://schemas.microsoft.com/office/powerpoint/2010/main" val="65779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a:t>
            </a:fld>
            <a:endParaRPr lang="fr-FR"/>
          </a:p>
        </p:txBody>
      </p:sp>
    </p:spTree>
    <p:extLst>
      <p:ext uri="{BB962C8B-B14F-4D97-AF65-F5344CB8AC3E}">
        <p14:creationId xmlns:p14="http://schemas.microsoft.com/office/powerpoint/2010/main" val="897154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a:t>
            </a:fld>
            <a:endParaRPr lang="fr-FR"/>
          </a:p>
        </p:txBody>
      </p:sp>
    </p:spTree>
    <p:extLst>
      <p:ext uri="{BB962C8B-B14F-4D97-AF65-F5344CB8AC3E}">
        <p14:creationId xmlns:p14="http://schemas.microsoft.com/office/powerpoint/2010/main" val="344133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4</a:t>
            </a:fld>
            <a:endParaRPr lang="fr-FR"/>
          </a:p>
        </p:txBody>
      </p:sp>
    </p:spTree>
    <p:extLst>
      <p:ext uri="{BB962C8B-B14F-4D97-AF65-F5344CB8AC3E}">
        <p14:creationId xmlns:p14="http://schemas.microsoft.com/office/powerpoint/2010/main" val="2442090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P-gp efflux = s’oppose à l’absorption des médicaments</a:t>
            </a:r>
          </a:p>
          <a:p>
            <a:r>
              <a:rPr lang="fr-FR" dirty="0">
                <a:hlinkClick r:id="rId3"/>
              </a:rPr>
              <a:t>Variabilités pharmacocinétiques</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5</a:t>
            </a:fld>
            <a:endParaRPr lang="fr-FR"/>
          </a:p>
        </p:txBody>
      </p:sp>
    </p:spTree>
    <p:extLst>
      <p:ext uri="{BB962C8B-B14F-4D97-AF65-F5344CB8AC3E}">
        <p14:creationId xmlns:p14="http://schemas.microsoft.com/office/powerpoint/2010/main" val="2089204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Diminution de l’albumine en cas de </a:t>
            </a:r>
            <a:r>
              <a:rPr lang="fr-FR" dirty="0" err="1"/>
              <a:t>Sd</a:t>
            </a:r>
            <a:r>
              <a:rPr lang="fr-FR" dirty="0"/>
              <a:t> néphrotique</a:t>
            </a:r>
          </a:p>
          <a:p>
            <a:r>
              <a:rPr lang="fr-FR" dirty="0"/>
              <a:t>Vd = capacité de diffusion d’un médicament</a:t>
            </a:r>
          </a:p>
          <a:p>
            <a:r>
              <a:rPr lang="fr-FR" dirty="0"/>
              <a:t>Plus Vd est bas (0,06L/kg) =&gt; médicament hydrophile qui va rester dans le compartiment plasmatique</a:t>
            </a:r>
          </a:p>
          <a:p>
            <a:r>
              <a:rPr lang="fr-FR" dirty="0"/>
              <a:t>Plus Vd est élevé (jusqu’à500L/kg) =&gt; médicament lipophile, plus va se fixer dans les tissus</a:t>
            </a:r>
          </a:p>
          <a:p>
            <a:r>
              <a:rPr lang="fr-FR" b="0" i="0" dirty="0">
                <a:solidFill>
                  <a:srgbClr val="000118"/>
                </a:solidFill>
                <a:effectLst/>
                <a:latin typeface="Nunito Sans" pitchFamily="2" charset="0"/>
              </a:rPr>
              <a:t>En pratique, le volume de distribution sera utilisé par le prescripteur pour déterminer la dose permettant d’obtenir une concentration plasmatique donnée en administration </a:t>
            </a:r>
            <a:r>
              <a:rPr lang="fr-FR" b="0" i="0" dirty="0" err="1">
                <a:solidFill>
                  <a:srgbClr val="000118"/>
                </a:solidFill>
                <a:effectLst/>
                <a:latin typeface="Nunito Sans" pitchFamily="2" charset="0"/>
              </a:rPr>
              <a:t>i.v</a:t>
            </a:r>
            <a:r>
              <a:rPr lang="fr-FR" b="0" i="0" dirty="0">
                <a:solidFill>
                  <a:srgbClr val="000118"/>
                </a:solidFill>
                <a:effectLst/>
                <a:latin typeface="Nunito Sans" pitchFamily="2" charset="0"/>
              </a:rPr>
              <a:t>. directe. Par exemple, si l’on veut obtenir une concentration de 8 mg/L immédiatement après l’injection d’une dose </a:t>
            </a:r>
            <a:r>
              <a:rPr lang="fr-FR" b="0" i="0" dirty="0" err="1">
                <a:solidFill>
                  <a:srgbClr val="000118"/>
                </a:solidFill>
                <a:effectLst/>
                <a:latin typeface="Nunito Sans" pitchFamily="2" charset="0"/>
              </a:rPr>
              <a:t>i.v</a:t>
            </a:r>
            <a:r>
              <a:rPr lang="fr-FR" b="0" i="0" dirty="0">
                <a:solidFill>
                  <a:srgbClr val="000118"/>
                </a:solidFill>
                <a:effectLst/>
                <a:latin typeface="Nunito Sans" pitchFamily="2" charset="0"/>
              </a:rPr>
              <a:t>. de gentamicine à un patient de 70 kg, la dose devra être de 136 mg (136 = 8 x 0,25 x 70).</a:t>
            </a:r>
          </a:p>
          <a:p>
            <a:r>
              <a:rPr lang="fr-FR" b="0" i="0" dirty="0">
                <a:solidFill>
                  <a:srgbClr val="000118"/>
                </a:solidFill>
                <a:effectLst/>
                <a:latin typeface="Nunito Sans" pitchFamily="2" charset="0"/>
              </a:rPr>
              <a:t>Si Vd augmente =&gt; demi-vie augmente</a:t>
            </a:r>
          </a:p>
          <a:p>
            <a:r>
              <a:rPr lang="fr-FR" b="0" i="0" dirty="0">
                <a:solidFill>
                  <a:srgbClr val="000118"/>
                </a:solidFill>
                <a:effectLst/>
                <a:latin typeface="Nunito Sans" pitchFamily="2" charset="0"/>
              </a:rPr>
              <a:t>Si Vd diminue =&gt; concentration augmente</a:t>
            </a:r>
          </a:p>
          <a:p>
            <a:r>
              <a:rPr lang="fr-FR" dirty="0">
                <a:hlinkClick r:id="rId3"/>
              </a:rPr>
              <a:t>Variabilités pharmacocinétiques</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6</a:t>
            </a:fld>
            <a:endParaRPr lang="fr-FR"/>
          </a:p>
        </p:txBody>
      </p:sp>
    </p:spTree>
    <p:extLst>
      <p:ext uri="{BB962C8B-B14F-4D97-AF65-F5344CB8AC3E}">
        <p14:creationId xmlns:p14="http://schemas.microsoft.com/office/powerpoint/2010/main" val="165080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Variabilités pharmacocinétiques</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7</a:t>
            </a:fld>
            <a:endParaRPr lang="fr-FR"/>
          </a:p>
        </p:txBody>
      </p:sp>
    </p:spTree>
    <p:extLst>
      <p:ext uri="{BB962C8B-B14F-4D97-AF65-F5344CB8AC3E}">
        <p14:creationId xmlns:p14="http://schemas.microsoft.com/office/powerpoint/2010/main" val="2594989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000118"/>
                </a:solidFill>
                <a:effectLst/>
                <a:latin typeface="Nunito Sans" pitchFamily="2" charset="0"/>
              </a:rPr>
              <a:t>Pour les molécules à clairance rénale ou les composés hydrosolubles, il y a une diminution de leur élimination et donc une augmentation de leur demi-vie plasmatique</a:t>
            </a:r>
          </a:p>
          <a:p>
            <a:r>
              <a:rPr lang="fr-FR" b="0" i="0" dirty="0">
                <a:solidFill>
                  <a:srgbClr val="000118"/>
                </a:solidFill>
                <a:effectLst/>
                <a:latin typeface="Nunito Sans" pitchFamily="2" charset="0"/>
              </a:rPr>
              <a:t>Effet inhibiteur des toxines urémiques sur les transporteurs</a:t>
            </a:r>
          </a:p>
          <a:p>
            <a:r>
              <a:rPr lang="fr-FR" b="0" i="0" dirty="0">
                <a:solidFill>
                  <a:srgbClr val="000000"/>
                </a:solidFill>
                <a:effectLst/>
                <a:latin typeface="freight-sans-pro"/>
              </a:rPr>
              <a:t>transporteurs d’anions organiques</a:t>
            </a:r>
            <a:r>
              <a:rPr lang="fr-FR" b="0" i="0" dirty="0">
                <a:solidFill>
                  <a:srgbClr val="000118"/>
                </a:solidFill>
                <a:effectLst/>
                <a:latin typeface="Nunito Sans" pitchFamily="2" charset="0"/>
              </a:rPr>
              <a:t> = OAT</a:t>
            </a:r>
          </a:p>
          <a:p>
            <a:r>
              <a:rPr lang="fr-FR" b="0" i="0" dirty="0">
                <a:solidFill>
                  <a:srgbClr val="000000"/>
                </a:solidFill>
                <a:effectLst/>
                <a:latin typeface="freight-sans-pro"/>
              </a:rPr>
              <a:t>transporteurs de cations organiques </a:t>
            </a:r>
            <a:r>
              <a:rPr lang="fr-FR" b="0" i="0" dirty="0">
                <a:solidFill>
                  <a:srgbClr val="000118"/>
                </a:solidFill>
                <a:effectLst/>
                <a:latin typeface="Nunito Sans" pitchFamily="2" charset="0"/>
              </a:rPr>
              <a:t> = OCT</a:t>
            </a:r>
          </a:p>
          <a:p>
            <a:r>
              <a:rPr lang="fr-FR" dirty="0">
                <a:hlinkClick r:id="rId3"/>
              </a:rPr>
              <a:t>Variabilités pharmacocinétiques</a:t>
            </a:r>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8</a:t>
            </a:fld>
            <a:endParaRPr lang="fr-FR"/>
          </a:p>
        </p:txBody>
      </p:sp>
    </p:spTree>
    <p:extLst>
      <p:ext uri="{BB962C8B-B14F-4D97-AF65-F5344CB8AC3E}">
        <p14:creationId xmlns:p14="http://schemas.microsoft.com/office/powerpoint/2010/main" val="235400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BHE : augmentation des EI d’origine centrale =&gt; anxiété, dépression</a:t>
            </a:r>
          </a:p>
          <a:p>
            <a:r>
              <a:rPr lang="fr-FR" dirty="0" err="1"/>
              <a:t>Désequilibre</a:t>
            </a:r>
            <a:r>
              <a:rPr lang="fr-FR" dirty="0"/>
              <a:t> système opioïde endogène impliqué dans le prurit urémique</a:t>
            </a:r>
          </a:p>
          <a:p>
            <a:r>
              <a:rPr lang="fr-FR" dirty="0" err="1"/>
              <a:t>Htpr</a:t>
            </a:r>
            <a:r>
              <a:rPr lang="fr-FR" dirty="0"/>
              <a:t> / </a:t>
            </a:r>
            <a:r>
              <a:rPr lang="fr-FR" b="0" i="0" dirty="0">
                <a:solidFill>
                  <a:srgbClr val="333333"/>
                </a:solidFill>
                <a:effectLst/>
                <a:latin typeface="Roboto" panose="02000000000000000000" pitchFamily="2" charset="0"/>
              </a:rPr>
              <a:t>/ !\ Risque d'inefficacité :</a:t>
            </a:r>
            <a:br>
              <a:rPr lang="fr-FR" dirty="0"/>
            </a:br>
            <a:r>
              <a:rPr lang="fr-FR" b="0" i="0" dirty="0">
                <a:solidFill>
                  <a:srgbClr val="333333"/>
                </a:solidFill>
                <a:effectLst/>
                <a:latin typeface="Roboto" panose="02000000000000000000" pitchFamily="2" charset="0"/>
              </a:rPr>
              <a:t>* HTPR = réactivité plaquettaire élevée malgré le traitement par antiagrégants plaquettaires. Cette diminution de l'efficacité du traitement est plus fréquente chez les patients IRC. Le pourcentage de patients avec une HTPR augmente avec le degré d'insuffisance rénale : 20 % pour le stade 2 et 38 % pour les stades 4-5. Plusieurs mécanismes pourraient expliquer ce phénomène : une augmentation du renouvellement des plaquettes ; une diminution de l'absorption des médicaments ; une </a:t>
            </a:r>
            <a:r>
              <a:rPr lang="fr-FR" b="0" i="0" dirty="0" err="1">
                <a:solidFill>
                  <a:srgbClr val="333333"/>
                </a:solidFill>
                <a:effectLst/>
                <a:latin typeface="Roboto" panose="02000000000000000000" pitchFamily="2" charset="0"/>
              </a:rPr>
              <a:t>sur-régulation</a:t>
            </a:r>
            <a:r>
              <a:rPr lang="fr-FR" b="0" i="0" dirty="0">
                <a:solidFill>
                  <a:srgbClr val="333333"/>
                </a:solidFill>
                <a:effectLst/>
                <a:latin typeface="Roboto" panose="02000000000000000000" pitchFamily="2" charset="0"/>
              </a:rPr>
              <a:t> de la voie P2Y12 ; des interactions médicamenteuses ; une modification des effets des récepteurs de surface des cellules plaquettaires ; et une diminution de l'activité des cytochromes P450 en cas d'urémie.</a:t>
            </a:r>
            <a:br>
              <a:rPr lang="fr-FR" dirty="0"/>
            </a:br>
            <a:r>
              <a:rPr lang="fr-FR" b="0" i="0" dirty="0">
                <a:solidFill>
                  <a:srgbClr val="333333"/>
                </a:solidFill>
                <a:effectLst/>
                <a:latin typeface="Roboto" panose="02000000000000000000" pitchFamily="2" charset="0"/>
              </a:rPr>
              <a:t>Une étude a montré que l'administration de doses plus élevées chez les patients ne permettait pas d'améliorer l'effet</a:t>
            </a:r>
            <a:r>
              <a:rPr lang="fr-FR" dirty="0"/>
              <a:t> </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9</a:t>
            </a:fld>
            <a:endParaRPr lang="fr-FR"/>
          </a:p>
        </p:txBody>
      </p:sp>
    </p:spTree>
    <p:extLst>
      <p:ext uri="{BB962C8B-B14F-4D97-AF65-F5344CB8AC3E}">
        <p14:creationId xmlns:p14="http://schemas.microsoft.com/office/powerpoint/2010/main" val="3973870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10</a:t>
            </a:fld>
            <a:endParaRPr lang="fr-FR"/>
          </a:p>
        </p:txBody>
      </p:sp>
    </p:spTree>
    <p:extLst>
      <p:ext uri="{BB962C8B-B14F-4D97-AF65-F5344CB8AC3E}">
        <p14:creationId xmlns:p14="http://schemas.microsoft.com/office/powerpoint/2010/main" val="130660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Chapitre KDIGO CKD 2024</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11</a:t>
            </a:fld>
            <a:endParaRPr lang="fr-FR"/>
          </a:p>
        </p:txBody>
      </p:sp>
    </p:spTree>
    <p:extLst>
      <p:ext uri="{BB962C8B-B14F-4D97-AF65-F5344CB8AC3E}">
        <p14:creationId xmlns:p14="http://schemas.microsoft.com/office/powerpoint/2010/main" val="2582348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12</a:t>
            </a:fld>
            <a:endParaRPr lang="fr-FR"/>
          </a:p>
        </p:txBody>
      </p:sp>
    </p:spTree>
    <p:extLst>
      <p:ext uri="{BB962C8B-B14F-4D97-AF65-F5344CB8AC3E}">
        <p14:creationId xmlns:p14="http://schemas.microsoft.com/office/powerpoint/2010/main" val="113510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Chapitre KDIGO CKD 2024</a:t>
            </a:r>
          </a:p>
          <a:p>
            <a:r>
              <a:rPr lang="fr-FR" dirty="0"/>
              <a:t>Guide parcours MRC : diagnostic MDRD / CKD-EPI mais adaptation </a:t>
            </a:r>
            <a:r>
              <a:rPr lang="fr-FR" dirty="0" err="1"/>
              <a:t>poso</a:t>
            </a:r>
            <a:r>
              <a:rPr lang="fr-FR" dirty="0"/>
              <a:t> avec CG</a:t>
            </a:r>
          </a:p>
          <a:p>
            <a:r>
              <a:rPr lang="fr-FR" dirty="0" err="1"/>
              <a:t>DFGm</a:t>
            </a:r>
            <a:r>
              <a:rPr lang="fr-FR" dirty="0"/>
              <a:t> avec un traceur exogène ex : iohexol</a:t>
            </a:r>
          </a:p>
          <a:p>
            <a:r>
              <a:rPr lang="fr-FR" dirty="0" err="1"/>
              <a:t>Cockroft</a:t>
            </a:r>
            <a:r>
              <a:rPr lang="fr-FR" dirty="0"/>
              <a:t> : </a:t>
            </a:r>
          </a:p>
          <a:p>
            <a:pPr algn="l"/>
            <a:r>
              <a:rPr lang="fr-FR" b="0" i="0" dirty="0">
                <a:solidFill>
                  <a:srgbClr val="1F1F1F"/>
                </a:solidFill>
                <a:effectLst/>
                <a:latin typeface="ElsevierGulliver"/>
              </a:rPr>
              <a:t>•surestimation de la fonction rénale chez le patient diabétique et l’obèse ;</a:t>
            </a:r>
          </a:p>
          <a:p>
            <a:pPr algn="l">
              <a:buFont typeface="Arial" panose="020B0604020202020204" pitchFamily="34" charset="0"/>
              <a:buChar char="•"/>
            </a:pPr>
            <a:r>
              <a:rPr lang="fr-FR" b="0" i="0" dirty="0">
                <a:solidFill>
                  <a:srgbClr val="1F1F1F"/>
                </a:solidFill>
                <a:effectLst/>
                <a:latin typeface="ElsevierGulliver"/>
              </a:rPr>
              <a:t>sous-estimation chez le sujet âgé.</a:t>
            </a:r>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13</a:t>
            </a:fld>
            <a:endParaRPr lang="fr-FR"/>
          </a:p>
        </p:txBody>
      </p:sp>
    </p:spTree>
    <p:extLst>
      <p:ext uri="{BB962C8B-B14F-4D97-AF65-F5344CB8AC3E}">
        <p14:creationId xmlns:p14="http://schemas.microsoft.com/office/powerpoint/2010/main" val="2150512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14</a:t>
            </a:fld>
            <a:endParaRPr lang="fr-FR"/>
          </a:p>
        </p:txBody>
      </p:sp>
    </p:spTree>
    <p:extLst>
      <p:ext uri="{BB962C8B-B14F-4D97-AF65-F5344CB8AC3E}">
        <p14:creationId xmlns:p14="http://schemas.microsoft.com/office/powerpoint/2010/main" val="1548530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Chapitre KDIGO CKD 2024</a:t>
            </a:r>
          </a:p>
          <a:p>
            <a:r>
              <a:rPr lang="fr-FR" dirty="0"/>
              <a:t>Guide parcours MRC : diagnostic MDRD / CKD-EPI mais adaptation </a:t>
            </a:r>
            <a:r>
              <a:rPr lang="fr-FR" dirty="0" err="1"/>
              <a:t>poso</a:t>
            </a:r>
            <a:r>
              <a:rPr lang="fr-FR" dirty="0"/>
              <a:t> avec CG</a:t>
            </a:r>
          </a:p>
          <a:p>
            <a:r>
              <a:rPr lang="fr-FR" dirty="0" err="1"/>
              <a:t>DFGm</a:t>
            </a:r>
            <a:r>
              <a:rPr lang="fr-FR" dirty="0"/>
              <a:t> avec un traceur exogène ex : iohexol</a:t>
            </a:r>
          </a:p>
          <a:p>
            <a:r>
              <a:rPr lang="fr-FR" dirty="0" err="1"/>
              <a:t>Cockroft</a:t>
            </a:r>
            <a:r>
              <a:rPr lang="fr-FR" dirty="0"/>
              <a:t> : </a:t>
            </a:r>
          </a:p>
          <a:p>
            <a:pPr algn="l"/>
            <a:r>
              <a:rPr lang="fr-FR" b="0" i="0" dirty="0">
                <a:solidFill>
                  <a:srgbClr val="1F1F1F"/>
                </a:solidFill>
                <a:effectLst/>
                <a:latin typeface="ElsevierGulliver"/>
              </a:rPr>
              <a:t>•surestimation de la fonction rénale chez le patient diabétique et l’obèse ;</a:t>
            </a:r>
          </a:p>
          <a:p>
            <a:pPr algn="l">
              <a:buFont typeface="Arial" panose="020B0604020202020204" pitchFamily="34" charset="0"/>
              <a:buChar char="•"/>
            </a:pPr>
            <a:r>
              <a:rPr lang="fr-FR" b="0" i="0" dirty="0">
                <a:solidFill>
                  <a:srgbClr val="1F1F1F"/>
                </a:solidFill>
                <a:effectLst/>
                <a:latin typeface="ElsevierGulliver"/>
              </a:rPr>
              <a:t>sous-estimation chez le sujet âgé.</a:t>
            </a:r>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15</a:t>
            </a:fld>
            <a:endParaRPr lang="fr-FR"/>
          </a:p>
        </p:txBody>
      </p:sp>
    </p:spTree>
    <p:extLst>
      <p:ext uri="{BB962C8B-B14F-4D97-AF65-F5344CB8AC3E}">
        <p14:creationId xmlns:p14="http://schemas.microsoft.com/office/powerpoint/2010/main" val="2619016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buFont typeface="Arial" panose="020B0604020202020204" pitchFamily="34" charset="0"/>
              <a:buNone/>
            </a:pPr>
            <a:r>
              <a:rPr lang="fr-FR" dirty="0"/>
              <a:t>Information Conseil Adaptation Rénale </a:t>
            </a:r>
          </a:p>
          <a:p>
            <a:pPr algn="l">
              <a:buFont typeface="Arial" panose="020B0604020202020204" pitchFamily="34" charset="0"/>
              <a:buNone/>
            </a:pPr>
            <a:r>
              <a:rPr lang="fr-FR" b="0" i="0" dirty="0">
                <a:solidFill>
                  <a:srgbClr val="1F1F1F"/>
                </a:solidFill>
                <a:effectLst/>
                <a:latin typeface="ElsevierGulliver"/>
              </a:rPr>
              <a:t>Créé à l’AP-HP par Néphrologues et Pharmaciens</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16</a:t>
            </a:fld>
            <a:endParaRPr lang="fr-FR"/>
          </a:p>
        </p:txBody>
      </p:sp>
    </p:spTree>
    <p:extLst>
      <p:ext uri="{BB962C8B-B14F-4D97-AF65-F5344CB8AC3E}">
        <p14:creationId xmlns:p14="http://schemas.microsoft.com/office/powerpoint/2010/main" val="3966306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Chapitre KDIGO CKD 2024</a:t>
            </a:r>
          </a:p>
          <a:p>
            <a:r>
              <a:rPr lang="fr-FR" dirty="0" err="1"/>
              <a:t>DFGm</a:t>
            </a:r>
            <a:r>
              <a:rPr lang="fr-FR" dirty="0"/>
              <a:t> avec un traceur exogène ex : iohexol</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17</a:t>
            </a:fld>
            <a:endParaRPr lang="fr-FR"/>
          </a:p>
        </p:txBody>
      </p:sp>
    </p:spTree>
    <p:extLst>
      <p:ext uri="{BB962C8B-B14F-4D97-AF65-F5344CB8AC3E}">
        <p14:creationId xmlns:p14="http://schemas.microsoft.com/office/powerpoint/2010/main" val="1739598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4.2.5changement rapide, balance bénéfices / risques. Ex : réa dose </a:t>
            </a:r>
            <a:r>
              <a:rPr lang="fr-FR" dirty="0" err="1"/>
              <a:t>normorénale</a:t>
            </a:r>
            <a:r>
              <a:rPr lang="fr-FR" dirty="0"/>
              <a:t> des ATB puis dosage pour réévaluation</a:t>
            </a:r>
          </a:p>
          <a:p>
            <a:r>
              <a:rPr lang="en-US" dirty="0"/>
              <a:t>Kidney Disease : Improving Global Outcomes</a:t>
            </a:r>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18</a:t>
            </a:fld>
            <a:endParaRPr lang="fr-FR"/>
          </a:p>
        </p:txBody>
      </p:sp>
    </p:spTree>
    <p:extLst>
      <p:ext uri="{BB962C8B-B14F-4D97-AF65-F5344CB8AC3E}">
        <p14:creationId xmlns:p14="http://schemas.microsoft.com/office/powerpoint/2010/main" val="463353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Renadaptor</a:t>
            </a:r>
            <a:r>
              <a:rPr lang="fr-FR" dirty="0"/>
              <a:t> = Belgique néphrologue et pharmacien et un pharmacien de Limoges</a:t>
            </a:r>
          </a:p>
          <a:p>
            <a:r>
              <a:rPr lang="fr-FR" dirty="0" err="1"/>
              <a:t>CReAT</a:t>
            </a:r>
            <a:r>
              <a:rPr lang="fr-FR" dirty="0"/>
              <a:t> : Lyon : </a:t>
            </a:r>
            <a:r>
              <a:rPr lang="fr-FR" b="0" i="0" dirty="0">
                <a:solidFill>
                  <a:srgbClr val="47494F"/>
                </a:solidFill>
                <a:effectLst/>
                <a:latin typeface="Ubuntu"/>
              </a:rPr>
              <a:t>rapport « </a:t>
            </a:r>
            <a:r>
              <a:rPr lang="fr-FR" b="0" i="0" dirty="0" err="1">
                <a:solidFill>
                  <a:srgbClr val="47494F"/>
                </a:solidFill>
                <a:effectLst/>
                <a:latin typeface="Ubuntu"/>
              </a:rPr>
              <a:t>Rauc</a:t>
            </a:r>
            <a:r>
              <a:rPr lang="fr-FR" b="0" i="0" dirty="0">
                <a:solidFill>
                  <a:srgbClr val="47494F"/>
                </a:solidFill>
                <a:effectLst/>
                <a:latin typeface="Ubuntu"/>
              </a:rPr>
              <a:t> » et il représente le facteur par lequel les concentrations sont multipliées chez l’insuffisant rénal si la posologie n’est pas adaptée.</a:t>
            </a:r>
          </a:p>
          <a:p>
            <a:pPr algn="l"/>
            <a:r>
              <a:rPr lang="fr-FR" b="0" i="0" dirty="0">
                <a:solidFill>
                  <a:srgbClr val="47494F"/>
                </a:solidFill>
                <a:effectLst/>
                <a:latin typeface="Ubuntu"/>
              </a:rPr>
              <a:t>Comme la fraction libre des médicaments peut être différente chez l’insuffisant rénal, et que l’effet dépend des concentrations libres, il faut en réalité considérer le </a:t>
            </a:r>
            <a:r>
              <a:rPr lang="fr-FR" b="0" i="0" dirty="0" err="1">
                <a:solidFill>
                  <a:srgbClr val="47494F"/>
                </a:solidFill>
                <a:effectLst/>
                <a:latin typeface="Ubuntu"/>
              </a:rPr>
              <a:t>Rauc</a:t>
            </a:r>
            <a:r>
              <a:rPr lang="fr-FR" b="0" i="0" dirty="0">
                <a:solidFill>
                  <a:srgbClr val="47494F"/>
                </a:solidFill>
                <a:effectLst/>
                <a:latin typeface="Ubuntu"/>
              </a:rPr>
              <a:t> libre. Le modèle de l’outil </a:t>
            </a:r>
            <a:r>
              <a:rPr lang="fr-FR" b="0" i="0" dirty="0" err="1">
                <a:solidFill>
                  <a:srgbClr val="47494F"/>
                </a:solidFill>
                <a:effectLst/>
                <a:latin typeface="Ubuntu"/>
              </a:rPr>
              <a:t>CREeAT</a:t>
            </a:r>
            <a:r>
              <a:rPr lang="fr-FR" b="0" i="0" dirty="0">
                <a:solidFill>
                  <a:srgbClr val="47494F"/>
                </a:solidFill>
                <a:effectLst/>
                <a:latin typeface="Ubuntu"/>
              </a:rPr>
              <a:t> estime la valeur de </a:t>
            </a:r>
            <a:r>
              <a:rPr lang="fr-FR" b="0" i="0" dirty="0" err="1">
                <a:solidFill>
                  <a:srgbClr val="47494F"/>
                </a:solidFill>
                <a:effectLst/>
                <a:latin typeface="Ubuntu"/>
              </a:rPr>
              <a:t>Rauc</a:t>
            </a:r>
            <a:r>
              <a:rPr lang="fr-FR" b="0" i="0" dirty="0">
                <a:solidFill>
                  <a:srgbClr val="47494F"/>
                </a:solidFill>
                <a:effectLst/>
                <a:latin typeface="Ubuntu"/>
              </a:rPr>
              <a:t> libre.</a:t>
            </a:r>
          </a:p>
          <a:p>
            <a:pPr algn="l"/>
            <a:r>
              <a:rPr lang="fr-FR" b="0" i="0" dirty="0">
                <a:solidFill>
                  <a:srgbClr val="47494F"/>
                </a:solidFill>
                <a:effectLst/>
                <a:latin typeface="Ubuntu"/>
              </a:rPr>
              <a:t>Même principe que pour DDI </a:t>
            </a:r>
            <a:r>
              <a:rPr lang="fr-FR" b="0" i="0" dirty="0" err="1">
                <a:solidFill>
                  <a:srgbClr val="47494F"/>
                </a:solidFill>
                <a:effectLst/>
                <a:latin typeface="Ubuntu"/>
              </a:rPr>
              <a:t>predictor</a:t>
            </a:r>
            <a:r>
              <a:rPr lang="fr-FR" b="0" i="0" dirty="0">
                <a:solidFill>
                  <a:srgbClr val="47494F"/>
                </a:solidFill>
                <a:effectLst/>
                <a:latin typeface="Ubuntu"/>
              </a:rPr>
              <a:t> géré par la même équipe</a:t>
            </a:r>
          </a:p>
          <a:p>
            <a:r>
              <a:rPr lang="fr-FR" dirty="0"/>
              <a:t>=&gt; Différent des outils catégorielles qui fonctionnent en palier (</a:t>
            </a:r>
            <a:r>
              <a:rPr lang="fr-FR" dirty="0" err="1"/>
              <a:t>poso</a:t>
            </a:r>
            <a:r>
              <a:rPr lang="fr-FR" dirty="0"/>
              <a:t> pour un DFG entre 0 et 59…)</a:t>
            </a:r>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19</a:t>
            </a:fld>
            <a:endParaRPr lang="fr-FR"/>
          </a:p>
        </p:txBody>
      </p:sp>
    </p:spTree>
    <p:extLst>
      <p:ext uri="{BB962C8B-B14F-4D97-AF65-F5344CB8AC3E}">
        <p14:creationId xmlns:p14="http://schemas.microsoft.com/office/powerpoint/2010/main" val="3361417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20</a:t>
            </a:fld>
            <a:endParaRPr lang="fr-FR"/>
          </a:p>
        </p:txBody>
      </p:sp>
    </p:spTree>
    <p:extLst>
      <p:ext uri="{BB962C8B-B14F-4D97-AF65-F5344CB8AC3E}">
        <p14:creationId xmlns:p14="http://schemas.microsoft.com/office/powerpoint/2010/main" val="234796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Score de sévérité entre 0 et 100 pour faciliter la comparaison</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21</a:t>
            </a:fld>
            <a:endParaRPr lang="fr-FR"/>
          </a:p>
        </p:txBody>
      </p:sp>
    </p:spTree>
    <p:extLst>
      <p:ext uri="{BB962C8B-B14F-4D97-AF65-F5344CB8AC3E}">
        <p14:creationId xmlns:p14="http://schemas.microsoft.com/office/powerpoint/2010/main" val="1181661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Nociplastique</a:t>
            </a:r>
            <a:r>
              <a:rPr lang="fr-FR" dirty="0"/>
              <a:t> : colopathie fonctionnelle, </a:t>
            </a:r>
            <a:r>
              <a:rPr lang="fr-FR" dirty="0" err="1"/>
              <a:t>sd</a:t>
            </a:r>
            <a:r>
              <a:rPr lang="fr-FR" dirty="0"/>
              <a:t> de la vessie douloureuse, fibromyalgie</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22</a:t>
            </a:fld>
            <a:endParaRPr lang="fr-FR"/>
          </a:p>
        </p:txBody>
      </p:sp>
    </p:spTree>
    <p:extLst>
      <p:ext uri="{BB962C8B-B14F-4D97-AF65-F5344CB8AC3E}">
        <p14:creationId xmlns:p14="http://schemas.microsoft.com/office/powerpoint/2010/main" val="2180688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Livret douleur HUS</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23</a:t>
            </a:fld>
            <a:endParaRPr lang="fr-FR"/>
          </a:p>
        </p:txBody>
      </p:sp>
    </p:spTree>
    <p:extLst>
      <p:ext uri="{BB962C8B-B14F-4D97-AF65-F5344CB8AC3E}">
        <p14:creationId xmlns:p14="http://schemas.microsoft.com/office/powerpoint/2010/main" val="6211318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24</a:t>
            </a:fld>
            <a:endParaRPr lang="fr-FR"/>
          </a:p>
        </p:txBody>
      </p:sp>
    </p:spTree>
    <p:extLst>
      <p:ext uri="{BB962C8B-B14F-4D97-AF65-F5344CB8AC3E}">
        <p14:creationId xmlns:p14="http://schemas.microsoft.com/office/powerpoint/2010/main" val="3854298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AINS: à éviter de principe : EI digestifs, rénaux, cardiovasculaire, risque de saignements</a:t>
            </a:r>
          </a:p>
          <a:p>
            <a:r>
              <a:rPr lang="fr-FR" dirty="0"/>
              <a:t>AINS e IRC : </a:t>
            </a:r>
            <a:r>
              <a:rPr lang="fr-FR" b="0" i="0" dirty="0">
                <a:solidFill>
                  <a:srgbClr val="31363C"/>
                </a:solidFill>
                <a:effectLst/>
                <a:latin typeface="Inter"/>
              </a:rPr>
              <a:t>Les effets des AINS sont liés à l'inhibition des cyclo-oxygénase (Cox), il en résulte une diminution de la production des prostaglandines qui ont une action vasodilatatrice et contrebalancent l'action vasoconstrictrice d'autres substances. L'inhibition de la synthèse des prostaglandines par les AINS entraîne une diminution du flux sanguin rénal et de la filtration glomérulaire. C'est au cours de situation pathologique où le système rénine-angiotensine est fortement stimulé pour maintenir le débit de filtration glomérulaire (DFG) que l'action des AINS favorise l'apparition d'une insuffisance rénale fonctionnelle. </a:t>
            </a:r>
            <a:endParaRPr lang="fr-FR" dirty="0"/>
          </a:p>
          <a:p>
            <a:r>
              <a:rPr lang="fr-FR" dirty="0" err="1"/>
              <a:t>Nefopam</a:t>
            </a:r>
            <a:r>
              <a:rPr lang="fr-FR" dirty="0"/>
              <a:t> : propriétés anticholinergiques, risques de nausées et de convulsions =&gt; à éviter max 60mg/j et 48h chez la personne âgée</a:t>
            </a:r>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25</a:t>
            </a:fld>
            <a:endParaRPr lang="fr-FR"/>
          </a:p>
        </p:txBody>
      </p:sp>
    </p:spTree>
    <p:extLst>
      <p:ext uri="{BB962C8B-B14F-4D97-AF65-F5344CB8AC3E}">
        <p14:creationId xmlns:p14="http://schemas.microsoft.com/office/powerpoint/2010/main" val="169927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Polymorphisme CYP2D6 pour la métabolisation de la codéine en morphine et du </a:t>
            </a:r>
            <a:r>
              <a:rPr lang="fr-FR" dirty="0" err="1"/>
              <a:t>tramadol</a:t>
            </a:r>
            <a:endParaRPr lang="fr-FR" dirty="0"/>
          </a:p>
          <a:p>
            <a:pPr algn="l"/>
            <a:r>
              <a:rPr lang="fr-FR" dirty="0"/>
              <a:t>EI morphine : </a:t>
            </a:r>
            <a:r>
              <a:rPr lang="fr-FR" sz="1800" b="1" i="0" dirty="0">
                <a:solidFill>
                  <a:srgbClr val="000000"/>
                </a:solidFill>
                <a:effectLst/>
                <a:latin typeface="Cambria" panose="02040503050406030204" pitchFamily="18" charset="0"/>
              </a:rPr>
              <a:t>Fréquents</a:t>
            </a:r>
            <a:r>
              <a:rPr lang="fr-FR" sz="1800" b="0" i="0" dirty="0">
                <a:solidFill>
                  <a:srgbClr val="000000"/>
                </a:solidFill>
                <a:effectLst/>
                <a:latin typeface="Cambria" panose="02040503050406030204" pitchFamily="18" charset="0"/>
              </a:rPr>
              <a:t> : Nausées, constipation, somnolence // </a:t>
            </a:r>
            <a:r>
              <a:rPr lang="fr-FR" sz="1800" b="1" i="0" dirty="0">
                <a:solidFill>
                  <a:srgbClr val="000000"/>
                </a:solidFill>
                <a:effectLst/>
                <a:latin typeface="Cambria" panose="02040503050406030204" pitchFamily="18" charset="0"/>
              </a:rPr>
              <a:t>Rares</a:t>
            </a:r>
            <a:r>
              <a:rPr lang="fr-FR" sz="1800" b="0" i="0" dirty="0">
                <a:solidFill>
                  <a:srgbClr val="000000"/>
                </a:solidFill>
                <a:effectLst/>
                <a:latin typeface="Cambria" panose="02040503050406030204" pitchFamily="18" charset="0"/>
              </a:rPr>
              <a:t> : Vomissements, vertiges, Prurit, Dépression respiratoire (si surdosage)</a:t>
            </a:r>
            <a:endParaRPr lang="fr-FR" b="0" i="0" dirty="0">
              <a:solidFill>
                <a:srgbClr val="000000"/>
              </a:solidFill>
              <a:effectLst/>
              <a:latin typeface="Times New Roman" panose="02020603050405020304" pitchFamily="18" charset="0"/>
            </a:endParaRPr>
          </a:p>
          <a:p>
            <a:endParaRPr lang="fr-FR" dirty="0"/>
          </a:p>
          <a:p>
            <a:r>
              <a:rPr lang="fr-FR" dirty="0" err="1"/>
              <a:t>Tramadol</a:t>
            </a:r>
            <a:r>
              <a:rPr lang="fr-FR" dirty="0"/>
              <a:t> : inhibe la recapture de sérotonine, abaissement du seuil épileptogène, effet sérotoninergique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rgbClr val="000000"/>
                </a:solidFill>
                <a:effectLst/>
                <a:latin typeface="Cambria" panose="02040503050406030204" pitchFamily="18" charset="0"/>
              </a:rPr>
              <a:t>Fréquents (moins fréquents avec formes LP)</a:t>
            </a:r>
            <a:r>
              <a:rPr lang="fr-FR" sz="1800" b="0" i="0" dirty="0">
                <a:solidFill>
                  <a:srgbClr val="000000"/>
                </a:solidFill>
                <a:effectLst/>
                <a:latin typeface="Cambria" panose="02040503050406030204" pitchFamily="18" charset="0"/>
              </a:rPr>
              <a:t> :Nausées vomissements, Vertiges, malaises, Somnolence, Constipation, Céphalées, Hypersudation, Sécheresse buccale, </a:t>
            </a:r>
            <a:r>
              <a:rPr lang="fr-FR" sz="1800" b="1" i="0" dirty="0">
                <a:solidFill>
                  <a:srgbClr val="000000"/>
                </a:solidFill>
                <a:effectLst/>
                <a:latin typeface="Cambria" panose="02040503050406030204" pitchFamily="18" charset="0"/>
              </a:rPr>
              <a:t>Plus rarement :</a:t>
            </a:r>
            <a:r>
              <a:rPr lang="fr-FR" sz="1800" b="0" i="0" dirty="0">
                <a:solidFill>
                  <a:srgbClr val="000000"/>
                </a:solidFill>
                <a:effectLst/>
                <a:latin typeface="Cambria" panose="02040503050406030204" pitchFamily="18" charset="0"/>
              </a:rPr>
              <a:t> convulsions // hallucinations, hypotension, tremblements, paresthésie</a:t>
            </a:r>
          </a:p>
          <a:p>
            <a:pPr algn="l"/>
            <a:endParaRPr lang="fr-FR" sz="1800" b="0" i="0" dirty="0">
              <a:solidFill>
                <a:srgbClr val="000000"/>
              </a:solidFill>
              <a:effectLst/>
              <a:latin typeface="Cambria" panose="02040503050406030204" pitchFamily="18" charset="0"/>
            </a:endParaRPr>
          </a:p>
          <a:p>
            <a:pPr algn="l"/>
            <a:r>
              <a:rPr lang="fr-FR" sz="1800" b="0" i="0" dirty="0">
                <a:solidFill>
                  <a:srgbClr val="000000"/>
                </a:solidFill>
                <a:effectLst/>
                <a:latin typeface="Cambria" panose="02040503050406030204" pitchFamily="18" charset="0"/>
              </a:rPr>
              <a:t>Lamaline : 1mg morphine et 300mg de </a:t>
            </a:r>
            <a:r>
              <a:rPr lang="fr-FR" sz="1800" b="0" i="0" dirty="0" err="1">
                <a:solidFill>
                  <a:srgbClr val="000000"/>
                </a:solidFill>
                <a:effectLst/>
                <a:latin typeface="Cambria" panose="02040503050406030204" pitchFamily="18" charset="0"/>
              </a:rPr>
              <a:t>paracetamol</a:t>
            </a:r>
            <a:endParaRPr lang="fr-FR" sz="1800" b="0" i="0" dirty="0">
              <a:solidFill>
                <a:srgbClr val="000000"/>
              </a:solidFill>
              <a:effectLst/>
              <a:latin typeface="Cambria" panose="02040503050406030204" pitchFamily="18" charset="0"/>
            </a:endParaRPr>
          </a:p>
          <a:p>
            <a:pPr algn="l"/>
            <a:r>
              <a:rPr lang="fr-FR" sz="1800" b="0" i="0" dirty="0" err="1">
                <a:solidFill>
                  <a:srgbClr val="000000"/>
                </a:solidFill>
                <a:effectLst/>
                <a:latin typeface="Cambria" panose="02040503050406030204" pitchFamily="18" charset="0"/>
              </a:rPr>
              <a:t>Izalgi</a:t>
            </a:r>
            <a:r>
              <a:rPr lang="fr-FR" sz="1800" b="0" i="0" dirty="0">
                <a:solidFill>
                  <a:srgbClr val="000000"/>
                </a:solidFill>
                <a:effectLst/>
                <a:latin typeface="Cambria" panose="02040503050406030204" pitchFamily="18" charset="0"/>
              </a:rPr>
              <a:t> : 2,5mg de morphine et 500mg de </a:t>
            </a:r>
            <a:r>
              <a:rPr lang="fr-FR" sz="1800" b="0" i="0" dirty="0" err="1">
                <a:solidFill>
                  <a:srgbClr val="000000"/>
                </a:solidFill>
                <a:effectLst/>
                <a:latin typeface="Cambria" panose="02040503050406030204" pitchFamily="18" charset="0"/>
              </a:rPr>
              <a:t>paracetamol</a:t>
            </a:r>
            <a:endParaRPr lang="fr-FR" b="0" i="0" dirty="0">
              <a:solidFill>
                <a:srgbClr val="000000"/>
              </a:solidFill>
              <a:effectLst/>
              <a:latin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26</a:t>
            </a:fld>
            <a:endParaRPr lang="fr-FR"/>
          </a:p>
        </p:txBody>
      </p:sp>
    </p:spTree>
    <p:extLst>
      <p:ext uri="{BB962C8B-B14F-4D97-AF65-F5344CB8AC3E}">
        <p14:creationId xmlns:p14="http://schemas.microsoft.com/office/powerpoint/2010/main" val="26150153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27</a:t>
            </a:fld>
            <a:endParaRPr lang="fr-FR"/>
          </a:p>
        </p:txBody>
      </p:sp>
    </p:spTree>
    <p:extLst>
      <p:ext uri="{BB962C8B-B14F-4D97-AF65-F5344CB8AC3E}">
        <p14:creationId xmlns:p14="http://schemas.microsoft.com/office/powerpoint/2010/main" val="1219871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28</a:t>
            </a:fld>
            <a:endParaRPr lang="fr-FR"/>
          </a:p>
        </p:txBody>
      </p:sp>
    </p:spTree>
    <p:extLst>
      <p:ext uri="{BB962C8B-B14F-4D97-AF65-F5344CB8AC3E}">
        <p14:creationId xmlns:p14="http://schemas.microsoft.com/office/powerpoint/2010/main" val="1998261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dirty="0"/>
              <a:t>Morphinique : </a:t>
            </a:r>
            <a:r>
              <a:rPr lang="fr-FR" sz="1800" b="0" i="0" dirty="0">
                <a:solidFill>
                  <a:srgbClr val="000000"/>
                </a:solidFill>
                <a:effectLst/>
                <a:latin typeface="Cambria" panose="02040503050406030204" pitchFamily="18" charset="0"/>
              </a:rPr>
              <a:t>Sédation, Nausées, vomissements, Confusion, hallucinations, Constipation (prévention systématique), Dysurie, Hypotension orthostatique, Hypertension intracrânienne, Prurit, Myoclonies, Syndrome de sevrage</a:t>
            </a:r>
            <a:endParaRPr lang="fr-FR" b="0" i="0" dirty="0">
              <a:solidFill>
                <a:srgbClr val="000000"/>
              </a:solidFill>
              <a:effectLst/>
              <a:latin typeface="Times New Roman" panose="02020603050405020304" pitchFamily="18" charset="0"/>
            </a:endParaRPr>
          </a:p>
          <a:p>
            <a:endParaRPr lang="fr-FR" dirty="0"/>
          </a:p>
          <a:p>
            <a:pPr algn="l"/>
            <a:r>
              <a:rPr lang="fr-FR" dirty="0"/>
              <a:t>Fentanyl : </a:t>
            </a:r>
            <a:r>
              <a:rPr lang="fr-FR" sz="1800" b="0" i="0" dirty="0">
                <a:solidFill>
                  <a:srgbClr val="000000"/>
                </a:solidFill>
                <a:effectLst/>
                <a:latin typeface="Cambria" panose="02040503050406030204" pitchFamily="18" charset="0"/>
              </a:rPr>
              <a:t>Nausées, vomissements, Confusion, hallucinations, Sédation, Dépression respiratoire, Constipation </a:t>
            </a:r>
            <a:r>
              <a:rPr lang="fr-FR" sz="1800" b="0" i="1" dirty="0">
                <a:solidFill>
                  <a:srgbClr val="000000"/>
                </a:solidFill>
                <a:effectLst/>
                <a:latin typeface="Cambria" panose="02040503050406030204" pitchFamily="18" charset="0"/>
              </a:rPr>
              <a:t>(moindre fréquence qu’avec morphine), </a:t>
            </a:r>
            <a:r>
              <a:rPr lang="fr-FR" sz="1800" b="0" i="0" dirty="0">
                <a:solidFill>
                  <a:srgbClr val="000000"/>
                </a:solidFill>
                <a:effectLst/>
                <a:latin typeface="Cambria" panose="02040503050406030204" pitchFamily="18" charset="0"/>
              </a:rPr>
              <a:t>Dysurie, Prurit, Hypertension intracrânienne, Syndrome de sevrage</a:t>
            </a:r>
          </a:p>
          <a:p>
            <a:pPr algn="l"/>
            <a:endParaRPr lang="fr-FR" sz="1800" b="0" i="0" dirty="0">
              <a:solidFill>
                <a:srgbClr val="000000"/>
              </a:solidFill>
              <a:effectLst/>
              <a:latin typeface="Cambria" panose="02040503050406030204" pitchFamily="18" charset="0"/>
            </a:endParaRPr>
          </a:p>
          <a:p>
            <a:pPr algn="l"/>
            <a:r>
              <a:rPr lang="fr-FR" dirty="0">
                <a:hlinkClick r:id="rId3"/>
              </a:rPr>
              <a:t>COMITE REGIONAL DU MEDICAMENT ET DES DISPOSITIFS MEDICAUX_</a:t>
            </a:r>
            <a:r>
              <a:rPr lang="fr-FR" sz="1800" b="0" i="0" dirty="0">
                <a:solidFill>
                  <a:srgbClr val="000000"/>
                </a:solidFill>
                <a:effectLst/>
                <a:latin typeface="Cambria" panose="02040503050406030204" pitchFamily="18" charset="0"/>
              </a:rPr>
              <a:t>OMEDIT Prise en charge de la douleur chronique chez la personne âgée</a:t>
            </a:r>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29</a:t>
            </a:fld>
            <a:endParaRPr lang="fr-FR"/>
          </a:p>
        </p:txBody>
      </p:sp>
    </p:spTree>
    <p:extLst>
      <p:ext uri="{BB962C8B-B14F-4D97-AF65-F5344CB8AC3E}">
        <p14:creationId xmlns:p14="http://schemas.microsoft.com/office/powerpoint/2010/main" val="3873120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V3_Guide d’alternatives aux MPI</a:t>
            </a:r>
            <a:endParaRPr lang="fr-FR" dirty="0"/>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30</a:t>
            </a:fld>
            <a:endParaRPr lang="fr-FR"/>
          </a:p>
        </p:txBody>
      </p:sp>
    </p:spTree>
    <p:extLst>
      <p:ext uri="{BB962C8B-B14F-4D97-AF65-F5344CB8AC3E}">
        <p14:creationId xmlns:p14="http://schemas.microsoft.com/office/powerpoint/2010/main" val="4112436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31</a:t>
            </a:fld>
            <a:endParaRPr lang="fr-FR"/>
          </a:p>
        </p:txBody>
      </p:sp>
    </p:spTree>
    <p:extLst>
      <p:ext uri="{BB962C8B-B14F-4D97-AF65-F5344CB8AC3E}">
        <p14:creationId xmlns:p14="http://schemas.microsoft.com/office/powerpoint/2010/main" val="525682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Prégabaline</a:t>
            </a:r>
            <a:r>
              <a:rPr lang="fr-FR" dirty="0"/>
              <a:t> EI très fréquent = étourdissement</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32</a:t>
            </a:fld>
            <a:endParaRPr lang="fr-FR"/>
          </a:p>
        </p:txBody>
      </p:sp>
    </p:spTree>
    <p:extLst>
      <p:ext uri="{BB962C8B-B14F-4D97-AF65-F5344CB8AC3E}">
        <p14:creationId xmlns:p14="http://schemas.microsoft.com/office/powerpoint/2010/main" val="1853796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33</a:t>
            </a:fld>
            <a:endParaRPr lang="fr-FR"/>
          </a:p>
        </p:txBody>
      </p:sp>
    </p:spTree>
    <p:extLst>
      <p:ext uri="{BB962C8B-B14F-4D97-AF65-F5344CB8AC3E}">
        <p14:creationId xmlns:p14="http://schemas.microsoft.com/office/powerpoint/2010/main" val="2714079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Prégabaline</a:t>
            </a:r>
            <a:r>
              <a:rPr lang="fr-FR" dirty="0"/>
              <a:t> EI très fréquent = étourdissement</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34</a:t>
            </a:fld>
            <a:endParaRPr lang="fr-FR"/>
          </a:p>
        </p:txBody>
      </p:sp>
    </p:spTree>
    <p:extLst>
      <p:ext uri="{BB962C8B-B14F-4D97-AF65-F5344CB8AC3E}">
        <p14:creationId xmlns:p14="http://schemas.microsoft.com/office/powerpoint/2010/main" val="2882549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eu de la naloxone =&gt; efficace</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35</a:t>
            </a:fld>
            <a:endParaRPr lang="fr-FR"/>
          </a:p>
        </p:txBody>
      </p:sp>
    </p:spTree>
    <p:extLst>
      <p:ext uri="{BB962C8B-B14F-4D97-AF65-F5344CB8AC3E}">
        <p14:creationId xmlns:p14="http://schemas.microsoft.com/office/powerpoint/2010/main" val="3550235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Cascade médicamenteuse</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36</a:t>
            </a:fld>
            <a:endParaRPr lang="fr-FR"/>
          </a:p>
        </p:txBody>
      </p:sp>
    </p:spTree>
    <p:extLst>
      <p:ext uri="{BB962C8B-B14F-4D97-AF65-F5344CB8AC3E}">
        <p14:creationId xmlns:p14="http://schemas.microsoft.com/office/powerpoint/2010/main" val="28453476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BM, </a:t>
            </a:r>
            <a:r>
              <a:rPr lang="fr-FR" dirty="0" err="1"/>
              <a:t>concil</a:t>
            </a:r>
            <a:r>
              <a:rPr lang="fr-FR" dirty="0"/>
              <a:t> =&gt; attention automédication, médicaments sans ordonnance (AINS oral et topique), phytothérapie</a:t>
            </a: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37</a:t>
            </a:fld>
            <a:endParaRPr lang="fr-FR"/>
          </a:p>
        </p:txBody>
      </p:sp>
    </p:spTree>
    <p:extLst>
      <p:ext uri="{BB962C8B-B14F-4D97-AF65-F5344CB8AC3E}">
        <p14:creationId xmlns:p14="http://schemas.microsoft.com/office/powerpoint/2010/main" val="3259952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BE1DD78-8349-45E2-BB6C-5FB7F24625DC}" type="slidenum">
              <a:rPr lang="fr-FR" smtClean="0"/>
              <a:t>38</a:t>
            </a:fld>
            <a:endParaRPr lang="fr-FR"/>
          </a:p>
        </p:txBody>
      </p:sp>
    </p:spTree>
    <p:extLst>
      <p:ext uri="{BB962C8B-B14F-4D97-AF65-F5344CB8AC3E}">
        <p14:creationId xmlns:p14="http://schemas.microsoft.com/office/powerpoint/2010/main" val="2302113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F0FAC5-E3E7-411F-93CB-A64CBF12EE3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952B3EA-F8EA-4601-A0E9-6A09A4DDC9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D63A33E-065A-440C-8686-14C8A4FEDD03}"/>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9593D4C9-4E20-410F-A6EC-FA612D11F5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FFC2AA-5E0C-4E67-878F-63C60FEA502A}"/>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2355164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B6FF2-0AB0-4E2F-96CE-FEA16120D17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6428802-0D4F-4867-9E33-0FBDB78A35F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0900B1-2D16-49D3-8902-D50B848AD5F2}"/>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EA8E30CC-DD5C-4E63-A637-DA570DA36D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817B8B-8410-456C-B792-2C233C6A1D42}"/>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110935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286827-A670-4FD1-90E5-E329600BD79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8ED25A0-181F-41AB-9B36-DF7BC96C1C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FDABDAB-EA08-429A-A360-F826FCE3104E}"/>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61944E81-11D6-4CDD-A52A-1881896C48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9A06DB1-C7C7-4BAF-8E58-9491631FFDA0}"/>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3244989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D1E306-73AA-4FD1-9BB5-EF789C993F1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A0B07F-B77A-413F-8A52-730592E7AD9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5E62A16-11BB-4345-8899-47DCDAE291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1CDABDB-4044-4734-8AA7-60E908CAAA5A}"/>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6" name="Espace réservé du pied de page 5">
            <a:extLst>
              <a:ext uri="{FF2B5EF4-FFF2-40B4-BE49-F238E27FC236}">
                <a16:creationId xmlns:a16="http://schemas.microsoft.com/office/drawing/2014/main" id="{E68BB0CE-BBC5-4448-B98A-6DDD141FB7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854642-5B7F-4DC1-8D0B-0F05FEE50711}"/>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577972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4AC237-812B-4AFB-A669-BC9E5DAB105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9C3F979-0854-4EDC-BBEF-FC4F9AA9EA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24713FE-B3C7-42F2-95EB-548D452E382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0C1AE7B-10D2-4489-94E3-D4817195BC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D9E85AE-C4B1-4807-94F0-32D94C1A108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61B92A2-0B26-48BA-9504-3EF399DE07EC}"/>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8" name="Espace réservé du pied de page 7">
            <a:extLst>
              <a:ext uri="{FF2B5EF4-FFF2-40B4-BE49-F238E27FC236}">
                <a16:creationId xmlns:a16="http://schemas.microsoft.com/office/drawing/2014/main" id="{94070492-10EF-4F45-B67E-3C8B31F6E96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4982C31-2443-4A0A-AEF2-E03AE4322D24}"/>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117669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85A23-1F6C-4559-9383-79B6AF9B4F4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5503AD2-410E-47DB-AB42-F0C6B8E5A06B}"/>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4" name="Espace réservé du pied de page 3">
            <a:extLst>
              <a:ext uri="{FF2B5EF4-FFF2-40B4-BE49-F238E27FC236}">
                <a16:creationId xmlns:a16="http://schemas.microsoft.com/office/drawing/2014/main" id="{EE0409C0-798C-4841-9F53-A196FB0AD95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E70C346-7A45-4BAF-97D3-481E22A08795}"/>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531093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BD550-E1AD-4703-B57F-24B2176384D3}"/>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3" name="Espace réservé du pied de page 2">
            <a:extLst>
              <a:ext uri="{FF2B5EF4-FFF2-40B4-BE49-F238E27FC236}">
                <a16:creationId xmlns:a16="http://schemas.microsoft.com/office/drawing/2014/main" id="{669F4A32-187C-4739-8042-2E8F0A0638C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E06383A-0FE6-4B2B-BD55-F73FF901AC99}"/>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222430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0E7E29-FEE8-405B-92D9-90202941F20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8D59F41-E1FD-46C4-ACFF-1F8764F695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816ED0F-C10D-4B06-A633-72EB5A8BB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8B223C-E1FC-4A2B-9A95-D65B9DE5B843}"/>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6" name="Espace réservé du pied de page 5">
            <a:extLst>
              <a:ext uri="{FF2B5EF4-FFF2-40B4-BE49-F238E27FC236}">
                <a16:creationId xmlns:a16="http://schemas.microsoft.com/office/drawing/2014/main" id="{A4AEFFB6-62C9-477E-AC86-3ADF50F340A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BD0D363-6183-45BF-AA01-DB522179E0D5}"/>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677744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9A71B-B489-44E1-968D-70AD030192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F5A4201-16CB-405F-ABFB-A7927F04D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D8F6EA9-0FAB-4E4D-B18C-B7DA969CA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D156151-A598-4EC4-A759-AD2EF8124900}"/>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6" name="Espace réservé du pied de page 5">
            <a:extLst>
              <a:ext uri="{FF2B5EF4-FFF2-40B4-BE49-F238E27FC236}">
                <a16:creationId xmlns:a16="http://schemas.microsoft.com/office/drawing/2014/main" id="{A37DC4A7-9D82-43F7-BCD7-0ECE5BD56A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8EC37AA-42B6-49CB-A067-D8428DDDE483}"/>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1692452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212F49-03EF-415F-8EFF-EA8A4D80816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39A06AC-1128-4937-9BEE-480BA434B4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9D1AC3A-421A-4E32-9D5A-1923595BA2F5}"/>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8F1A18BA-7E33-4ACD-9169-D303EA3BCE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7A6249-8AC3-46F4-B3AA-2170599C3817}"/>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3526591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B1A3ABA-5ED0-48A7-AE2C-5D2D1A33B07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7C67EC5-3B24-4223-B204-421566DF33C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03AE5E6-E715-49C9-A1F3-1CDCD733777C}"/>
              </a:ext>
            </a:extLst>
          </p:cNvPr>
          <p:cNvSpPr>
            <a:spLocks noGrp="1"/>
          </p:cNvSpPr>
          <p:nvPr>
            <p:ph type="dt" sz="half" idx="10"/>
          </p:nvPr>
        </p:nvSpPr>
        <p:spPr/>
        <p:txBody>
          <a:body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57DE1EC6-CB66-42A1-933D-11744F76DD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6DAC45-F87A-484B-934A-D0F112FC0E37}"/>
              </a:ext>
            </a:extLst>
          </p:cNvPr>
          <p:cNvSpPr>
            <a:spLocks noGrp="1"/>
          </p:cNvSpPr>
          <p:nvPr>
            <p:ph type="sldNum" sz="quarter" idx="12"/>
          </p:nvPr>
        </p:nvSpPr>
        <p:spPr/>
        <p:txBody>
          <a:bodyPr/>
          <a:lstStyle/>
          <a:p>
            <a:fld id="{2E3B1B02-063C-41C9-9CC8-ACB737E8AC4E}" type="slidenum">
              <a:rPr lang="fr-FR" smtClean="0"/>
              <a:t>‹N°›</a:t>
            </a:fld>
            <a:endParaRPr lang="fr-FR"/>
          </a:p>
        </p:txBody>
      </p:sp>
    </p:spTree>
    <p:extLst>
      <p:ext uri="{BB962C8B-B14F-4D97-AF65-F5344CB8AC3E}">
        <p14:creationId xmlns:p14="http://schemas.microsoft.com/office/powerpoint/2010/main" val="2603634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67BF046-4507-4404-BFB9-C702FA2AAF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183B0A8-C0C5-4D1A-8B0B-3752A7D5A1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2DD29C1-4537-4F2F-A388-3C70E0D3EF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D5E6DC-A2FA-489E-ABDF-4449EB889931}" type="datetimeFigureOut">
              <a:rPr lang="fr-FR" smtClean="0"/>
              <a:t>30/06/2026</a:t>
            </a:fld>
            <a:endParaRPr lang="fr-FR"/>
          </a:p>
        </p:txBody>
      </p:sp>
      <p:sp>
        <p:nvSpPr>
          <p:cNvPr id="5" name="Espace réservé du pied de page 4">
            <a:extLst>
              <a:ext uri="{FF2B5EF4-FFF2-40B4-BE49-F238E27FC236}">
                <a16:creationId xmlns:a16="http://schemas.microsoft.com/office/drawing/2014/main" id="{CA119C98-7277-48B1-8CAC-04D7959AD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2CF5B5F-0166-459D-872F-3C83B5041D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3B1B02-063C-41C9-9CC8-ACB737E8AC4E}" type="slidenum">
              <a:rPr lang="fr-FR" smtClean="0"/>
              <a:t>‹N°›</a:t>
            </a:fld>
            <a:endParaRPr lang="fr-FR"/>
          </a:p>
        </p:txBody>
      </p:sp>
    </p:spTree>
    <p:extLst>
      <p:ext uri="{BB962C8B-B14F-4D97-AF65-F5344CB8AC3E}">
        <p14:creationId xmlns:p14="http://schemas.microsoft.com/office/powerpoint/2010/main" val="1132874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hyperlink" Target="https://pmc.ncbi.nlm.nih.gov/articles/PMC12274659/"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pmc.ncbi.nlm.nih.gov/articles/PMC12274659/"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pmc.ncbi.nlm.nih.gov/articles/PMC12274659/"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hyperlink" Target="https://pmc.ncbi.nlm.nih.gov/articles/PMC12274659/"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pmc.ncbi.nlm.nih.gov/articles/PMC12274659/"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2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sv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1.sv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1.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sv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36E499-7DCD-44A4-9E22-47D0968D9462}"/>
              </a:ext>
            </a:extLst>
          </p:cNvPr>
          <p:cNvSpPr>
            <a:spLocks noGrp="1"/>
          </p:cNvSpPr>
          <p:nvPr>
            <p:ph type="ctrTitle"/>
          </p:nvPr>
        </p:nvSpPr>
        <p:spPr/>
        <p:txBody>
          <a:bodyPr>
            <a:normAutofit/>
          </a:bodyPr>
          <a:lstStyle/>
          <a:p>
            <a:r>
              <a:rPr lang="fr-FR" sz="3200" b="1" i="0" u="none" strike="noStrike" baseline="0" dirty="0">
                <a:latin typeface="CenturyGothic-Bold"/>
              </a:rPr>
              <a:t>Adaptation des médicaments chez le sujet âgé</a:t>
            </a:r>
            <a:br>
              <a:rPr lang="fr-FR" sz="3200" b="1" i="0" u="none" strike="noStrike" baseline="0" dirty="0">
                <a:latin typeface="CenturyGothic-Bold"/>
              </a:rPr>
            </a:br>
            <a:r>
              <a:rPr lang="fr-FR" sz="3200" b="1" i="0" u="none" strike="noStrike" baseline="0" dirty="0">
                <a:latin typeface="CenturyGothic-Bold"/>
              </a:rPr>
              <a:t>insuffisant rénal</a:t>
            </a:r>
            <a:br>
              <a:rPr lang="fr-FR" sz="3200" b="1" i="0" u="none" strike="noStrike" baseline="0" dirty="0">
                <a:latin typeface="CenturyGothic-Bold"/>
              </a:rPr>
            </a:br>
            <a:r>
              <a:rPr lang="fr-FR" sz="3200" b="1" i="0" u="none" strike="noStrike" baseline="0" dirty="0">
                <a:latin typeface="CenturyGothic-Bold"/>
              </a:rPr>
              <a:t>Généralités et gestion des antalgiques</a:t>
            </a:r>
            <a:endParaRPr lang="fr-FR" sz="8800" dirty="0"/>
          </a:p>
        </p:txBody>
      </p:sp>
      <p:sp>
        <p:nvSpPr>
          <p:cNvPr id="3" name="Sous-titre 2">
            <a:extLst>
              <a:ext uri="{FF2B5EF4-FFF2-40B4-BE49-F238E27FC236}">
                <a16:creationId xmlns:a16="http://schemas.microsoft.com/office/drawing/2014/main" id="{2DDB4D1B-047F-4F70-AC54-C0E3222751C4}"/>
              </a:ext>
            </a:extLst>
          </p:cNvPr>
          <p:cNvSpPr>
            <a:spLocks noGrp="1"/>
          </p:cNvSpPr>
          <p:nvPr>
            <p:ph type="subTitle" idx="1"/>
          </p:nvPr>
        </p:nvSpPr>
        <p:spPr>
          <a:xfrm>
            <a:off x="1524000" y="3602038"/>
            <a:ext cx="9144000" cy="2784324"/>
          </a:xfrm>
        </p:spPr>
        <p:txBody>
          <a:bodyPr>
            <a:normAutofit/>
          </a:bodyPr>
          <a:lstStyle/>
          <a:p>
            <a:r>
              <a:rPr lang="fr-FR" sz="2000" b="0" i="0" u="none" strike="noStrike" baseline="0" dirty="0">
                <a:solidFill>
                  <a:srgbClr val="0070C1"/>
                </a:solidFill>
                <a:latin typeface="CenturyGothic"/>
              </a:rPr>
              <a:t>Association des Pharmaciens Hospitaliers D’Alsace et de Lorraine</a:t>
            </a:r>
          </a:p>
          <a:p>
            <a:r>
              <a:rPr lang="fr-FR" sz="2000" dirty="0">
                <a:solidFill>
                  <a:srgbClr val="0070C1"/>
                </a:solidFill>
                <a:latin typeface="CenturyGothic"/>
              </a:rPr>
              <a:t>30/06/26</a:t>
            </a:r>
          </a:p>
          <a:p>
            <a:endParaRPr lang="fr-FR" sz="2000" dirty="0">
              <a:solidFill>
                <a:srgbClr val="0070C1"/>
              </a:solidFill>
              <a:latin typeface="CenturyGothic"/>
            </a:endParaRPr>
          </a:p>
          <a:p>
            <a:r>
              <a:rPr lang="fr-FR" sz="2000" dirty="0">
                <a:solidFill>
                  <a:srgbClr val="0070C1"/>
                </a:solidFill>
                <a:latin typeface="CenturyGothic"/>
              </a:rPr>
              <a:t>Dr Fanny REISZ</a:t>
            </a:r>
          </a:p>
          <a:p>
            <a:r>
              <a:rPr lang="fr-FR" sz="2000" dirty="0">
                <a:solidFill>
                  <a:srgbClr val="0070C1"/>
                </a:solidFill>
                <a:latin typeface="CenturyGothic"/>
              </a:rPr>
              <a:t>Pharmacien clinicien </a:t>
            </a:r>
          </a:p>
          <a:p>
            <a:r>
              <a:rPr lang="fr-FR" sz="2000" dirty="0">
                <a:solidFill>
                  <a:srgbClr val="0070C1"/>
                </a:solidFill>
                <a:latin typeface="CenturyGothic"/>
              </a:rPr>
              <a:t>Service de Néphrologie Dialyse et Transplantation</a:t>
            </a:r>
          </a:p>
          <a:p>
            <a:r>
              <a:rPr lang="fr-FR" sz="2000" dirty="0">
                <a:solidFill>
                  <a:srgbClr val="0070C1"/>
                </a:solidFill>
                <a:latin typeface="CenturyGothic"/>
              </a:rPr>
              <a:t>Hôpitaux Universitaires de Strasbourg</a:t>
            </a:r>
            <a:endParaRPr lang="fr-FR" sz="2800" dirty="0"/>
          </a:p>
        </p:txBody>
      </p:sp>
      <p:pic>
        <p:nvPicPr>
          <p:cNvPr id="5" name="Image 4">
            <a:extLst>
              <a:ext uri="{FF2B5EF4-FFF2-40B4-BE49-F238E27FC236}">
                <a16:creationId xmlns:a16="http://schemas.microsoft.com/office/drawing/2014/main" id="{FF7992FA-D65A-4F56-AB48-BC5C69854778}"/>
              </a:ext>
            </a:extLst>
          </p:cNvPr>
          <p:cNvPicPr>
            <a:picLocks noChangeAspect="1"/>
          </p:cNvPicPr>
          <p:nvPr/>
        </p:nvPicPr>
        <p:blipFill>
          <a:blip r:embed="rId3"/>
          <a:stretch>
            <a:fillRect/>
          </a:stretch>
        </p:blipFill>
        <p:spPr>
          <a:xfrm>
            <a:off x="10491536" y="172988"/>
            <a:ext cx="1347509" cy="2213024"/>
          </a:xfrm>
          <a:prstGeom prst="rect">
            <a:avLst/>
          </a:prstGeom>
        </p:spPr>
      </p:pic>
    </p:spTree>
    <p:extLst>
      <p:ext uri="{BB962C8B-B14F-4D97-AF65-F5344CB8AC3E}">
        <p14:creationId xmlns:p14="http://schemas.microsoft.com/office/powerpoint/2010/main" val="1544087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2FD6675-FADD-4CE5-8605-881355138E11}"/>
              </a:ext>
            </a:extLst>
          </p:cNvPr>
          <p:cNvPicPr>
            <a:picLocks noChangeAspect="1"/>
          </p:cNvPicPr>
          <p:nvPr/>
        </p:nvPicPr>
        <p:blipFill>
          <a:blip r:embed="rId3"/>
          <a:stretch>
            <a:fillRect/>
          </a:stretch>
        </p:blipFill>
        <p:spPr>
          <a:xfrm>
            <a:off x="1451756" y="1690688"/>
            <a:ext cx="8926535" cy="833436"/>
          </a:xfrm>
          <a:prstGeom prst="rect">
            <a:avLst/>
          </a:prstGeom>
        </p:spPr>
      </p:pic>
      <p:pic>
        <p:nvPicPr>
          <p:cNvPr id="7" name="Image 6">
            <a:extLst>
              <a:ext uri="{FF2B5EF4-FFF2-40B4-BE49-F238E27FC236}">
                <a16:creationId xmlns:a16="http://schemas.microsoft.com/office/drawing/2014/main" id="{A49AE8FC-8791-4EA6-9A47-32A9B37C9E97}"/>
              </a:ext>
            </a:extLst>
          </p:cNvPr>
          <p:cNvPicPr>
            <a:picLocks noChangeAspect="1"/>
          </p:cNvPicPr>
          <p:nvPr/>
        </p:nvPicPr>
        <p:blipFill>
          <a:blip r:embed="rId4"/>
          <a:stretch>
            <a:fillRect/>
          </a:stretch>
        </p:blipFill>
        <p:spPr>
          <a:xfrm>
            <a:off x="3857625" y="2594359"/>
            <a:ext cx="3638631" cy="3514420"/>
          </a:xfrm>
          <a:prstGeom prst="rect">
            <a:avLst/>
          </a:prstGeom>
        </p:spPr>
      </p:pic>
      <p:pic>
        <p:nvPicPr>
          <p:cNvPr id="9" name="Image 8">
            <a:extLst>
              <a:ext uri="{FF2B5EF4-FFF2-40B4-BE49-F238E27FC236}">
                <a16:creationId xmlns:a16="http://schemas.microsoft.com/office/drawing/2014/main" id="{EFBC84E8-E633-44A4-B888-AB767A4B7997}"/>
              </a:ext>
            </a:extLst>
          </p:cNvPr>
          <p:cNvPicPr>
            <a:picLocks noChangeAspect="1"/>
          </p:cNvPicPr>
          <p:nvPr/>
        </p:nvPicPr>
        <p:blipFill>
          <a:blip r:embed="rId5"/>
          <a:stretch>
            <a:fillRect/>
          </a:stretch>
        </p:blipFill>
        <p:spPr>
          <a:xfrm>
            <a:off x="1643516" y="1073153"/>
            <a:ext cx="7895623" cy="617535"/>
          </a:xfrm>
          <a:prstGeom prst="rect">
            <a:avLst/>
          </a:prstGeom>
        </p:spPr>
      </p:pic>
    </p:spTree>
    <p:extLst>
      <p:ext uri="{BB962C8B-B14F-4D97-AF65-F5344CB8AC3E}">
        <p14:creationId xmlns:p14="http://schemas.microsoft.com/office/powerpoint/2010/main" val="803656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5BFD6-36B2-402F-BA5C-0C107078499E}"/>
              </a:ext>
            </a:extLst>
          </p:cNvPr>
          <p:cNvSpPr>
            <a:spLocks noGrp="1"/>
          </p:cNvSpPr>
          <p:nvPr>
            <p:ph type="title"/>
          </p:nvPr>
        </p:nvSpPr>
        <p:spPr/>
        <p:txBody>
          <a:bodyPr/>
          <a:lstStyle/>
          <a:p>
            <a:r>
              <a:rPr lang="fr-FR" dirty="0"/>
              <a:t>Sommaire</a:t>
            </a:r>
          </a:p>
        </p:txBody>
      </p:sp>
      <p:sp>
        <p:nvSpPr>
          <p:cNvPr id="3" name="Espace réservé du contenu 2">
            <a:extLst>
              <a:ext uri="{FF2B5EF4-FFF2-40B4-BE49-F238E27FC236}">
                <a16:creationId xmlns:a16="http://schemas.microsoft.com/office/drawing/2014/main" id="{9098B58F-C076-4DBC-ACD4-A9B59E178693}"/>
              </a:ext>
            </a:extLst>
          </p:cNvPr>
          <p:cNvSpPr>
            <a:spLocks noGrp="1"/>
          </p:cNvSpPr>
          <p:nvPr>
            <p:ph idx="1"/>
          </p:nvPr>
        </p:nvSpPr>
        <p:spPr/>
        <p:txBody>
          <a:bodyPr/>
          <a:lstStyle/>
          <a:p>
            <a:r>
              <a:rPr lang="fr-FR" dirty="0"/>
              <a:t>Modifications des paramètres pharmacocinétiques et pharmacodynamiques chez l’insuffisant rénal</a:t>
            </a:r>
          </a:p>
          <a:p>
            <a:r>
              <a:rPr lang="fr-FR" dirty="0"/>
              <a:t>Principe des adaptations posologiques</a:t>
            </a:r>
          </a:p>
          <a:p>
            <a:r>
              <a:rPr lang="fr-FR" dirty="0"/>
              <a:t>Gestion de la douleur</a:t>
            </a:r>
          </a:p>
          <a:p>
            <a:r>
              <a:rPr lang="fr-FR" dirty="0"/>
              <a:t>Cas clinique</a:t>
            </a:r>
          </a:p>
          <a:p>
            <a:endParaRPr lang="fr-FR" dirty="0"/>
          </a:p>
        </p:txBody>
      </p:sp>
    </p:spTree>
    <p:extLst>
      <p:ext uri="{BB962C8B-B14F-4D97-AF65-F5344CB8AC3E}">
        <p14:creationId xmlns:p14="http://schemas.microsoft.com/office/powerpoint/2010/main" val="3626467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7FB3D-B5A8-4743-A90E-0BC013E4A8ED}"/>
              </a:ext>
            </a:extLst>
          </p:cNvPr>
          <p:cNvSpPr>
            <a:spLocks noGrp="1"/>
          </p:cNvSpPr>
          <p:nvPr>
            <p:ph type="title"/>
          </p:nvPr>
        </p:nvSpPr>
        <p:spPr/>
        <p:txBody>
          <a:bodyPr>
            <a:normAutofit fontScale="90000"/>
          </a:bodyPr>
          <a:lstStyle/>
          <a:p>
            <a:r>
              <a:rPr lang="fr-FR" dirty="0"/>
              <a:t>Quels paramètres pharmacocinétiques peuvent être affectés en cas d’insuffisance rénale?</a:t>
            </a:r>
          </a:p>
        </p:txBody>
      </p:sp>
      <p:sp>
        <p:nvSpPr>
          <p:cNvPr id="3" name="Espace réservé du contenu 2">
            <a:extLst>
              <a:ext uri="{FF2B5EF4-FFF2-40B4-BE49-F238E27FC236}">
                <a16:creationId xmlns:a16="http://schemas.microsoft.com/office/drawing/2014/main" id="{6E18A042-1C1B-4BFF-A833-3A6F0EB27353}"/>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8FAAADD7-E4C6-445C-8AFD-099A77931485}"/>
              </a:ext>
            </a:extLst>
          </p:cNvPr>
          <p:cNvPicPr>
            <a:picLocks noChangeAspect="1"/>
          </p:cNvPicPr>
          <p:nvPr/>
        </p:nvPicPr>
        <p:blipFill>
          <a:blip r:embed="rId3"/>
          <a:stretch>
            <a:fillRect/>
          </a:stretch>
        </p:blipFill>
        <p:spPr>
          <a:xfrm>
            <a:off x="1451756" y="2138363"/>
            <a:ext cx="8926535" cy="833436"/>
          </a:xfrm>
          <a:prstGeom prst="rect">
            <a:avLst/>
          </a:prstGeom>
        </p:spPr>
      </p:pic>
      <p:pic>
        <p:nvPicPr>
          <p:cNvPr id="5" name="Image 4">
            <a:extLst>
              <a:ext uri="{FF2B5EF4-FFF2-40B4-BE49-F238E27FC236}">
                <a16:creationId xmlns:a16="http://schemas.microsoft.com/office/drawing/2014/main" id="{24109692-701D-48AB-ABE9-3BC1AE865C79}"/>
              </a:ext>
            </a:extLst>
          </p:cNvPr>
          <p:cNvPicPr>
            <a:picLocks noChangeAspect="1"/>
          </p:cNvPicPr>
          <p:nvPr/>
        </p:nvPicPr>
        <p:blipFill>
          <a:blip r:embed="rId4"/>
          <a:stretch>
            <a:fillRect/>
          </a:stretch>
        </p:blipFill>
        <p:spPr>
          <a:xfrm>
            <a:off x="3857625" y="3042034"/>
            <a:ext cx="3638631" cy="3514420"/>
          </a:xfrm>
          <a:prstGeom prst="rect">
            <a:avLst/>
          </a:prstGeom>
        </p:spPr>
      </p:pic>
      <p:pic>
        <p:nvPicPr>
          <p:cNvPr id="6" name="Image 5">
            <a:extLst>
              <a:ext uri="{FF2B5EF4-FFF2-40B4-BE49-F238E27FC236}">
                <a16:creationId xmlns:a16="http://schemas.microsoft.com/office/drawing/2014/main" id="{DC5D06CA-4CC5-43BC-AB98-E16DB2238507}"/>
              </a:ext>
            </a:extLst>
          </p:cNvPr>
          <p:cNvPicPr>
            <a:picLocks noChangeAspect="1"/>
          </p:cNvPicPr>
          <p:nvPr/>
        </p:nvPicPr>
        <p:blipFill>
          <a:blip r:embed="rId5"/>
          <a:stretch>
            <a:fillRect/>
          </a:stretch>
        </p:blipFill>
        <p:spPr>
          <a:xfrm>
            <a:off x="1643516" y="1520828"/>
            <a:ext cx="7895623" cy="617535"/>
          </a:xfrm>
          <a:prstGeom prst="rect">
            <a:avLst/>
          </a:prstGeom>
        </p:spPr>
      </p:pic>
    </p:spTree>
    <p:extLst>
      <p:ext uri="{BB962C8B-B14F-4D97-AF65-F5344CB8AC3E}">
        <p14:creationId xmlns:p14="http://schemas.microsoft.com/office/powerpoint/2010/main" val="1591347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B8C190A4-435F-4222-B875-D14AE78491FB}"/>
              </a:ext>
            </a:extLst>
          </p:cNvPr>
          <p:cNvSpPr txBox="1"/>
          <p:nvPr/>
        </p:nvSpPr>
        <p:spPr>
          <a:xfrm>
            <a:off x="-642939" y="4024257"/>
            <a:ext cx="3368240" cy="923330"/>
          </a:xfrm>
          <a:prstGeom prst="rect">
            <a:avLst/>
          </a:prstGeom>
          <a:noFill/>
        </p:spPr>
        <p:txBody>
          <a:bodyPr wrap="square" rtlCol="0">
            <a:spAutoFit/>
          </a:bodyPr>
          <a:lstStyle/>
          <a:p>
            <a:pPr algn="ctr"/>
            <a:r>
              <a:rPr lang="fr-FR" dirty="0"/>
              <a:t>POLYMEDICATION / INTERACTIONS MEDICAMENTEUSES</a:t>
            </a:r>
          </a:p>
        </p:txBody>
      </p:sp>
      <p:sp>
        <p:nvSpPr>
          <p:cNvPr id="2" name="Titre 1">
            <a:extLst>
              <a:ext uri="{FF2B5EF4-FFF2-40B4-BE49-F238E27FC236}">
                <a16:creationId xmlns:a16="http://schemas.microsoft.com/office/drawing/2014/main" id="{FC6D8CC3-8095-4553-8FDE-F82050392D32}"/>
              </a:ext>
            </a:extLst>
          </p:cNvPr>
          <p:cNvSpPr>
            <a:spLocks noGrp="1"/>
          </p:cNvSpPr>
          <p:nvPr>
            <p:ph type="title"/>
          </p:nvPr>
        </p:nvSpPr>
        <p:spPr/>
        <p:txBody>
          <a:bodyPr>
            <a:normAutofit/>
          </a:bodyPr>
          <a:lstStyle/>
          <a:p>
            <a:r>
              <a:rPr lang="fr-FR" dirty="0"/>
              <a:t>Modifications pharmacocinétiques chez le sujet âgé insuffisant rénal</a:t>
            </a:r>
          </a:p>
        </p:txBody>
      </p:sp>
      <p:graphicFrame>
        <p:nvGraphicFramePr>
          <p:cNvPr id="4" name="Espace réservé du contenu 3">
            <a:extLst>
              <a:ext uri="{FF2B5EF4-FFF2-40B4-BE49-F238E27FC236}">
                <a16:creationId xmlns:a16="http://schemas.microsoft.com/office/drawing/2014/main" id="{96DB056A-6681-40D8-9E6E-FC5BD81C2B36}"/>
              </a:ext>
            </a:extLst>
          </p:cNvPr>
          <p:cNvGraphicFramePr>
            <a:graphicFrameLocks noGrp="1"/>
          </p:cNvGraphicFramePr>
          <p:nvPr>
            <p:ph idx="1"/>
            <p:extLst>
              <p:ext uri="{D42A27DB-BD31-4B8C-83A1-F6EECF244321}">
                <p14:modId xmlns:p14="http://schemas.microsoft.com/office/powerpoint/2010/main" val="2010479349"/>
              </p:ext>
            </p:extLst>
          </p:nvPr>
        </p:nvGraphicFramePr>
        <p:xfrm>
          <a:off x="904874" y="752475"/>
          <a:ext cx="10448925" cy="4310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D6A3E976-7A35-4046-AE46-79765D5F9F3C}"/>
              </a:ext>
            </a:extLst>
          </p:cNvPr>
          <p:cNvSpPr txBox="1"/>
          <p:nvPr/>
        </p:nvSpPr>
        <p:spPr>
          <a:xfrm>
            <a:off x="104776" y="6371614"/>
            <a:ext cx="11925300" cy="523220"/>
          </a:xfrm>
          <a:prstGeom prst="rect">
            <a:avLst/>
          </a:prstGeom>
          <a:noFill/>
        </p:spPr>
        <p:txBody>
          <a:bodyPr wrap="square">
            <a:spAutoFit/>
          </a:bodyPr>
          <a:lstStyle/>
          <a:p>
            <a:r>
              <a:rPr lang="fr-FR" sz="1400" b="0" i="0" dirty="0" err="1">
                <a:solidFill>
                  <a:srgbClr val="31363C"/>
                </a:solidFill>
                <a:effectLst/>
                <a:latin typeface="Inter"/>
              </a:rPr>
              <a:t>Liabeuf</a:t>
            </a:r>
            <a:r>
              <a:rPr lang="fr-FR" sz="1400" b="0" i="0" dirty="0">
                <a:solidFill>
                  <a:srgbClr val="31363C"/>
                </a:solidFill>
                <a:effectLst/>
                <a:latin typeface="Inter"/>
              </a:rPr>
              <a:t> S, </a:t>
            </a:r>
            <a:r>
              <a:rPr lang="fr-FR" sz="1400" b="0" i="0" dirty="0" err="1">
                <a:solidFill>
                  <a:srgbClr val="31363C"/>
                </a:solidFill>
                <a:effectLst/>
                <a:latin typeface="Inter"/>
              </a:rPr>
              <a:t>Berdougo</a:t>
            </a:r>
            <a:r>
              <a:rPr lang="fr-FR" sz="1400" b="0" i="0" dirty="0">
                <a:solidFill>
                  <a:srgbClr val="31363C"/>
                </a:solidFill>
                <a:effectLst/>
                <a:latin typeface="Inter"/>
              </a:rPr>
              <a:t>-Tritz J, </a:t>
            </a:r>
            <a:r>
              <a:rPr lang="fr-FR" sz="1400" b="0" i="0" dirty="0" err="1">
                <a:solidFill>
                  <a:srgbClr val="31363C"/>
                </a:solidFill>
                <a:effectLst/>
                <a:latin typeface="Inter"/>
              </a:rPr>
              <a:t>Augey</a:t>
            </a:r>
            <a:r>
              <a:rPr lang="fr-FR" sz="1400" b="0" i="0" dirty="0">
                <a:solidFill>
                  <a:srgbClr val="31363C"/>
                </a:solidFill>
                <a:effectLst/>
                <a:latin typeface="Inter"/>
              </a:rPr>
              <a:t> L, </a:t>
            </a:r>
            <a:r>
              <a:rPr lang="fr-FR" sz="1400" b="0" i="0" dirty="0" err="1">
                <a:solidFill>
                  <a:srgbClr val="31363C"/>
                </a:solidFill>
                <a:effectLst/>
                <a:latin typeface="Inter"/>
              </a:rPr>
              <a:t>Mbarek</a:t>
            </a:r>
            <a:r>
              <a:rPr lang="fr-FR" sz="1400" b="0" i="0" dirty="0">
                <a:solidFill>
                  <a:srgbClr val="31363C"/>
                </a:solidFill>
                <a:effectLst/>
                <a:latin typeface="Inter"/>
              </a:rPr>
              <a:t> A, </a:t>
            </a:r>
            <a:r>
              <a:rPr lang="fr-FR" sz="1400" b="0" i="0" dirty="0" err="1">
                <a:solidFill>
                  <a:srgbClr val="31363C"/>
                </a:solidFill>
                <a:effectLst/>
                <a:latin typeface="Inter"/>
              </a:rPr>
              <a:t>Jadoul</a:t>
            </a:r>
            <a:r>
              <a:rPr lang="fr-FR" sz="1400" b="0" i="0" dirty="0">
                <a:solidFill>
                  <a:srgbClr val="31363C"/>
                </a:solidFill>
                <a:effectLst/>
                <a:latin typeface="Inter"/>
              </a:rPr>
              <a:t> M, </a:t>
            </a:r>
            <a:r>
              <a:rPr lang="fr-FR" sz="1400" b="0" i="0" dirty="0" err="1">
                <a:solidFill>
                  <a:srgbClr val="31363C"/>
                </a:solidFill>
                <a:effectLst/>
                <a:latin typeface="Inter"/>
              </a:rPr>
              <a:t>Deray</a:t>
            </a:r>
            <a:r>
              <a:rPr lang="fr-FR" sz="1400" b="0" i="0" dirty="0">
                <a:solidFill>
                  <a:srgbClr val="31363C"/>
                </a:solidFill>
                <a:effectLst/>
                <a:latin typeface="Inter"/>
              </a:rPr>
              <a:t> G, Massy </a:t>
            </a:r>
            <a:r>
              <a:rPr lang="fr-FR" sz="1400" dirty="0">
                <a:solidFill>
                  <a:srgbClr val="31363C"/>
                </a:solidFill>
                <a:latin typeface="Inter"/>
              </a:rPr>
              <a:t>ZA. </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Drug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Exposure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in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Chronic</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Kidney</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Disease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It Is Not Just About the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Glomerular</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Filtration Rate.</a:t>
            </a:r>
            <a:r>
              <a:rPr lang="fr-FR" sz="1400" dirty="0">
                <a:solidFill>
                  <a:srgbClr val="31363C"/>
                </a:solidFill>
                <a:latin typeface="Inter"/>
              </a:rPr>
              <a:t> </a:t>
            </a:r>
            <a:r>
              <a:rPr lang="fr-FR" sz="1400" dirty="0" err="1">
                <a:solidFill>
                  <a:srgbClr val="31363C"/>
                </a:solidFill>
                <a:latin typeface="Inter"/>
              </a:rPr>
              <a:t>Fundam</a:t>
            </a:r>
            <a:r>
              <a:rPr lang="fr-FR" sz="1400" dirty="0">
                <a:solidFill>
                  <a:srgbClr val="31363C"/>
                </a:solidFill>
                <a:latin typeface="Inter"/>
              </a:rPr>
              <a:t> Clin</a:t>
            </a:r>
            <a:r>
              <a:rPr lang="fr-FR" sz="1400" b="0" i="0" dirty="0">
                <a:solidFill>
                  <a:srgbClr val="31363C"/>
                </a:solidFill>
                <a:effectLst/>
                <a:latin typeface="Inter"/>
              </a:rPr>
              <a:t> </a:t>
            </a:r>
            <a:r>
              <a:rPr lang="fr-FR" sz="1400" b="0" i="0" dirty="0" err="1">
                <a:solidFill>
                  <a:srgbClr val="31363C"/>
                </a:solidFill>
                <a:effectLst/>
                <a:latin typeface="Inter"/>
              </a:rPr>
              <a:t>Pharmacol</a:t>
            </a:r>
            <a:r>
              <a:rPr lang="fr-FR" sz="1400" b="0" i="0" dirty="0">
                <a:solidFill>
                  <a:srgbClr val="31363C"/>
                </a:solidFill>
                <a:effectLst/>
                <a:latin typeface="Inter"/>
              </a:rPr>
              <a:t>. 2025 Aug;39(4):e70037.</a:t>
            </a:r>
            <a:endParaRPr lang="fr-FR" sz="1400" dirty="0"/>
          </a:p>
        </p:txBody>
      </p:sp>
      <p:sp>
        <p:nvSpPr>
          <p:cNvPr id="3" name="Rectangle 2">
            <a:extLst>
              <a:ext uri="{FF2B5EF4-FFF2-40B4-BE49-F238E27FC236}">
                <a16:creationId xmlns:a16="http://schemas.microsoft.com/office/drawing/2014/main" id="{A7E3C1AE-0415-4B30-A0CA-8A0DBBC2A051}"/>
              </a:ext>
            </a:extLst>
          </p:cNvPr>
          <p:cNvSpPr/>
          <p:nvPr/>
        </p:nvSpPr>
        <p:spPr>
          <a:xfrm>
            <a:off x="3371848" y="1711562"/>
            <a:ext cx="8505827" cy="3184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0" i="0" dirty="0">
                <a:solidFill>
                  <a:srgbClr val="31363C"/>
                </a:solidFill>
                <a:effectLst/>
                <a:latin typeface="Inter"/>
              </a:rPr>
              <a:t>Chez l’insuffisant rénal :</a:t>
            </a:r>
          </a:p>
          <a:p>
            <a:pPr algn="ctr"/>
            <a:r>
              <a:rPr lang="fr-FR" sz="2000" dirty="0">
                <a:solidFill>
                  <a:srgbClr val="31363C"/>
                </a:solidFill>
                <a:latin typeface="Inter"/>
              </a:rPr>
              <a:t>=&gt; </a:t>
            </a:r>
            <a:r>
              <a:rPr lang="fr-FR" sz="2000" b="0" i="0" dirty="0">
                <a:solidFill>
                  <a:srgbClr val="31363C"/>
                </a:solidFill>
                <a:effectLst/>
                <a:latin typeface="Inter"/>
              </a:rPr>
              <a:t>Impact des toxines urémiques : </a:t>
            </a:r>
          </a:p>
          <a:p>
            <a:pPr algn="ctr"/>
            <a:r>
              <a:rPr lang="fr-FR" sz="2000" b="0" i="0" dirty="0">
                <a:solidFill>
                  <a:srgbClr val="31363C"/>
                </a:solidFill>
                <a:effectLst/>
                <a:latin typeface="Inter"/>
              </a:rPr>
              <a:t>Modification de l’expression et la fonction des </a:t>
            </a:r>
            <a:r>
              <a:rPr lang="fr-FR" sz="2000" b="1" i="0" dirty="0">
                <a:solidFill>
                  <a:srgbClr val="31363C"/>
                </a:solidFill>
                <a:effectLst/>
                <a:latin typeface="Inter"/>
              </a:rPr>
              <a:t>transporteurs</a:t>
            </a:r>
          </a:p>
          <a:p>
            <a:pPr algn="ctr"/>
            <a:r>
              <a:rPr lang="fr-FR" sz="2000" b="1" i="0" dirty="0">
                <a:solidFill>
                  <a:srgbClr val="31363C"/>
                </a:solidFill>
                <a:effectLst/>
                <a:latin typeface="Inter"/>
              </a:rPr>
              <a:t>d’influx ou d’efflux intestinaux, tels que la P-gp et les MRP</a:t>
            </a:r>
          </a:p>
          <a:p>
            <a:pPr algn="ctr"/>
            <a:endParaRPr lang="fr-FR" sz="2000" b="1" dirty="0">
              <a:solidFill>
                <a:srgbClr val="31363C"/>
              </a:solidFill>
              <a:latin typeface="Inter"/>
            </a:endParaRPr>
          </a:p>
          <a:p>
            <a:pPr algn="ctr"/>
            <a:r>
              <a:rPr lang="fr-FR" sz="2000" dirty="0">
                <a:solidFill>
                  <a:srgbClr val="31363C"/>
                </a:solidFill>
                <a:latin typeface="Inter"/>
              </a:rPr>
              <a:t>Chez le sujet âgé :</a:t>
            </a:r>
          </a:p>
          <a:p>
            <a:pPr algn="ctr"/>
            <a:r>
              <a:rPr lang="fr-FR" sz="2000" dirty="0">
                <a:solidFill>
                  <a:srgbClr val="31363C"/>
                </a:solidFill>
                <a:latin typeface="Inter"/>
              </a:rPr>
              <a:t>- Diminution de la sécrétion en acide gastrique</a:t>
            </a:r>
            <a:br>
              <a:rPr lang="fr-FR" sz="2000" dirty="0">
                <a:solidFill>
                  <a:srgbClr val="31363C"/>
                </a:solidFill>
                <a:latin typeface="Inter"/>
              </a:rPr>
            </a:br>
            <a:r>
              <a:rPr lang="fr-FR" sz="2000" dirty="0">
                <a:solidFill>
                  <a:srgbClr val="31363C"/>
                </a:solidFill>
                <a:latin typeface="Inter"/>
              </a:rPr>
              <a:t>- Diminution de la vitesse de la vidange gastrique</a:t>
            </a:r>
            <a:br>
              <a:rPr lang="fr-FR" sz="2000" dirty="0">
                <a:solidFill>
                  <a:srgbClr val="31363C"/>
                </a:solidFill>
                <a:latin typeface="Inter"/>
              </a:rPr>
            </a:br>
            <a:r>
              <a:rPr lang="fr-FR" sz="2000" dirty="0">
                <a:solidFill>
                  <a:srgbClr val="31363C"/>
                </a:solidFill>
                <a:latin typeface="Inter"/>
              </a:rPr>
              <a:t>- Diminution de la motilité gastro-intestinale</a:t>
            </a:r>
            <a:br>
              <a:rPr lang="fr-FR" sz="2000" dirty="0">
                <a:solidFill>
                  <a:srgbClr val="31363C"/>
                </a:solidFill>
                <a:latin typeface="Inter"/>
              </a:rPr>
            </a:br>
            <a:r>
              <a:rPr lang="fr-FR" sz="2000" dirty="0">
                <a:solidFill>
                  <a:srgbClr val="31363C"/>
                </a:solidFill>
                <a:latin typeface="Inter"/>
              </a:rPr>
              <a:t>- Diminution du débit sanguin</a:t>
            </a:r>
          </a:p>
        </p:txBody>
      </p:sp>
      <p:sp>
        <p:nvSpPr>
          <p:cNvPr id="5" name="Flèche : droite 4">
            <a:extLst>
              <a:ext uri="{FF2B5EF4-FFF2-40B4-BE49-F238E27FC236}">
                <a16:creationId xmlns:a16="http://schemas.microsoft.com/office/drawing/2014/main" id="{45984D02-124E-4FE3-8863-8294199FB50B}"/>
              </a:ext>
            </a:extLst>
          </p:cNvPr>
          <p:cNvSpPr/>
          <p:nvPr/>
        </p:nvSpPr>
        <p:spPr>
          <a:xfrm>
            <a:off x="3371848" y="2523347"/>
            <a:ext cx="781050" cy="476250"/>
          </a:xfrm>
          <a:prstGeom prst="right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droite 10">
            <a:extLst>
              <a:ext uri="{FF2B5EF4-FFF2-40B4-BE49-F238E27FC236}">
                <a16:creationId xmlns:a16="http://schemas.microsoft.com/office/drawing/2014/main" id="{841BF7E0-0323-4A7E-9111-61EF5A1F3CFC}"/>
              </a:ext>
            </a:extLst>
          </p:cNvPr>
          <p:cNvSpPr/>
          <p:nvPr/>
        </p:nvSpPr>
        <p:spPr>
          <a:xfrm rot="5400000">
            <a:off x="1815913" y="4265679"/>
            <a:ext cx="644893" cy="356135"/>
          </a:xfrm>
          <a:prstGeom prst="right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CEF29458-EC5A-4244-A624-008238990ED2}"/>
              </a:ext>
            </a:extLst>
          </p:cNvPr>
          <p:cNvSpPr txBox="1"/>
          <p:nvPr/>
        </p:nvSpPr>
        <p:spPr>
          <a:xfrm>
            <a:off x="383304" y="4921301"/>
            <a:ext cx="3512419" cy="1477328"/>
          </a:xfrm>
          <a:prstGeom prst="rect">
            <a:avLst/>
          </a:prstGeom>
          <a:noFill/>
        </p:spPr>
        <p:txBody>
          <a:bodyPr wrap="square" rtlCol="0">
            <a:spAutoFit/>
          </a:bodyPr>
          <a:lstStyle/>
          <a:p>
            <a:pPr algn="ctr"/>
            <a:r>
              <a:rPr lang="fr-FR" dirty="0"/>
              <a:t>Traitement influençant l’absorption des autres médicaments : chélateurs, IPP, calcium </a:t>
            </a:r>
          </a:p>
          <a:p>
            <a:pPr algn="ctr"/>
            <a:r>
              <a:rPr lang="fr-FR" dirty="0"/>
              <a:t>Inhibiteurs / inducteurs enzymatiques CYP, P-</a:t>
            </a:r>
            <a:r>
              <a:rPr lang="fr-FR" dirty="0" err="1"/>
              <a:t>gP</a:t>
            </a:r>
            <a:r>
              <a:rPr lang="fr-FR" dirty="0"/>
              <a:t>…</a:t>
            </a:r>
          </a:p>
        </p:txBody>
      </p:sp>
    </p:spTree>
    <p:extLst>
      <p:ext uri="{BB962C8B-B14F-4D97-AF65-F5344CB8AC3E}">
        <p14:creationId xmlns:p14="http://schemas.microsoft.com/office/powerpoint/2010/main" val="304619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D8CC3-8095-4553-8FDE-F82050392D32}"/>
              </a:ext>
            </a:extLst>
          </p:cNvPr>
          <p:cNvSpPr>
            <a:spLocks noGrp="1"/>
          </p:cNvSpPr>
          <p:nvPr>
            <p:ph type="title"/>
          </p:nvPr>
        </p:nvSpPr>
        <p:spPr/>
        <p:txBody>
          <a:bodyPr>
            <a:normAutofit/>
          </a:bodyPr>
          <a:lstStyle/>
          <a:p>
            <a:r>
              <a:rPr lang="fr-FR" dirty="0"/>
              <a:t>Modifications pharmacocinétiques chez le sujet âgé insuffisant rénal</a:t>
            </a:r>
          </a:p>
        </p:txBody>
      </p:sp>
      <p:graphicFrame>
        <p:nvGraphicFramePr>
          <p:cNvPr id="4" name="Espace réservé du contenu 3">
            <a:extLst>
              <a:ext uri="{FF2B5EF4-FFF2-40B4-BE49-F238E27FC236}">
                <a16:creationId xmlns:a16="http://schemas.microsoft.com/office/drawing/2014/main" id="{96DB056A-6681-40D8-9E6E-FC5BD81C2B36}"/>
              </a:ext>
            </a:extLst>
          </p:cNvPr>
          <p:cNvGraphicFramePr>
            <a:graphicFrameLocks noGrp="1"/>
          </p:cNvGraphicFramePr>
          <p:nvPr>
            <p:ph idx="1"/>
            <p:extLst>
              <p:ext uri="{D42A27DB-BD31-4B8C-83A1-F6EECF244321}">
                <p14:modId xmlns:p14="http://schemas.microsoft.com/office/powerpoint/2010/main" val="806278656"/>
              </p:ext>
            </p:extLst>
          </p:nvPr>
        </p:nvGraphicFramePr>
        <p:xfrm>
          <a:off x="904874" y="752475"/>
          <a:ext cx="10448925" cy="4310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D6A3E976-7A35-4046-AE46-79765D5F9F3C}"/>
              </a:ext>
            </a:extLst>
          </p:cNvPr>
          <p:cNvSpPr txBox="1"/>
          <p:nvPr/>
        </p:nvSpPr>
        <p:spPr>
          <a:xfrm>
            <a:off x="104776" y="6371614"/>
            <a:ext cx="11925300" cy="523220"/>
          </a:xfrm>
          <a:prstGeom prst="rect">
            <a:avLst/>
          </a:prstGeom>
          <a:noFill/>
        </p:spPr>
        <p:txBody>
          <a:bodyPr wrap="square">
            <a:spAutoFit/>
          </a:bodyPr>
          <a:lstStyle/>
          <a:p>
            <a:r>
              <a:rPr lang="fr-FR" sz="1400" b="0" i="0" dirty="0" err="1">
                <a:solidFill>
                  <a:srgbClr val="31363C"/>
                </a:solidFill>
                <a:effectLst/>
                <a:latin typeface="Inter"/>
              </a:rPr>
              <a:t>Liabeuf</a:t>
            </a:r>
            <a:r>
              <a:rPr lang="fr-FR" sz="1400" b="0" i="0" dirty="0">
                <a:solidFill>
                  <a:srgbClr val="31363C"/>
                </a:solidFill>
                <a:effectLst/>
                <a:latin typeface="Inter"/>
              </a:rPr>
              <a:t> S, </a:t>
            </a:r>
            <a:r>
              <a:rPr lang="fr-FR" sz="1400" b="0" i="0" dirty="0" err="1">
                <a:solidFill>
                  <a:srgbClr val="31363C"/>
                </a:solidFill>
                <a:effectLst/>
                <a:latin typeface="Inter"/>
              </a:rPr>
              <a:t>Berdougo</a:t>
            </a:r>
            <a:r>
              <a:rPr lang="fr-FR" sz="1400" b="0" i="0" dirty="0">
                <a:solidFill>
                  <a:srgbClr val="31363C"/>
                </a:solidFill>
                <a:effectLst/>
                <a:latin typeface="Inter"/>
              </a:rPr>
              <a:t>-Tritz J, </a:t>
            </a:r>
            <a:r>
              <a:rPr lang="fr-FR" sz="1400" b="0" i="0" dirty="0" err="1">
                <a:solidFill>
                  <a:srgbClr val="31363C"/>
                </a:solidFill>
                <a:effectLst/>
                <a:latin typeface="Inter"/>
              </a:rPr>
              <a:t>Augey</a:t>
            </a:r>
            <a:r>
              <a:rPr lang="fr-FR" sz="1400" b="0" i="0" dirty="0">
                <a:solidFill>
                  <a:srgbClr val="31363C"/>
                </a:solidFill>
                <a:effectLst/>
                <a:latin typeface="Inter"/>
              </a:rPr>
              <a:t> L, </a:t>
            </a:r>
            <a:r>
              <a:rPr lang="fr-FR" sz="1400" b="0" i="0" dirty="0" err="1">
                <a:solidFill>
                  <a:srgbClr val="31363C"/>
                </a:solidFill>
                <a:effectLst/>
                <a:latin typeface="Inter"/>
              </a:rPr>
              <a:t>Mbarek</a:t>
            </a:r>
            <a:r>
              <a:rPr lang="fr-FR" sz="1400" b="0" i="0" dirty="0">
                <a:solidFill>
                  <a:srgbClr val="31363C"/>
                </a:solidFill>
                <a:effectLst/>
                <a:latin typeface="Inter"/>
              </a:rPr>
              <a:t> A, </a:t>
            </a:r>
            <a:r>
              <a:rPr lang="fr-FR" sz="1400" b="0" i="0" dirty="0" err="1">
                <a:solidFill>
                  <a:srgbClr val="31363C"/>
                </a:solidFill>
                <a:effectLst/>
                <a:latin typeface="Inter"/>
              </a:rPr>
              <a:t>Jadoul</a:t>
            </a:r>
            <a:r>
              <a:rPr lang="fr-FR" sz="1400" b="0" i="0" dirty="0">
                <a:solidFill>
                  <a:srgbClr val="31363C"/>
                </a:solidFill>
                <a:effectLst/>
                <a:latin typeface="Inter"/>
              </a:rPr>
              <a:t> M, </a:t>
            </a:r>
            <a:r>
              <a:rPr lang="fr-FR" sz="1400" b="0" i="0" dirty="0" err="1">
                <a:solidFill>
                  <a:srgbClr val="31363C"/>
                </a:solidFill>
                <a:effectLst/>
                <a:latin typeface="Inter"/>
              </a:rPr>
              <a:t>Deray</a:t>
            </a:r>
            <a:r>
              <a:rPr lang="fr-FR" sz="1400" b="0" i="0" dirty="0">
                <a:solidFill>
                  <a:srgbClr val="31363C"/>
                </a:solidFill>
                <a:effectLst/>
                <a:latin typeface="Inter"/>
              </a:rPr>
              <a:t> G, Massy </a:t>
            </a:r>
            <a:r>
              <a:rPr lang="fr-FR" sz="1400" dirty="0">
                <a:solidFill>
                  <a:srgbClr val="31363C"/>
                </a:solidFill>
                <a:latin typeface="Inter"/>
              </a:rPr>
              <a:t>ZA. </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Drug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Exposure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in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Chronic</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Kidney</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Disease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It Is Not Just About the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Glomerular</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Filtration Rate.</a:t>
            </a:r>
            <a:r>
              <a:rPr lang="fr-FR" sz="1400" dirty="0">
                <a:solidFill>
                  <a:srgbClr val="31363C"/>
                </a:solidFill>
                <a:latin typeface="Inter"/>
              </a:rPr>
              <a:t> </a:t>
            </a:r>
            <a:r>
              <a:rPr lang="fr-FR" sz="1400" dirty="0" err="1">
                <a:solidFill>
                  <a:srgbClr val="31363C"/>
                </a:solidFill>
                <a:latin typeface="Inter"/>
              </a:rPr>
              <a:t>Fundam</a:t>
            </a:r>
            <a:r>
              <a:rPr lang="fr-FR" sz="1400" dirty="0">
                <a:solidFill>
                  <a:srgbClr val="31363C"/>
                </a:solidFill>
                <a:latin typeface="Inter"/>
              </a:rPr>
              <a:t> Clin</a:t>
            </a:r>
            <a:r>
              <a:rPr lang="fr-FR" sz="1400" b="0" i="0" dirty="0">
                <a:solidFill>
                  <a:srgbClr val="31363C"/>
                </a:solidFill>
                <a:effectLst/>
                <a:latin typeface="Inter"/>
              </a:rPr>
              <a:t> </a:t>
            </a:r>
            <a:r>
              <a:rPr lang="fr-FR" sz="1400" b="0" i="0" dirty="0" err="1">
                <a:solidFill>
                  <a:srgbClr val="31363C"/>
                </a:solidFill>
                <a:effectLst/>
                <a:latin typeface="Inter"/>
              </a:rPr>
              <a:t>Pharmacol</a:t>
            </a:r>
            <a:r>
              <a:rPr lang="fr-FR" sz="1400" b="0" i="0" dirty="0">
                <a:solidFill>
                  <a:srgbClr val="31363C"/>
                </a:solidFill>
                <a:effectLst/>
                <a:latin typeface="Inter"/>
              </a:rPr>
              <a:t>. 2025 Aug;39(4):e70037.</a:t>
            </a:r>
            <a:endParaRPr lang="fr-FR" sz="1400" dirty="0"/>
          </a:p>
        </p:txBody>
      </p:sp>
      <p:sp>
        <p:nvSpPr>
          <p:cNvPr id="3" name="Rectangle 2">
            <a:extLst>
              <a:ext uri="{FF2B5EF4-FFF2-40B4-BE49-F238E27FC236}">
                <a16:creationId xmlns:a16="http://schemas.microsoft.com/office/drawing/2014/main" id="{A7E3C1AE-0415-4B30-A0CA-8A0DBBC2A051}"/>
              </a:ext>
            </a:extLst>
          </p:cNvPr>
          <p:cNvSpPr/>
          <p:nvPr/>
        </p:nvSpPr>
        <p:spPr>
          <a:xfrm>
            <a:off x="3371845" y="1690688"/>
            <a:ext cx="8820155" cy="43102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0" i="0" dirty="0">
                <a:solidFill>
                  <a:srgbClr val="31363C"/>
                </a:solidFill>
                <a:effectLst/>
                <a:latin typeface="Inter"/>
              </a:rPr>
              <a:t>Chez l’insuffisant rénal :</a:t>
            </a:r>
          </a:p>
          <a:p>
            <a:pPr algn="ctr"/>
            <a:r>
              <a:rPr lang="fr-FR" sz="2000" dirty="0">
                <a:solidFill>
                  <a:srgbClr val="31363C"/>
                </a:solidFill>
                <a:latin typeface="Inter"/>
              </a:rPr>
              <a:t>=&gt; </a:t>
            </a:r>
            <a:r>
              <a:rPr lang="fr-FR" sz="2000" b="0" i="0" dirty="0">
                <a:solidFill>
                  <a:srgbClr val="31363C"/>
                </a:solidFill>
                <a:effectLst/>
                <a:latin typeface="Inter"/>
              </a:rPr>
              <a:t>Impact des toxines urémiques : </a:t>
            </a:r>
          </a:p>
          <a:p>
            <a:pPr algn="ctr"/>
            <a:r>
              <a:rPr lang="fr-FR" sz="2000" b="1" i="0" dirty="0" err="1">
                <a:solidFill>
                  <a:srgbClr val="31363C"/>
                </a:solidFill>
                <a:effectLst/>
                <a:latin typeface="Inter"/>
              </a:rPr>
              <a:t>Carbamylation</a:t>
            </a:r>
            <a:r>
              <a:rPr lang="fr-FR" sz="2000" b="1" i="0" dirty="0">
                <a:solidFill>
                  <a:srgbClr val="31363C"/>
                </a:solidFill>
                <a:effectLst/>
                <a:latin typeface="Inter"/>
              </a:rPr>
              <a:t> de l’albumine =&gt;</a:t>
            </a:r>
            <a:r>
              <a:rPr lang="fr-FR" sz="2000" b="0" i="0" dirty="0">
                <a:solidFill>
                  <a:srgbClr val="31363C"/>
                </a:solidFill>
                <a:effectLst/>
                <a:latin typeface="Inter"/>
              </a:rPr>
              <a:t> diminution du nombre de sites de liaison disponibles pour les médicaments</a:t>
            </a:r>
          </a:p>
          <a:p>
            <a:pPr algn="ctr"/>
            <a:r>
              <a:rPr lang="fr-FR" sz="2000" dirty="0">
                <a:solidFill>
                  <a:srgbClr val="31363C"/>
                </a:solidFill>
                <a:latin typeface="Inter"/>
                <a:ea typeface="Calibri" panose="020F0502020204030204" pitchFamily="34" charset="0"/>
                <a:cs typeface="Calibri" panose="020F0502020204030204" pitchFamily="34" charset="0"/>
              </a:rPr>
              <a:t>↑</a:t>
            </a:r>
            <a:r>
              <a:rPr lang="fr-FR" sz="2000" b="0" i="0" dirty="0">
                <a:solidFill>
                  <a:srgbClr val="31363C"/>
                </a:solidFill>
                <a:effectLst/>
                <a:latin typeface="Inter"/>
              </a:rPr>
              <a:t> fraction libre des médicaments dans la circulation sanguine (risque de surexposition). </a:t>
            </a:r>
          </a:p>
          <a:p>
            <a:pPr algn="ctr"/>
            <a:endParaRPr lang="fr-FR" sz="2000" b="0" i="0" dirty="0">
              <a:solidFill>
                <a:srgbClr val="31363C"/>
              </a:solidFill>
              <a:effectLst/>
              <a:latin typeface="Inter"/>
            </a:endParaRPr>
          </a:p>
          <a:p>
            <a:pPr algn="ctr"/>
            <a:r>
              <a:rPr lang="fr-FR" sz="2000" dirty="0">
                <a:solidFill>
                  <a:srgbClr val="31363C"/>
                </a:solidFill>
                <a:latin typeface="Inter"/>
              </a:rPr>
              <a:t>Chez le sujet âgé :</a:t>
            </a:r>
          </a:p>
          <a:p>
            <a:pPr marL="342900" indent="-342900" algn="l">
              <a:buFontTx/>
              <a:buChar char="-"/>
            </a:pPr>
            <a:r>
              <a:rPr lang="fr-FR" sz="2000" dirty="0">
                <a:solidFill>
                  <a:srgbClr val="31363C"/>
                </a:solidFill>
                <a:latin typeface="Inter"/>
              </a:rPr>
              <a:t>Diminution de la surface corporelle</a:t>
            </a:r>
          </a:p>
          <a:p>
            <a:pPr marL="342900" indent="-342900" algn="l">
              <a:buFontTx/>
              <a:buChar char="-"/>
            </a:pPr>
            <a:r>
              <a:rPr lang="fr-FR" sz="2000" dirty="0">
                <a:solidFill>
                  <a:srgbClr val="31363C"/>
                </a:solidFill>
                <a:latin typeface="Inter"/>
              </a:rPr>
              <a:t>Diminution de l’eau corporelle et sensation de soif atténuée</a:t>
            </a:r>
          </a:p>
          <a:p>
            <a:pPr marL="342900" indent="-342900" algn="l">
              <a:buFontTx/>
              <a:buChar char="-"/>
            </a:pPr>
            <a:r>
              <a:rPr lang="fr-FR" sz="2000" dirty="0">
                <a:solidFill>
                  <a:srgbClr val="31363C"/>
                </a:solidFill>
                <a:latin typeface="Inter"/>
              </a:rPr>
              <a:t>Diminution de la vascularisation tissulaire</a:t>
            </a:r>
          </a:p>
          <a:p>
            <a:pPr marL="342900" indent="-342900" algn="l">
              <a:buFontTx/>
              <a:buChar char="-"/>
            </a:pPr>
            <a:r>
              <a:rPr lang="fr-FR" sz="2000" dirty="0">
                <a:solidFill>
                  <a:srgbClr val="31363C"/>
                </a:solidFill>
                <a:latin typeface="Inter"/>
              </a:rPr>
              <a:t>Augmentation relative de la masse graisseuse</a:t>
            </a:r>
            <a:br>
              <a:rPr lang="fr-FR" sz="2000" dirty="0">
                <a:solidFill>
                  <a:srgbClr val="31363C"/>
                </a:solidFill>
                <a:latin typeface="Inter"/>
              </a:rPr>
            </a:br>
            <a:r>
              <a:rPr lang="fr-FR" sz="2000" dirty="0">
                <a:solidFill>
                  <a:srgbClr val="31363C"/>
                </a:solidFill>
                <a:latin typeface="Inter"/>
              </a:rPr>
              <a:t>=&gt; </a:t>
            </a:r>
            <a:r>
              <a:rPr lang="fr-FR" sz="2000" dirty="0">
                <a:solidFill>
                  <a:srgbClr val="31363C"/>
                </a:solidFill>
                <a:latin typeface="Calibri" panose="020F0502020204030204" pitchFamily="34" charset="0"/>
                <a:ea typeface="Calibri" panose="020F0502020204030204" pitchFamily="34" charset="0"/>
                <a:cs typeface="Calibri" panose="020F0502020204030204" pitchFamily="34" charset="0"/>
              </a:rPr>
              <a:t>↑</a:t>
            </a:r>
            <a:r>
              <a:rPr lang="fr-FR" sz="2000" dirty="0">
                <a:solidFill>
                  <a:srgbClr val="31363C"/>
                </a:solidFill>
                <a:latin typeface="Inter"/>
              </a:rPr>
              <a:t> Vd molécules lipophiles (t1/2</a:t>
            </a:r>
            <a:r>
              <a:rPr lang="fr-FR" sz="2000" dirty="0">
                <a:solidFill>
                  <a:srgbClr val="31363C"/>
                </a:solidFill>
                <a:latin typeface="Calibri" panose="020F0502020204030204" pitchFamily="34" charset="0"/>
                <a:ea typeface="Calibri" panose="020F0502020204030204" pitchFamily="34" charset="0"/>
                <a:cs typeface="Calibri" panose="020F0502020204030204" pitchFamily="34" charset="0"/>
              </a:rPr>
              <a:t>↑)</a:t>
            </a:r>
            <a:r>
              <a:rPr lang="fr-FR" sz="2000" dirty="0">
                <a:solidFill>
                  <a:srgbClr val="31363C"/>
                </a:solidFill>
                <a:latin typeface="Inter"/>
              </a:rPr>
              <a:t> et </a:t>
            </a:r>
            <a:r>
              <a:rPr lang="fr-FR" sz="2000" dirty="0">
                <a:solidFill>
                  <a:srgbClr val="31363C"/>
                </a:solidFill>
                <a:latin typeface="Inter"/>
                <a:ea typeface="Calibri" panose="020F0502020204030204" pitchFamily="34" charset="0"/>
                <a:cs typeface="Calibri" panose="020F0502020204030204" pitchFamily="34" charset="0"/>
              </a:rPr>
              <a:t>↓</a:t>
            </a:r>
            <a:r>
              <a:rPr lang="fr-FR" sz="2000" dirty="0">
                <a:solidFill>
                  <a:srgbClr val="31363C"/>
                </a:solidFill>
                <a:latin typeface="Inter"/>
              </a:rPr>
              <a:t> Vd molécules hydrophiles ([c]</a:t>
            </a:r>
            <a:r>
              <a:rPr lang="fr-FR" sz="2000" dirty="0">
                <a:solidFill>
                  <a:srgbClr val="31363C"/>
                </a:solidFill>
                <a:latin typeface="Calibri" panose="020F0502020204030204" pitchFamily="34" charset="0"/>
                <a:ea typeface="Calibri" panose="020F0502020204030204" pitchFamily="34" charset="0"/>
                <a:cs typeface="Calibri" panose="020F0502020204030204" pitchFamily="34" charset="0"/>
              </a:rPr>
              <a:t>↑)</a:t>
            </a:r>
            <a:r>
              <a:rPr lang="fr-FR" sz="2000" dirty="0">
                <a:solidFill>
                  <a:srgbClr val="31363C"/>
                </a:solidFill>
                <a:latin typeface="Inter"/>
              </a:rPr>
              <a:t>.</a:t>
            </a:r>
          </a:p>
          <a:p>
            <a:pPr marL="342900" indent="-342900" algn="l">
              <a:buFontTx/>
              <a:buChar char="-"/>
            </a:pPr>
            <a:r>
              <a:rPr lang="fr-FR" sz="2000" dirty="0">
                <a:solidFill>
                  <a:srgbClr val="31363C"/>
                </a:solidFill>
                <a:latin typeface="Inter"/>
              </a:rPr>
              <a:t>Diminution de l’albuminémie</a:t>
            </a:r>
            <a:br>
              <a:rPr lang="fr-FR" sz="2000" dirty="0">
                <a:solidFill>
                  <a:srgbClr val="31363C"/>
                </a:solidFill>
                <a:latin typeface="Inter"/>
              </a:rPr>
            </a:br>
            <a:endParaRPr lang="fr-FR" sz="2000" dirty="0">
              <a:solidFill>
                <a:srgbClr val="31363C"/>
              </a:solidFill>
              <a:latin typeface="Inter"/>
            </a:endParaRPr>
          </a:p>
        </p:txBody>
      </p:sp>
      <p:sp>
        <p:nvSpPr>
          <p:cNvPr id="5" name="Flèche : droite 4">
            <a:extLst>
              <a:ext uri="{FF2B5EF4-FFF2-40B4-BE49-F238E27FC236}">
                <a16:creationId xmlns:a16="http://schemas.microsoft.com/office/drawing/2014/main" id="{45984D02-124E-4FE3-8863-8294199FB50B}"/>
              </a:ext>
            </a:extLst>
          </p:cNvPr>
          <p:cNvSpPr/>
          <p:nvPr/>
        </p:nvSpPr>
        <p:spPr>
          <a:xfrm>
            <a:off x="3371848" y="2523347"/>
            <a:ext cx="781050" cy="476250"/>
          </a:xfrm>
          <a:prstGeom prst="rightArrow">
            <a:avLst/>
          </a:prstGeom>
          <a:solidFill>
            <a:srgbClr val="67EF67"/>
          </a:solidFill>
          <a:ln>
            <a:solidFill>
              <a:srgbClr val="67EF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D532AA91-5FEA-4A1F-8C31-4C950388178D}"/>
              </a:ext>
            </a:extLst>
          </p:cNvPr>
          <p:cNvSpPr txBox="1"/>
          <p:nvPr/>
        </p:nvSpPr>
        <p:spPr>
          <a:xfrm>
            <a:off x="216617" y="5033962"/>
            <a:ext cx="3512419" cy="923330"/>
          </a:xfrm>
          <a:prstGeom prst="rect">
            <a:avLst/>
          </a:prstGeom>
          <a:noFill/>
        </p:spPr>
        <p:txBody>
          <a:bodyPr wrap="square" rtlCol="0">
            <a:spAutoFit/>
          </a:bodyPr>
          <a:lstStyle/>
          <a:p>
            <a:pPr algn="ctr"/>
            <a:r>
              <a:rPr lang="fr-FR" dirty="0"/>
              <a:t>Interaction par compétition au niveau des sites de fixation de l’albumine…</a:t>
            </a:r>
          </a:p>
        </p:txBody>
      </p:sp>
      <p:sp>
        <p:nvSpPr>
          <p:cNvPr id="15" name="ZoneTexte 14">
            <a:extLst>
              <a:ext uri="{FF2B5EF4-FFF2-40B4-BE49-F238E27FC236}">
                <a16:creationId xmlns:a16="http://schemas.microsoft.com/office/drawing/2014/main" id="{2938A748-3450-4CAF-A253-F9BBCB0BC684}"/>
              </a:ext>
            </a:extLst>
          </p:cNvPr>
          <p:cNvSpPr txBox="1"/>
          <p:nvPr/>
        </p:nvSpPr>
        <p:spPr>
          <a:xfrm>
            <a:off x="-642939" y="4024257"/>
            <a:ext cx="3368240" cy="923330"/>
          </a:xfrm>
          <a:prstGeom prst="rect">
            <a:avLst/>
          </a:prstGeom>
          <a:noFill/>
        </p:spPr>
        <p:txBody>
          <a:bodyPr wrap="square" rtlCol="0">
            <a:spAutoFit/>
          </a:bodyPr>
          <a:lstStyle/>
          <a:p>
            <a:pPr algn="ctr"/>
            <a:r>
              <a:rPr lang="fr-FR" dirty="0"/>
              <a:t>POLYMEDICATION / INTERACTIONS MEDICAMENTEUSES</a:t>
            </a:r>
          </a:p>
        </p:txBody>
      </p:sp>
      <p:sp>
        <p:nvSpPr>
          <p:cNvPr id="16" name="Flèche : droite 15">
            <a:extLst>
              <a:ext uri="{FF2B5EF4-FFF2-40B4-BE49-F238E27FC236}">
                <a16:creationId xmlns:a16="http://schemas.microsoft.com/office/drawing/2014/main" id="{018917F0-E596-4BA9-883F-A830D0CEEAD7}"/>
              </a:ext>
            </a:extLst>
          </p:cNvPr>
          <p:cNvSpPr/>
          <p:nvPr/>
        </p:nvSpPr>
        <p:spPr>
          <a:xfrm rot="5400000">
            <a:off x="1839474" y="4259677"/>
            <a:ext cx="781050" cy="476250"/>
          </a:xfrm>
          <a:prstGeom prst="rightArrow">
            <a:avLst/>
          </a:prstGeom>
          <a:solidFill>
            <a:srgbClr val="67EF67"/>
          </a:solidFill>
          <a:ln>
            <a:solidFill>
              <a:srgbClr val="67EF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5144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D8CC3-8095-4553-8FDE-F82050392D32}"/>
              </a:ext>
            </a:extLst>
          </p:cNvPr>
          <p:cNvSpPr>
            <a:spLocks noGrp="1"/>
          </p:cNvSpPr>
          <p:nvPr>
            <p:ph type="title"/>
          </p:nvPr>
        </p:nvSpPr>
        <p:spPr/>
        <p:txBody>
          <a:bodyPr>
            <a:normAutofit/>
          </a:bodyPr>
          <a:lstStyle/>
          <a:p>
            <a:r>
              <a:rPr lang="fr-FR" dirty="0"/>
              <a:t>Modifications pharmacocinétiques chez le sujet âgé insuffisant rénal</a:t>
            </a:r>
          </a:p>
        </p:txBody>
      </p:sp>
      <p:graphicFrame>
        <p:nvGraphicFramePr>
          <p:cNvPr id="4" name="Espace réservé du contenu 3">
            <a:extLst>
              <a:ext uri="{FF2B5EF4-FFF2-40B4-BE49-F238E27FC236}">
                <a16:creationId xmlns:a16="http://schemas.microsoft.com/office/drawing/2014/main" id="{96DB056A-6681-40D8-9E6E-FC5BD81C2B36}"/>
              </a:ext>
            </a:extLst>
          </p:cNvPr>
          <p:cNvGraphicFramePr>
            <a:graphicFrameLocks noGrp="1"/>
          </p:cNvGraphicFramePr>
          <p:nvPr>
            <p:ph idx="1"/>
            <p:extLst>
              <p:ext uri="{D42A27DB-BD31-4B8C-83A1-F6EECF244321}">
                <p14:modId xmlns:p14="http://schemas.microsoft.com/office/powerpoint/2010/main" val="777192636"/>
              </p:ext>
            </p:extLst>
          </p:nvPr>
        </p:nvGraphicFramePr>
        <p:xfrm>
          <a:off x="904874" y="752475"/>
          <a:ext cx="10448925" cy="4310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D6A3E976-7A35-4046-AE46-79765D5F9F3C}"/>
              </a:ext>
            </a:extLst>
          </p:cNvPr>
          <p:cNvSpPr txBox="1"/>
          <p:nvPr/>
        </p:nvSpPr>
        <p:spPr>
          <a:xfrm>
            <a:off x="104776" y="6371614"/>
            <a:ext cx="11925300" cy="523220"/>
          </a:xfrm>
          <a:prstGeom prst="rect">
            <a:avLst/>
          </a:prstGeom>
          <a:noFill/>
        </p:spPr>
        <p:txBody>
          <a:bodyPr wrap="square">
            <a:spAutoFit/>
          </a:bodyPr>
          <a:lstStyle/>
          <a:p>
            <a:r>
              <a:rPr lang="fr-FR" sz="1400" b="0" i="0" dirty="0" err="1">
                <a:solidFill>
                  <a:srgbClr val="31363C"/>
                </a:solidFill>
                <a:effectLst/>
                <a:latin typeface="Inter"/>
              </a:rPr>
              <a:t>Liabeuf</a:t>
            </a:r>
            <a:r>
              <a:rPr lang="fr-FR" sz="1400" b="0" i="0" dirty="0">
                <a:solidFill>
                  <a:srgbClr val="31363C"/>
                </a:solidFill>
                <a:effectLst/>
                <a:latin typeface="Inter"/>
              </a:rPr>
              <a:t> S, </a:t>
            </a:r>
            <a:r>
              <a:rPr lang="fr-FR" sz="1400" b="0" i="0" dirty="0" err="1">
                <a:solidFill>
                  <a:srgbClr val="31363C"/>
                </a:solidFill>
                <a:effectLst/>
                <a:latin typeface="Inter"/>
              </a:rPr>
              <a:t>Berdougo</a:t>
            </a:r>
            <a:r>
              <a:rPr lang="fr-FR" sz="1400" b="0" i="0" dirty="0">
                <a:solidFill>
                  <a:srgbClr val="31363C"/>
                </a:solidFill>
                <a:effectLst/>
                <a:latin typeface="Inter"/>
              </a:rPr>
              <a:t>-Tritz J, </a:t>
            </a:r>
            <a:r>
              <a:rPr lang="fr-FR" sz="1400" b="0" i="0" dirty="0" err="1">
                <a:solidFill>
                  <a:srgbClr val="31363C"/>
                </a:solidFill>
                <a:effectLst/>
                <a:latin typeface="Inter"/>
              </a:rPr>
              <a:t>Augey</a:t>
            </a:r>
            <a:r>
              <a:rPr lang="fr-FR" sz="1400" b="0" i="0" dirty="0">
                <a:solidFill>
                  <a:srgbClr val="31363C"/>
                </a:solidFill>
                <a:effectLst/>
                <a:latin typeface="Inter"/>
              </a:rPr>
              <a:t> L, </a:t>
            </a:r>
            <a:r>
              <a:rPr lang="fr-FR" sz="1400" b="0" i="0" dirty="0" err="1">
                <a:solidFill>
                  <a:srgbClr val="31363C"/>
                </a:solidFill>
                <a:effectLst/>
                <a:latin typeface="Inter"/>
              </a:rPr>
              <a:t>Mbarek</a:t>
            </a:r>
            <a:r>
              <a:rPr lang="fr-FR" sz="1400" b="0" i="0" dirty="0">
                <a:solidFill>
                  <a:srgbClr val="31363C"/>
                </a:solidFill>
                <a:effectLst/>
                <a:latin typeface="Inter"/>
              </a:rPr>
              <a:t> A, </a:t>
            </a:r>
            <a:r>
              <a:rPr lang="fr-FR" sz="1400" b="0" i="0" dirty="0" err="1">
                <a:solidFill>
                  <a:srgbClr val="31363C"/>
                </a:solidFill>
                <a:effectLst/>
                <a:latin typeface="Inter"/>
              </a:rPr>
              <a:t>Jadoul</a:t>
            </a:r>
            <a:r>
              <a:rPr lang="fr-FR" sz="1400" b="0" i="0" dirty="0">
                <a:solidFill>
                  <a:srgbClr val="31363C"/>
                </a:solidFill>
                <a:effectLst/>
                <a:latin typeface="Inter"/>
              </a:rPr>
              <a:t> M, </a:t>
            </a:r>
            <a:r>
              <a:rPr lang="fr-FR" sz="1400" b="0" i="0" dirty="0" err="1">
                <a:solidFill>
                  <a:srgbClr val="31363C"/>
                </a:solidFill>
                <a:effectLst/>
                <a:latin typeface="Inter"/>
              </a:rPr>
              <a:t>Deray</a:t>
            </a:r>
            <a:r>
              <a:rPr lang="fr-FR" sz="1400" b="0" i="0" dirty="0">
                <a:solidFill>
                  <a:srgbClr val="31363C"/>
                </a:solidFill>
                <a:effectLst/>
                <a:latin typeface="Inter"/>
              </a:rPr>
              <a:t> G, Massy </a:t>
            </a:r>
            <a:r>
              <a:rPr lang="fr-FR" sz="1400" dirty="0">
                <a:solidFill>
                  <a:srgbClr val="31363C"/>
                </a:solidFill>
                <a:latin typeface="Inter"/>
              </a:rPr>
              <a:t>ZA. </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Drug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Exposure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in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Chronic</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Kidney</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Disease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It Is Not Just About the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Glomerular</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Filtration Rate.</a:t>
            </a:r>
            <a:r>
              <a:rPr lang="fr-FR" sz="1400" dirty="0">
                <a:solidFill>
                  <a:srgbClr val="31363C"/>
                </a:solidFill>
                <a:latin typeface="Inter"/>
              </a:rPr>
              <a:t> </a:t>
            </a:r>
            <a:r>
              <a:rPr lang="fr-FR" sz="1400" dirty="0" err="1">
                <a:solidFill>
                  <a:srgbClr val="31363C"/>
                </a:solidFill>
                <a:latin typeface="Inter"/>
              </a:rPr>
              <a:t>Fundam</a:t>
            </a:r>
            <a:r>
              <a:rPr lang="fr-FR" sz="1400" dirty="0">
                <a:solidFill>
                  <a:srgbClr val="31363C"/>
                </a:solidFill>
                <a:latin typeface="Inter"/>
              </a:rPr>
              <a:t> Clin</a:t>
            </a:r>
            <a:r>
              <a:rPr lang="fr-FR" sz="1400" b="0" i="0" dirty="0">
                <a:solidFill>
                  <a:srgbClr val="31363C"/>
                </a:solidFill>
                <a:effectLst/>
                <a:latin typeface="Inter"/>
              </a:rPr>
              <a:t> </a:t>
            </a:r>
            <a:r>
              <a:rPr lang="fr-FR" sz="1400" b="0" i="0" dirty="0" err="1">
                <a:solidFill>
                  <a:srgbClr val="31363C"/>
                </a:solidFill>
                <a:effectLst/>
                <a:latin typeface="Inter"/>
              </a:rPr>
              <a:t>Pharmacol</a:t>
            </a:r>
            <a:r>
              <a:rPr lang="fr-FR" sz="1400" b="0" i="0" dirty="0">
                <a:solidFill>
                  <a:srgbClr val="31363C"/>
                </a:solidFill>
                <a:effectLst/>
                <a:latin typeface="Inter"/>
              </a:rPr>
              <a:t>. 2025 Aug;39(4):e70037.</a:t>
            </a:r>
            <a:endParaRPr lang="fr-FR" sz="1400" dirty="0"/>
          </a:p>
        </p:txBody>
      </p:sp>
      <p:sp>
        <p:nvSpPr>
          <p:cNvPr id="3" name="Rectangle 2">
            <a:extLst>
              <a:ext uri="{FF2B5EF4-FFF2-40B4-BE49-F238E27FC236}">
                <a16:creationId xmlns:a16="http://schemas.microsoft.com/office/drawing/2014/main" id="{A7E3C1AE-0415-4B30-A0CA-8A0DBBC2A051}"/>
              </a:ext>
            </a:extLst>
          </p:cNvPr>
          <p:cNvSpPr/>
          <p:nvPr/>
        </p:nvSpPr>
        <p:spPr>
          <a:xfrm>
            <a:off x="3555130" y="1690688"/>
            <a:ext cx="8636870" cy="32568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0" i="0" dirty="0">
                <a:solidFill>
                  <a:srgbClr val="31363C"/>
                </a:solidFill>
                <a:effectLst/>
                <a:latin typeface="Inter"/>
              </a:rPr>
              <a:t>Chez l’insuffisant rénal :</a:t>
            </a:r>
          </a:p>
          <a:p>
            <a:pPr algn="ctr"/>
            <a:r>
              <a:rPr lang="fr-FR" sz="2000" dirty="0">
                <a:solidFill>
                  <a:srgbClr val="31363C"/>
                </a:solidFill>
                <a:latin typeface="Inter"/>
              </a:rPr>
              <a:t>=&gt; </a:t>
            </a:r>
            <a:r>
              <a:rPr lang="fr-FR" sz="2000" b="0" i="0" dirty="0">
                <a:solidFill>
                  <a:srgbClr val="31363C"/>
                </a:solidFill>
                <a:effectLst/>
                <a:latin typeface="Inter"/>
              </a:rPr>
              <a:t>Impact des toxines urémiques : </a:t>
            </a:r>
          </a:p>
          <a:p>
            <a:pPr algn="ctr"/>
            <a:r>
              <a:rPr lang="fr-FR" sz="2000" b="1" i="0" dirty="0">
                <a:solidFill>
                  <a:srgbClr val="31363C"/>
                </a:solidFill>
                <a:effectLst/>
                <a:latin typeface="Inter"/>
              </a:rPr>
              <a:t>Modulation de l’expression CYP45</a:t>
            </a:r>
            <a:r>
              <a:rPr lang="fr-FR" sz="2000" b="1" dirty="0">
                <a:solidFill>
                  <a:srgbClr val="31363C"/>
                </a:solidFill>
                <a:latin typeface="Inter"/>
              </a:rPr>
              <a:t>0</a:t>
            </a:r>
            <a:r>
              <a:rPr lang="fr-FR" sz="2000" b="1" i="0" dirty="0">
                <a:solidFill>
                  <a:srgbClr val="31363C"/>
                </a:solidFill>
                <a:effectLst/>
                <a:latin typeface="Inter"/>
              </a:rPr>
              <a:t> =&gt;</a:t>
            </a:r>
            <a:r>
              <a:rPr lang="fr-FR" sz="2000" b="0" i="0" dirty="0">
                <a:solidFill>
                  <a:srgbClr val="31363C"/>
                </a:solidFill>
                <a:effectLst/>
                <a:latin typeface="Inter"/>
              </a:rPr>
              <a:t> diminution de l’activité et de l’expression ARNm des enzymes hépatiques</a:t>
            </a:r>
          </a:p>
          <a:p>
            <a:pPr algn="ctr"/>
            <a:r>
              <a:rPr lang="fr-FR" sz="2000" dirty="0">
                <a:solidFill>
                  <a:srgbClr val="31363C"/>
                </a:solidFill>
                <a:latin typeface="Inter"/>
                <a:ea typeface="Calibri" panose="020F0502020204030204" pitchFamily="34" charset="0"/>
                <a:cs typeface="Calibri" panose="020F0502020204030204" pitchFamily="34" charset="0"/>
              </a:rPr>
              <a:t>↓métabolisme hépatique </a:t>
            </a:r>
            <a:r>
              <a:rPr lang="fr-FR" sz="2000" b="0" i="0" dirty="0">
                <a:solidFill>
                  <a:srgbClr val="31363C"/>
                </a:solidFill>
                <a:effectLst/>
                <a:latin typeface="Inter"/>
              </a:rPr>
              <a:t>(risque de surexposition). </a:t>
            </a:r>
          </a:p>
          <a:p>
            <a:pPr algn="ctr"/>
            <a:endParaRPr lang="fr-FR" sz="2000" b="0" i="0" dirty="0">
              <a:solidFill>
                <a:srgbClr val="31363C"/>
              </a:solidFill>
              <a:effectLst/>
              <a:latin typeface="Inter"/>
            </a:endParaRPr>
          </a:p>
          <a:p>
            <a:pPr algn="ctr"/>
            <a:r>
              <a:rPr lang="fr-FR" sz="2000" dirty="0">
                <a:solidFill>
                  <a:srgbClr val="31363C"/>
                </a:solidFill>
                <a:latin typeface="Inter"/>
              </a:rPr>
              <a:t>Chez le sujet âgé :</a:t>
            </a:r>
          </a:p>
          <a:p>
            <a:pPr marL="342900" indent="-342900" algn="l">
              <a:buFontTx/>
              <a:buChar char="-"/>
            </a:pPr>
            <a:r>
              <a:rPr lang="fr-FR" sz="2000" dirty="0">
                <a:solidFill>
                  <a:srgbClr val="31363C"/>
                </a:solidFill>
                <a:latin typeface="Inter"/>
              </a:rPr>
              <a:t>Diminution de la masse hépatique</a:t>
            </a:r>
          </a:p>
          <a:p>
            <a:pPr marL="342900" indent="-342900" algn="l">
              <a:buFontTx/>
              <a:buChar char="-"/>
            </a:pPr>
            <a:r>
              <a:rPr lang="fr-FR" sz="2000" dirty="0">
                <a:solidFill>
                  <a:srgbClr val="31363C"/>
                </a:solidFill>
                <a:latin typeface="Inter"/>
              </a:rPr>
              <a:t>Diminution du flux sanguin hépatique </a:t>
            </a:r>
          </a:p>
          <a:p>
            <a:pPr marL="342900" indent="-342900" algn="l">
              <a:buFontTx/>
              <a:buChar char="-"/>
            </a:pPr>
            <a:r>
              <a:rPr lang="fr-FR" sz="2000" dirty="0">
                <a:solidFill>
                  <a:srgbClr val="31363C"/>
                </a:solidFill>
                <a:latin typeface="Inter"/>
              </a:rPr>
              <a:t>Diminution du métabolisme hépatique </a:t>
            </a:r>
            <a:br>
              <a:rPr lang="fr-FR" sz="2000" dirty="0">
                <a:solidFill>
                  <a:srgbClr val="31363C"/>
                </a:solidFill>
                <a:latin typeface="Inter"/>
              </a:rPr>
            </a:br>
            <a:endParaRPr lang="fr-FR" sz="2000" dirty="0">
              <a:solidFill>
                <a:srgbClr val="31363C"/>
              </a:solidFill>
              <a:latin typeface="Inter"/>
            </a:endParaRPr>
          </a:p>
        </p:txBody>
      </p:sp>
      <p:sp>
        <p:nvSpPr>
          <p:cNvPr id="5" name="Flèche : droite 4">
            <a:extLst>
              <a:ext uri="{FF2B5EF4-FFF2-40B4-BE49-F238E27FC236}">
                <a16:creationId xmlns:a16="http://schemas.microsoft.com/office/drawing/2014/main" id="{45984D02-124E-4FE3-8863-8294199FB50B}"/>
              </a:ext>
            </a:extLst>
          </p:cNvPr>
          <p:cNvSpPr/>
          <p:nvPr/>
        </p:nvSpPr>
        <p:spPr>
          <a:xfrm>
            <a:off x="3371848" y="2540001"/>
            <a:ext cx="781050" cy="476250"/>
          </a:xfrm>
          <a:prstGeom prst="rightArrow">
            <a:avLst/>
          </a:prstGeom>
          <a:solidFill>
            <a:srgbClr val="3FE19B"/>
          </a:solidFill>
          <a:ln>
            <a:solidFill>
              <a:srgbClr val="3FE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A0569E41-DF62-493E-8440-6FA72EB6183D}"/>
              </a:ext>
            </a:extLst>
          </p:cNvPr>
          <p:cNvSpPr txBox="1"/>
          <p:nvPr/>
        </p:nvSpPr>
        <p:spPr>
          <a:xfrm>
            <a:off x="235667" y="5167312"/>
            <a:ext cx="3512419" cy="646331"/>
          </a:xfrm>
          <a:prstGeom prst="rect">
            <a:avLst/>
          </a:prstGeom>
          <a:noFill/>
        </p:spPr>
        <p:txBody>
          <a:bodyPr wrap="square" rtlCol="0">
            <a:spAutoFit/>
          </a:bodyPr>
          <a:lstStyle/>
          <a:p>
            <a:pPr algn="ctr"/>
            <a:r>
              <a:rPr lang="fr-FR" dirty="0"/>
              <a:t>Inducteur enzymatique /</a:t>
            </a:r>
          </a:p>
          <a:p>
            <a:pPr algn="ctr"/>
            <a:r>
              <a:rPr lang="fr-FR" dirty="0"/>
              <a:t>Inhibiteur enzymatique…</a:t>
            </a:r>
          </a:p>
        </p:txBody>
      </p:sp>
      <p:sp>
        <p:nvSpPr>
          <p:cNvPr id="8" name="ZoneTexte 7">
            <a:extLst>
              <a:ext uri="{FF2B5EF4-FFF2-40B4-BE49-F238E27FC236}">
                <a16:creationId xmlns:a16="http://schemas.microsoft.com/office/drawing/2014/main" id="{61C820EA-3500-48BD-B1C2-648F5733F76A}"/>
              </a:ext>
            </a:extLst>
          </p:cNvPr>
          <p:cNvSpPr txBox="1"/>
          <p:nvPr/>
        </p:nvSpPr>
        <p:spPr>
          <a:xfrm>
            <a:off x="-642939" y="4024257"/>
            <a:ext cx="3368240" cy="923330"/>
          </a:xfrm>
          <a:prstGeom prst="rect">
            <a:avLst/>
          </a:prstGeom>
          <a:noFill/>
        </p:spPr>
        <p:txBody>
          <a:bodyPr wrap="square" rtlCol="0">
            <a:spAutoFit/>
          </a:bodyPr>
          <a:lstStyle/>
          <a:p>
            <a:pPr algn="ctr"/>
            <a:r>
              <a:rPr lang="fr-FR" dirty="0"/>
              <a:t>POLYMEDICATION / INTERACTIONS MEDICAMENTEUSES</a:t>
            </a:r>
          </a:p>
        </p:txBody>
      </p:sp>
      <p:sp>
        <p:nvSpPr>
          <p:cNvPr id="9" name="Flèche : droite 8">
            <a:extLst>
              <a:ext uri="{FF2B5EF4-FFF2-40B4-BE49-F238E27FC236}">
                <a16:creationId xmlns:a16="http://schemas.microsoft.com/office/drawing/2014/main" id="{CA03781E-CA42-4C70-A61B-CB6BB054FF2D}"/>
              </a:ext>
            </a:extLst>
          </p:cNvPr>
          <p:cNvSpPr/>
          <p:nvPr/>
        </p:nvSpPr>
        <p:spPr>
          <a:xfrm rot="5400000">
            <a:off x="1839477" y="4247797"/>
            <a:ext cx="781050" cy="476250"/>
          </a:xfrm>
          <a:prstGeom prst="rightArrow">
            <a:avLst/>
          </a:prstGeom>
          <a:solidFill>
            <a:srgbClr val="3FE19B"/>
          </a:solidFill>
          <a:ln>
            <a:solidFill>
              <a:srgbClr val="3FE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926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D8CC3-8095-4553-8FDE-F82050392D32}"/>
              </a:ext>
            </a:extLst>
          </p:cNvPr>
          <p:cNvSpPr>
            <a:spLocks noGrp="1"/>
          </p:cNvSpPr>
          <p:nvPr>
            <p:ph type="title"/>
          </p:nvPr>
        </p:nvSpPr>
        <p:spPr/>
        <p:txBody>
          <a:bodyPr>
            <a:normAutofit/>
          </a:bodyPr>
          <a:lstStyle/>
          <a:p>
            <a:r>
              <a:rPr lang="fr-FR" dirty="0"/>
              <a:t>Modifications pharmacocinétiques chez le sujet âgé insuffisant rénal</a:t>
            </a:r>
          </a:p>
        </p:txBody>
      </p:sp>
      <p:graphicFrame>
        <p:nvGraphicFramePr>
          <p:cNvPr id="4" name="Espace réservé du contenu 3">
            <a:extLst>
              <a:ext uri="{FF2B5EF4-FFF2-40B4-BE49-F238E27FC236}">
                <a16:creationId xmlns:a16="http://schemas.microsoft.com/office/drawing/2014/main" id="{96DB056A-6681-40D8-9E6E-FC5BD81C2B36}"/>
              </a:ext>
            </a:extLst>
          </p:cNvPr>
          <p:cNvGraphicFramePr>
            <a:graphicFrameLocks noGrp="1"/>
          </p:cNvGraphicFramePr>
          <p:nvPr>
            <p:ph idx="1"/>
            <p:extLst>
              <p:ext uri="{D42A27DB-BD31-4B8C-83A1-F6EECF244321}">
                <p14:modId xmlns:p14="http://schemas.microsoft.com/office/powerpoint/2010/main" val="4043638164"/>
              </p:ext>
            </p:extLst>
          </p:nvPr>
        </p:nvGraphicFramePr>
        <p:xfrm>
          <a:off x="904874" y="752475"/>
          <a:ext cx="10448925" cy="4310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a:extLst>
              <a:ext uri="{FF2B5EF4-FFF2-40B4-BE49-F238E27FC236}">
                <a16:creationId xmlns:a16="http://schemas.microsoft.com/office/drawing/2014/main" id="{D6A3E976-7A35-4046-AE46-79765D5F9F3C}"/>
              </a:ext>
            </a:extLst>
          </p:cNvPr>
          <p:cNvSpPr txBox="1"/>
          <p:nvPr/>
        </p:nvSpPr>
        <p:spPr>
          <a:xfrm>
            <a:off x="104776" y="6371614"/>
            <a:ext cx="11925300" cy="523220"/>
          </a:xfrm>
          <a:prstGeom prst="rect">
            <a:avLst/>
          </a:prstGeom>
          <a:noFill/>
        </p:spPr>
        <p:txBody>
          <a:bodyPr wrap="square">
            <a:spAutoFit/>
          </a:bodyPr>
          <a:lstStyle/>
          <a:p>
            <a:r>
              <a:rPr lang="fr-FR" sz="1400" b="0" i="0" dirty="0" err="1">
                <a:solidFill>
                  <a:srgbClr val="31363C"/>
                </a:solidFill>
                <a:effectLst/>
                <a:latin typeface="Inter"/>
              </a:rPr>
              <a:t>Liabeuf</a:t>
            </a:r>
            <a:r>
              <a:rPr lang="fr-FR" sz="1400" b="0" i="0" dirty="0">
                <a:solidFill>
                  <a:srgbClr val="31363C"/>
                </a:solidFill>
                <a:effectLst/>
                <a:latin typeface="Inter"/>
              </a:rPr>
              <a:t> S, </a:t>
            </a:r>
            <a:r>
              <a:rPr lang="fr-FR" sz="1400" b="0" i="0" dirty="0" err="1">
                <a:solidFill>
                  <a:srgbClr val="31363C"/>
                </a:solidFill>
                <a:effectLst/>
                <a:latin typeface="Inter"/>
              </a:rPr>
              <a:t>Berdougo</a:t>
            </a:r>
            <a:r>
              <a:rPr lang="fr-FR" sz="1400" b="0" i="0" dirty="0">
                <a:solidFill>
                  <a:srgbClr val="31363C"/>
                </a:solidFill>
                <a:effectLst/>
                <a:latin typeface="Inter"/>
              </a:rPr>
              <a:t>-Tritz J, </a:t>
            </a:r>
            <a:r>
              <a:rPr lang="fr-FR" sz="1400" b="0" i="0" dirty="0" err="1">
                <a:solidFill>
                  <a:srgbClr val="31363C"/>
                </a:solidFill>
                <a:effectLst/>
                <a:latin typeface="Inter"/>
              </a:rPr>
              <a:t>Augey</a:t>
            </a:r>
            <a:r>
              <a:rPr lang="fr-FR" sz="1400" b="0" i="0" dirty="0">
                <a:solidFill>
                  <a:srgbClr val="31363C"/>
                </a:solidFill>
                <a:effectLst/>
                <a:latin typeface="Inter"/>
              </a:rPr>
              <a:t> L, </a:t>
            </a:r>
            <a:r>
              <a:rPr lang="fr-FR" sz="1400" b="0" i="0" dirty="0" err="1">
                <a:solidFill>
                  <a:srgbClr val="31363C"/>
                </a:solidFill>
                <a:effectLst/>
                <a:latin typeface="Inter"/>
              </a:rPr>
              <a:t>Mbarek</a:t>
            </a:r>
            <a:r>
              <a:rPr lang="fr-FR" sz="1400" b="0" i="0" dirty="0">
                <a:solidFill>
                  <a:srgbClr val="31363C"/>
                </a:solidFill>
                <a:effectLst/>
                <a:latin typeface="Inter"/>
              </a:rPr>
              <a:t> A, </a:t>
            </a:r>
            <a:r>
              <a:rPr lang="fr-FR" sz="1400" b="0" i="0" dirty="0" err="1">
                <a:solidFill>
                  <a:srgbClr val="31363C"/>
                </a:solidFill>
                <a:effectLst/>
                <a:latin typeface="Inter"/>
              </a:rPr>
              <a:t>Jadoul</a:t>
            </a:r>
            <a:r>
              <a:rPr lang="fr-FR" sz="1400" b="0" i="0" dirty="0">
                <a:solidFill>
                  <a:srgbClr val="31363C"/>
                </a:solidFill>
                <a:effectLst/>
                <a:latin typeface="Inter"/>
              </a:rPr>
              <a:t> M, </a:t>
            </a:r>
            <a:r>
              <a:rPr lang="fr-FR" sz="1400" b="0" i="0" dirty="0" err="1">
                <a:solidFill>
                  <a:srgbClr val="31363C"/>
                </a:solidFill>
                <a:effectLst/>
                <a:latin typeface="Inter"/>
              </a:rPr>
              <a:t>Deray</a:t>
            </a:r>
            <a:r>
              <a:rPr lang="fr-FR" sz="1400" b="0" i="0" dirty="0">
                <a:solidFill>
                  <a:srgbClr val="31363C"/>
                </a:solidFill>
                <a:effectLst/>
                <a:latin typeface="Inter"/>
              </a:rPr>
              <a:t> G, Massy </a:t>
            </a:r>
            <a:r>
              <a:rPr lang="fr-FR" sz="1400" dirty="0">
                <a:solidFill>
                  <a:srgbClr val="31363C"/>
                </a:solidFill>
                <a:latin typeface="Inter"/>
              </a:rPr>
              <a:t>ZA. </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Drug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Exposure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in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Chronic</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Kidney</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Disease</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It Is Not Just About the </a:t>
            </a:r>
            <a:r>
              <a:rPr lang="fr-FR" sz="1400" dirty="0" err="1">
                <a:solidFill>
                  <a:srgbClr val="31363C"/>
                </a:solidFill>
                <a:latin typeface="Inter"/>
                <a:hlinkClick r:id="rId8">
                  <a:extLst>
                    <a:ext uri="{A12FA001-AC4F-418D-AE19-62706E023703}">
                      <ahyp:hlinkClr xmlns:ahyp="http://schemas.microsoft.com/office/drawing/2018/hyperlinkcolor" val="tx"/>
                    </a:ext>
                  </a:extLst>
                </a:hlinkClick>
              </a:rPr>
              <a:t>Glomerular</a:t>
            </a:r>
            <a:r>
              <a:rPr lang="fr-FR" sz="1400" dirty="0">
                <a:solidFill>
                  <a:srgbClr val="31363C"/>
                </a:solidFill>
                <a:latin typeface="Inter"/>
                <a:hlinkClick r:id="rId8">
                  <a:extLst>
                    <a:ext uri="{A12FA001-AC4F-418D-AE19-62706E023703}">
                      <ahyp:hlinkClr xmlns:ahyp="http://schemas.microsoft.com/office/drawing/2018/hyperlinkcolor" val="tx"/>
                    </a:ext>
                  </a:extLst>
                </a:hlinkClick>
              </a:rPr>
              <a:t> Filtration Rate.</a:t>
            </a:r>
            <a:r>
              <a:rPr lang="fr-FR" sz="1400" dirty="0">
                <a:solidFill>
                  <a:srgbClr val="31363C"/>
                </a:solidFill>
                <a:latin typeface="Inter"/>
              </a:rPr>
              <a:t> </a:t>
            </a:r>
            <a:r>
              <a:rPr lang="fr-FR" sz="1400" dirty="0" err="1">
                <a:solidFill>
                  <a:srgbClr val="31363C"/>
                </a:solidFill>
                <a:latin typeface="Inter"/>
              </a:rPr>
              <a:t>Fundam</a:t>
            </a:r>
            <a:r>
              <a:rPr lang="fr-FR" sz="1400" dirty="0">
                <a:solidFill>
                  <a:srgbClr val="31363C"/>
                </a:solidFill>
                <a:latin typeface="Inter"/>
              </a:rPr>
              <a:t> Clin</a:t>
            </a:r>
            <a:r>
              <a:rPr lang="fr-FR" sz="1400" b="0" i="0" dirty="0">
                <a:solidFill>
                  <a:srgbClr val="31363C"/>
                </a:solidFill>
                <a:effectLst/>
                <a:latin typeface="Inter"/>
              </a:rPr>
              <a:t> </a:t>
            </a:r>
            <a:r>
              <a:rPr lang="fr-FR" sz="1400" b="0" i="0" dirty="0" err="1">
                <a:solidFill>
                  <a:srgbClr val="31363C"/>
                </a:solidFill>
                <a:effectLst/>
                <a:latin typeface="Inter"/>
              </a:rPr>
              <a:t>Pharmacol</a:t>
            </a:r>
            <a:r>
              <a:rPr lang="fr-FR" sz="1400" b="0" i="0" dirty="0">
                <a:solidFill>
                  <a:srgbClr val="31363C"/>
                </a:solidFill>
                <a:effectLst/>
                <a:latin typeface="Inter"/>
              </a:rPr>
              <a:t>. 2025 Aug;39(4):e70037.</a:t>
            </a:r>
            <a:endParaRPr lang="fr-FR" sz="1400" dirty="0"/>
          </a:p>
        </p:txBody>
      </p:sp>
      <p:sp>
        <p:nvSpPr>
          <p:cNvPr id="3" name="Rectangle 2">
            <a:extLst>
              <a:ext uri="{FF2B5EF4-FFF2-40B4-BE49-F238E27FC236}">
                <a16:creationId xmlns:a16="http://schemas.microsoft.com/office/drawing/2014/main" id="{A7E3C1AE-0415-4B30-A0CA-8A0DBBC2A051}"/>
              </a:ext>
            </a:extLst>
          </p:cNvPr>
          <p:cNvSpPr/>
          <p:nvPr/>
        </p:nvSpPr>
        <p:spPr>
          <a:xfrm>
            <a:off x="3555130" y="1690688"/>
            <a:ext cx="8636870" cy="3671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0" i="0" dirty="0">
                <a:solidFill>
                  <a:srgbClr val="31363C"/>
                </a:solidFill>
                <a:effectLst/>
                <a:latin typeface="Inter"/>
              </a:rPr>
              <a:t>Chez l’insuffisant rénal :</a:t>
            </a:r>
          </a:p>
          <a:p>
            <a:pPr algn="ctr"/>
            <a:r>
              <a:rPr lang="fr-FR" sz="2000" dirty="0">
                <a:solidFill>
                  <a:srgbClr val="31363C"/>
                </a:solidFill>
                <a:latin typeface="Inter"/>
              </a:rPr>
              <a:t>Diminution d’excrétion rénale (filtration, </a:t>
            </a:r>
            <a:r>
              <a:rPr lang="fr-FR" sz="2000" dirty="0" err="1">
                <a:solidFill>
                  <a:srgbClr val="31363C"/>
                </a:solidFill>
                <a:latin typeface="Inter"/>
              </a:rPr>
              <a:t>sécretion</a:t>
            </a:r>
            <a:r>
              <a:rPr lang="fr-FR" sz="2000" dirty="0">
                <a:solidFill>
                  <a:srgbClr val="31363C"/>
                </a:solidFill>
                <a:latin typeface="Inter"/>
              </a:rPr>
              <a:t>)</a:t>
            </a:r>
          </a:p>
          <a:p>
            <a:pPr algn="ctr"/>
            <a:r>
              <a:rPr lang="fr-FR" sz="2000" dirty="0">
                <a:solidFill>
                  <a:srgbClr val="31363C"/>
                </a:solidFill>
                <a:latin typeface="Inter"/>
              </a:rPr>
              <a:t> </a:t>
            </a:r>
            <a:r>
              <a:rPr lang="fr-FR" sz="2000" b="0" i="0" dirty="0">
                <a:solidFill>
                  <a:srgbClr val="31363C"/>
                </a:solidFill>
                <a:effectLst/>
                <a:latin typeface="Inter"/>
              </a:rPr>
              <a:t>Impact des toxines urémiques :</a:t>
            </a:r>
          </a:p>
          <a:p>
            <a:pPr algn="ctr"/>
            <a:r>
              <a:rPr lang="fr-FR" sz="2000" i="0" dirty="0">
                <a:solidFill>
                  <a:srgbClr val="31363C"/>
                </a:solidFill>
                <a:effectLst/>
                <a:latin typeface="Inter"/>
              </a:rPr>
              <a:t>Diminution de l’expression des transporteurs d’efflux OAT1, OAT3, OCT2 au niveau du tubule proximal rénal</a:t>
            </a:r>
          </a:p>
          <a:p>
            <a:pPr algn="ctr"/>
            <a:r>
              <a:rPr lang="fr-FR" sz="2000" b="1" i="0" dirty="0">
                <a:solidFill>
                  <a:srgbClr val="31363C"/>
                </a:solidFill>
                <a:effectLst/>
                <a:latin typeface="Inter"/>
              </a:rPr>
              <a:t>=&gt; </a:t>
            </a:r>
            <a:r>
              <a:rPr lang="fr-FR" sz="2000" b="1" dirty="0">
                <a:solidFill>
                  <a:srgbClr val="31363C"/>
                </a:solidFill>
                <a:latin typeface="Calibri" panose="020F0502020204030204" pitchFamily="34" charset="0"/>
                <a:ea typeface="Calibri" panose="020F0502020204030204" pitchFamily="34" charset="0"/>
                <a:cs typeface="Calibri" panose="020F0502020204030204" pitchFamily="34" charset="0"/>
              </a:rPr>
              <a:t>↑</a:t>
            </a:r>
            <a:r>
              <a:rPr lang="fr-FR" sz="2000" b="1" i="0" dirty="0">
                <a:solidFill>
                  <a:srgbClr val="31363C"/>
                </a:solidFill>
                <a:effectLst/>
                <a:latin typeface="Inter"/>
              </a:rPr>
              <a:t> </a:t>
            </a:r>
            <a:r>
              <a:rPr lang="fr-FR" sz="2000" b="1" dirty="0">
                <a:solidFill>
                  <a:srgbClr val="31363C"/>
                </a:solidFill>
                <a:latin typeface="Inter"/>
              </a:rPr>
              <a:t>t1/2 </a:t>
            </a:r>
            <a:r>
              <a:rPr lang="fr-FR" sz="2000" b="1" dirty="0">
                <a:solidFill>
                  <a:srgbClr val="31363C"/>
                </a:solidFill>
                <a:latin typeface="Inter"/>
                <a:ea typeface="Calibri" panose="020F0502020204030204" pitchFamily="34" charset="0"/>
                <a:cs typeface="Calibri" panose="020F0502020204030204" pitchFamily="34" charset="0"/>
              </a:rPr>
              <a:t>+ ↓sécrétion rénale</a:t>
            </a:r>
            <a:r>
              <a:rPr lang="fr-FR" sz="2000" b="1" i="0" dirty="0">
                <a:solidFill>
                  <a:srgbClr val="31363C"/>
                </a:solidFill>
                <a:effectLst/>
                <a:latin typeface="Inter"/>
              </a:rPr>
              <a:t> </a:t>
            </a:r>
          </a:p>
          <a:p>
            <a:pPr algn="ctr"/>
            <a:endParaRPr lang="fr-FR" sz="2000" b="0" i="0" dirty="0">
              <a:solidFill>
                <a:srgbClr val="31363C"/>
              </a:solidFill>
              <a:effectLst/>
              <a:latin typeface="Inter"/>
            </a:endParaRPr>
          </a:p>
          <a:p>
            <a:pPr algn="ctr"/>
            <a:r>
              <a:rPr lang="fr-FR" sz="2000" dirty="0">
                <a:solidFill>
                  <a:srgbClr val="31363C"/>
                </a:solidFill>
                <a:latin typeface="Inter"/>
              </a:rPr>
              <a:t>Chez le sujet âgé :</a:t>
            </a:r>
          </a:p>
          <a:p>
            <a:pPr algn="l"/>
            <a:r>
              <a:rPr lang="fr-FR" sz="2000" dirty="0">
                <a:solidFill>
                  <a:srgbClr val="31363C"/>
                </a:solidFill>
                <a:latin typeface="Inter"/>
              </a:rPr>
              <a:t>- Diminution du flux sanguin rénal</a:t>
            </a:r>
            <a:br>
              <a:rPr lang="fr-FR" sz="2000" dirty="0">
                <a:solidFill>
                  <a:srgbClr val="31363C"/>
                </a:solidFill>
                <a:latin typeface="Inter"/>
              </a:rPr>
            </a:br>
            <a:r>
              <a:rPr lang="fr-FR" sz="2000" dirty="0">
                <a:solidFill>
                  <a:srgbClr val="31363C"/>
                </a:solidFill>
                <a:latin typeface="Inter"/>
              </a:rPr>
              <a:t>- Diminution de la filtration glomérulaire</a:t>
            </a:r>
            <a:br>
              <a:rPr lang="fr-FR" sz="2000" dirty="0">
                <a:solidFill>
                  <a:srgbClr val="31363C"/>
                </a:solidFill>
                <a:latin typeface="Inter"/>
              </a:rPr>
            </a:br>
            <a:r>
              <a:rPr lang="fr-FR" sz="2000" dirty="0">
                <a:solidFill>
                  <a:srgbClr val="31363C"/>
                </a:solidFill>
                <a:latin typeface="Inter"/>
              </a:rPr>
              <a:t>- Diminution de la fonction tubulaire</a:t>
            </a:r>
            <a:br>
              <a:rPr lang="fr-FR" sz="2000" dirty="0">
                <a:solidFill>
                  <a:srgbClr val="31363C"/>
                </a:solidFill>
                <a:latin typeface="Inter"/>
              </a:rPr>
            </a:br>
            <a:endParaRPr lang="fr-FR" sz="2000" dirty="0">
              <a:solidFill>
                <a:srgbClr val="31363C"/>
              </a:solidFill>
              <a:latin typeface="Inter"/>
            </a:endParaRPr>
          </a:p>
        </p:txBody>
      </p:sp>
      <p:sp>
        <p:nvSpPr>
          <p:cNvPr id="5" name="Flèche : droite 4">
            <a:extLst>
              <a:ext uri="{FF2B5EF4-FFF2-40B4-BE49-F238E27FC236}">
                <a16:creationId xmlns:a16="http://schemas.microsoft.com/office/drawing/2014/main" id="{45984D02-124E-4FE3-8863-8294199FB50B}"/>
              </a:ext>
            </a:extLst>
          </p:cNvPr>
          <p:cNvSpPr/>
          <p:nvPr/>
        </p:nvSpPr>
        <p:spPr>
          <a:xfrm>
            <a:off x="3371848" y="2223477"/>
            <a:ext cx="781050" cy="476250"/>
          </a:xfrm>
          <a:prstGeom prst="rightArrow">
            <a:avLst/>
          </a:prstGeom>
          <a:solidFill>
            <a:srgbClr val="5B9BD5"/>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A0569E41-DF62-493E-8440-6FA72EB6183D}"/>
              </a:ext>
            </a:extLst>
          </p:cNvPr>
          <p:cNvSpPr txBox="1"/>
          <p:nvPr/>
        </p:nvSpPr>
        <p:spPr>
          <a:xfrm>
            <a:off x="249954" y="5140376"/>
            <a:ext cx="3512419" cy="646331"/>
          </a:xfrm>
          <a:prstGeom prst="rect">
            <a:avLst/>
          </a:prstGeom>
          <a:noFill/>
        </p:spPr>
        <p:txBody>
          <a:bodyPr wrap="square" rtlCol="0">
            <a:spAutoFit/>
          </a:bodyPr>
          <a:lstStyle/>
          <a:p>
            <a:pPr algn="ctr"/>
            <a:r>
              <a:rPr lang="fr-FR" dirty="0"/>
              <a:t>Diminution DFG, induction / inhibition transporteurs…</a:t>
            </a:r>
          </a:p>
        </p:txBody>
      </p:sp>
      <p:sp>
        <p:nvSpPr>
          <p:cNvPr id="8" name="ZoneTexte 7">
            <a:extLst>
              <a:ext uri="{FF2B5EF4-FFF2-40B4-BE49-F238E27FC236}">
                <a16:creationId xmlns:a16="http://schemas.microsoft.com/office/drawing/2014/main" id="{61C820EA-3500-48BD-B1C2-648F5733F76A}"/>
              </a:ext>
            </a:extLst>
          </p:cNvPr>
          <p:cNvSpPr txBox="1"/>
          <p:nvPr/>
        </p:nvSpPr>
        <p:spPr>
          <a:xfrm>
            <a:off x="-642939" y="4024257"/>
            <a:ext cx="3368240" cy="923330"/>
          </a:xfrm>
          <a:prstGeom prst="rect">
            <a:avLst/>
          </a:prstGeom>
          <a:noFill/>
        </p:spPr>
        <p:txBody>
          <a:bodyPr wrap="square" rtlCol="0">
            <a:spAutoFit/>
          </a:bodyPr>
          <a:lstStyle/>
          <a:p>
            <a:pPr algn="ctr"/>
            <a:r>
              <a:rPr lang="fr-FR" dirty="0"/>
              <a:t>POLYMEDICATION / INTERACTIONS MEDICAMENTEUSES</a:t>
            </a:r>
          </a:p>
        </p:txBody>
      </p:sp>
      <p:sp>
        <p:nvSpPr>
          <p:cNvPr id="9" name="Flèche : droite 8">
            <a:extLst>
              <a:ext uri="{FF2B5EF4-FFF2-40B4-BE49-F238E27FC236}">
                <a16:creationId xmlns:a16="http://schemas.microsoft.com/office/drawing/2014/main" id="{CA03781E-CA42-4C70-A61B-CB6BB054FF2D}"/>
              </a:ext>
            </a:extLst>
          </p:cNvPr>
          <p:cNvSpPr/>
          <p:nvPr/>
        </p:nvSpPr>
        <p:spPr>
          <a:xfrm rot="5400000">
            <a:off x="1839477" y="4247797"/>
            <a:ext cx="781050" cy="476250"/>
          </a:xfrm>
          <a:prstGeom prst="rightArrow">
            <a:avLst/>
          </a:prstGeom>
          <a:solidFill>
            <a:srgbClr val="5B9BD5"/>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172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53C6A5-2EE3-4BBF-AE96-88FD2C08DC28}"/>
              </a:ext>
            </a:extLst>
          </p:cNvPr>
          <p:cNvSpPr>
            <a:spLocks noGrp="1"/>
          </p:cNvSpPr>
          <p:nvPr>
            <p:ph type="title"/>
          </p:nvPr>
        </p:nvSpPr>
        <p:spPr/>
        <p:txBody>
          <a:bodyPr>
            <a:normAutofit/>
          </a:bodyPr>
          <a:lstStyle/>
          <a:p>
            <a:r>
              <a:rPr lang="fr-FR" dirty="0"/>
              <a:t>Modifications pharmacocinétiques / pharmacodynamiques chez l’insuffisant rénal</a:t>
            </a:r>
          </a:p>
        </p:txBody>
      </p:sp>
      <p:sp>
        <p:nvSpPr>
          <p:cNvPr id="3" name="Espace réservé du contenu 2">
            <a:extLst>
              <a:ext uri="{FF2B5EF4-FFF2-40B4-BE49-F238E27FC236}">
                <a16:creationId xmlns:a16="http://schemas.microsoft.com/office/drawing/2014/main" id="{35FBB8E8-07CD-435F-B0B5-1DE116E623E3}"/>
              </a:ext>
            </a:extLst>
          </p:cNvPr>
          <p:cNvSpPr>
            <a:spLocks noGrp="1"/>
          </p:cNvSpPr>
          <p:nvPr>
            <p:ph idx="1"/>
          </p:nvPr>
        </p:nvSpPr>
        <p:spPr>
          <a:xfrm>
            <a:off x="6181725" y="1825625"/>
            <a:ext cx="6010275" cy="4499630"/>
          </a:xfrm>
        </p:spPr>
        <p:txBody>
          <a:bodyPr>
            <a:normAutofit lnSpcReduction="10000"/>
          </a:bodyPr>
          <a:lstStyle/>
          <a:p>
            <a:pPr marL="0" indent="0" algn="ctr">
              <a:buNone/>
            </a:pPr>
            <a:r>
              <a:rPr lang="fr-FR" sz="2200" dirty="0">
                <a:solidFill>
                  <a:srgbClr val="31363C"/>
                </a:solidFill>
                <a:latin typeface="Inter"/>
              </a:rPr>
              <a:t>Autres impacts des toxines urémiques :</a:t>
            </a:r>
          </a:p>
          <a:p>
            <a:pPr marL="0" indent="0" algn="just">
              <a:buNone/>
            </a:pPr>
            <a:endParaRPr lang="fr-FR" sz="1100" dirty="0">
              <a:solidFill>
                <a:srgbClr val="31363C"/>
              </a:solidFill>
              <a:latin typeface="Inter"/>
            </a:endParaRPr>
          </a:p>
          <a:p>
            <a:pPr algn="just"/>
            <a:r>
              <a:rPr lang="fr-FR" sz="2200" dirty="0">
                <a:solidFill>
                  <a:srgbClr val="31363C"/>
                </a:solidFill>
                <a:latin typeface="Inter"/>
              </a:rPr>
              <a:t>Altération BHE : </a:t>
            </a:r>
            <a:r>
              <a:rPr lang="fr-FR" sz="2200" dirty="0">
                <a:solidFill>
                  <a:srgbClr val="31363C"/>
                </a:solidFill>
                <a:latin typeface="Calibri" panose="020F0502020204030204" pitchFamily="34" charset="0"/>
                <a:ea typeface="Calibri" panose="020F0502020204030204" pitchFamily="34" charset="0"/>
                <a:cs typeface="Calibri" panose="020F0502020204030204" pitchFamily="34" charset="0"/>
              </a:rPr>
              <a:t>↑ perméabilité =&gt; ↑ passage des médicaments</a:t>
            </a:r>
          </a:p>
          <a:p>
            <a:pPr marL="0" indent="0" algn="just">
              <a:buNone/>
            </a:pPr>
            <a:r>
              <a:rPr lang="fr-FR" sz="2200" dirty="0">
                <a:solidFill>
                  <a:srgbClr val="31363C"/>
                </a:solidFill>
                <a:latin typeface="Inter"/>
              </a:rPr>
              <a:t>=&gt; favorise la détérioration cognitive</a:t>
            </a:r>
          </a:p>
          <a:p>
            <a:pPr algn="just"/>
            <a:endParaRPr lang="fr-FR" sz="1100" dirty="0">
              <a:solidFill>
                <a:srgbClr val="31363C"/>
              </a:solidFill>
              <a:latin typeface="Inter"/>
            </a:endParaRPr>
          </a:p>
          <a:p>
            <a:pPr algn="just"/>
            <a:r>
              <a:rPr lang="fr-FR" sz="2200" b="0" i="0" dirty="0">
                <a:solidFill>
                  <a:srgbClr val="31363C"/>
                </a:solidFill>
                <a:effectLst/>
                <a:latin typeface="Inter"/>
              </a:rPr>
              <a:t>Effet sur les récepteurs : </a:t>
            </a:r>
          </a:p>
          <a:p>
            <a:pPr lvl="1" algn="just"/>
            <a:r>
              <a:rPr lang="fr-FR" sz="1800" b="0" i="0" dirty="0">
                <a:solidFill>
                  <a:srgbClr val="31363C"/>
                </a:solidFill>
                <a:effectLst/>
                <a:latin typeface="Inter"/>
              </a:rPr>
              <a:t>déséquilibre du système opioïde endogène (</a:t>
            </a:r>
            <a:r>
              <a:rPr lang="fr-FR" sz="1800" dirty="0">
                <a:solidFill>
                  <a:srgbClr val="31363C"/>
                </a:solidFill>
                <a:latin typeface="Calibri" panose="020F0502020204030204" pitchFamily="34" charset="0"/>
                <a:ea typeface="Calibri" panose="020F0502020204030204" pitchFamily="34" charset="0"/>
                <a:cs typeface="Calibri" panose="020F0502020204030204" pitchFamily="34" charset="0"/>
              </a:rPr>
              <a:t>↑</a:t>
            </a:r>
            <a:r>
              <a:rPr lang="fr-FR" sz="1800" b="0" i="0" dirty="0">
                <a:solidFill>
                  <a:srgbClr val="31363C"/>
                </a:solidFill>
                <a:effectLst/>
                <a:latin typeface="Inter"/>
              </a:rPr>
              <a:t> de la signalisation des récepteurs mu-opioïdes </a:t>
            </a:r>
            <a:r>
              <a:rPr lang="fr-FR" sz="1800" i="0" dirty="0">
                <a:solidFill>
                  <a:srgbClr val="31363C"/>
                </a:solidFill>
                <a:effectLst/>
                <a:latin typeface="Inter"/>
              </a:rPr>
              <a:t>et </a:t>
            </a:r>
            <a:r>
              <a:rPr lang="fr-FR" sz="1800" dirty="0">
                <a:solidFill>
                  <a:srgbClr val="31363C"/>
                </a:solidFill>
                <a:latin typeface="Inter"/>
                <a:ea typeface="Calibri" panose="020F0502020204030204" pitchFamily="34" charset="0"/>
                <a:cs typeface="Calibri" panose="020F0502020204030204" pitchFamily="34" charset="0"/>
              </a:rPr>
              <a:t>↓ </a:t>
            </a:r>
            <a:r>
              <a:rPr lang="fr-FR" sz="1800" b="0" i="0" dirty="0">
                <a:solidFill>
                  <a:srgbClr val="31363C"/>
                </a:solidFill>
                <a:effectLst/>
                <a:latin typeface="Inter"/>
              </a:rPr>
              <a:t>de la signalisation des récepteurs kappa-opioïdes)</a:t>
            </a:r>
          </a:p>
          <a:p>
            <a:pPr lvl="1" algn="just"/>
            <a:r>
              <a:rPr lang="fr-FR" sz="1800" dirty="0">
                <a:solidFill>
                  <a:srgbClr val="31363C"/>
                </a:solidFill>
                <a:latin typeface="Calibri" panose="020F0502020204030204" pitchFamily="34" charset="0"/>
                <a:ea typeface="Calibri" panose="020F0502020204030204" pitchFamily="34" charset="0"/>
                <a:cs typeface="Calibri" panose="020F0502020204030204" pitchFamily="34" charset="0"/>
              </a:rPr>
              <a:t>↑ insulinorésistance</a:t>
            </a:r>
          </a:p>
          <a:p>
            <a:pPr lvl="1" algn="just"/>
            <a:r>
              <a:rPr lang="fr-FR" sz="1800" b="0" i="0" dirty="0" err="1">
                <a:solidFill>
                  <a:srgbClr val="31363C"/>
                </a:solidFill>
                <a:effectLst/>
                <a:latin typeface="Calibri" panose="020F0502020204030204" pitchFamily="34" charset="0"/>
                <a:ea typeface="Calibri" panose="020F0502020204030204" pitchFamily="34" charset="0"/>
                <a:cs typeface="Calibri" panose="020F0502020204030204" pitchFamily="34" charset="0"/>
              </a:rPr>
              <a:t>Carbamylation</a:t>
            </a:r>
            <a:r>
              <a:rPr lang="fr-FR" sz="1800" b="0" i="0" dirty="0">
                <a:solidFill>
                  <a:srgbClr val="31363C"/>
                </a:solidFill>
                <a:effectLst/>
                <a:latin typeface="Calibri" panose="020F0502020204030204" pitchFamily="34" charset="0"/>
                <a:ea typeface="Calibri" panose="020F0502020204030204" pitchFamily="34" charset="0"/>
                <a:cs typeface="Calibri" panose="020F0502020204030204" pitchFamily="34" charset="0"/>
              </a:rPr>
              <a:t> des </a:t>
            </a:r>
            <a:r>
              <a:rPr lang="fr-FR" sz="1800" dirty="0">
                <a:solidFill>
                  <a:srgbClr val="31363C"/>
                </a:solidFill>
                <a:latin typeface="Calibri" panose="020F0502020204030204" pitchFamily="34" charset="0"/>
                <a:ea typeface="Calibri" panose="020F0502020204030204" pitchFamily="34" charset="0"/>
                <a:cs typeface="Calibri" panose="020F0502020204030204" pitchFamily="34" charset="0"/>
              </a:rPr>
              <a:t>récepteurs </a:t>
            </a:r>
            <a:r>
              <a:rPr lang="fr-FR" sz="1800" b="0" i="0" dirty="0">
                <a:solidFill>
                  <a:srgbClr val="31363C"/>
                </a:solidFill>
                <a:effectLst/>
                <a:latin typeface="Calibri" panose="020F0502020204030204" pitchFamily="34" charset="0"/>
                <a:ea typeface="Calibri" panose="020F0502020204030204" pitchFamily="34" charset="0"/>
                <a:cs typeface="Calibri" panose="020F0502020204030204" pitchFamily="34" charset="0"/>
              </a:rPr>
              <a:t>plaquettaires </a:t>
            </a:r>
          </a:p>
          <a:p>
            <a:pPr lvl="1" algn="just"/>
            <a:r>
              <a:rPr lang="fr-FR" sz="1800" dirty="0">
                <a:solidFill>
                  <a:srgbClr val="31363C"/>
                </a:solidFill>
                <a:latin typeface="Inter"/>
                <a:ea typeface="Calibri" panose="020F0502020204030204" pitchFamily="34" charset="0"/>
                <a:cs typeface="Calibri" panose="020F0502020204030204" pitchFamily="34" charset="0"/>
              </a:rPr>
              <a:t>↓ de l’expression des récepteurs sensibles au calcium, des récepteurs de la PTH</a:t>
            </a:r>
            <a:endParaRPr lang="fr-FR" sz="1800" b="0" i="0" dirty="0">
              <a:solidFill>
                <a:srgbClr val="31363C"/>
              </a:solidFill>
              <a:effectLst/>
              <a:latin typeface="Inter"/>
            </a:endParaRPr>
          </a:p>
        </p:txBody>
      </p:sp>
      <p:pic>
        <p:nvPicPr>
          <p:cNvPr id="5" name="Image 4">
            <a:extLst>
              <a:ext uri="{FF2B5EF4-FFF2-40B4-BE49-F238E27FC236}">
                <a16:creationId xmlns:a16="http://schemas.microsoft.com/office/drawing/2014/main" id="{B085A34E-735E-41FA-BBE5-87B3F85B484C}"/>
              </a:ext>
            </a:extLst>
          </p:cNvPr>
          <p:cNvPicPr>
            <a:picLocks noChangeAspect="1"/>
          </p:cNvPicPr>
          <p:nvPr/>
        </p:nvPicPr>
        <p:blipFill rotWithShape="1">
          <a:blip r:embed="rId3"/>
          <a:srcRect l="3423" r="4449"/>
          <a:stretch/>
        </p:blipFill>
        <p:spPr>
          <a:xfrm>
            <a:off x="28575" y="1571400"/>
            <a:ext cx="6153150" cy="5277075"/>
          </a:xfrm>
          <a:prstGeom prst="rect">
            <a:avLst/>
          </a:prstGeom>
        </p:spPr>
      </p:pic>
      <p:sp>
        <p:nvSpPr>
          <p:cNvPr id="6" name="ZoneTexte 5">
            <a:extLst>
              <a:ext uri="{FF2B5EF4-FFF2-40B4-BE49-F238E27FC236}">
                <a16:creationId xmlns:a16="http://schemas.microsoft.com/office/drawing/2014/main" id="{A586FF49-C93B-4DA6-8092-653AC0D62DA5}"/>
              </a:ext>
            </a:extLst>
          </p:cNvPr>
          <p:cNvSpPr txBox="1"/>
          <p:nvPr/>
        </p:nvSpPr>
        <p:spPr>
          <a:xfrm>
            <a:off x="66674" y="6410324"/>
            <a:ext cx="12125325" cy="522609"/>
          </a:xfrm>
          <a:prstGeom prst="rect">
            <a:avLst/>
          </a:prstGeom>
          <a:noFill/>
        </p:spPr>
        <p:txBody>
          <a:bodyPr wrap="square">
            <a:spAutoFit/>
          </a:bodyPr>
          <a:lstStyle/>
          <a:p>
            <a:r>
              <a:rPr lang="fr-FR" sz="1400" b="0" i="0" dirty="0" err="1">
                <a:solidFill>
                  <a:srgbClr val="31363C"/>
                </a:solidFill>
                <a:effectLst/>
                <a:latin typeface="Inter"/>
              </a:rPr>
              <a:t>Liabeuf</a:t>
            </a:r>
            <a:r>
              <a:rPr lang="fr-FR" sz="1400" b="0" i="0" dirty="0">
                <a:solidFill>
                  <a:srgbClr val="31363C"/>
                </a:solidFill>
                <a:effectLst/>
                <a:latin typeface="Inter"/>
              </a:rPr>
              <a:t> S, </a:t>
            </a:r>
            <a:r>
              <a:rPr lang="fr-FR" sz="1400" b="0" i="0" dirty="0" err="1">
                <a:solidFill>
                  <a:srgbClr val="31363C"/>
                </a:solidFill>
                <a:effectLst/>
                <a:latin typeface="Inter"/>
              </a:rPr>
              <a:t>Berdougo</a:t>
            </a:r>
            <a:r>
              <a:rPr lang="fr-FR" sz="1400" b="0" i="0" dirty="0">
                <a:solidFill>
                  <a:srgbClr val="31363C"/>
                </a:solidFill>
                <a:effectLst/>
                <a:latin typeface="Inter"/>
              </a:rPr>
              <a:t>-Tritz J, </a:t>
            </a:r>
            <a:r>
              <a:rPr lang="fr-FR" sz="1400" b="0" i="0" dirty="0" err="1">
                <a:solidFill>
                  <a:srgbClr val="31363C"/>
                </a:solidFill>
                <a:effectLst/>
                <a:latin typeface="Inter"/>
              </a:rPr>
              <a:t>Augey</a:t>
            </a:r>
            <a:r>
              <a:rPr lang="fr-FR" sz="1400" b="0" i="0" dirty="0">
                <a:solidFill>
                  <a:srgbClr val="31363C"/>
                </a:solidFill>
                <a:effectLst/>
                <a:latin typeface="Inter"/>
              </a:rPr>
              <a:t> L, </a:t>
            </a:r>
            <a:r>
              <a:rPr lang="fr-FR" sz="1400" b="0" i="0" dirty="0" err="1">
                <a:solidFill>
                  <a:srgbClr val="31363C"/>
                </a:solidFill>
                <a:effectLst/>
                <a:latin typeface="Inter"/>
              </a:rPr>
              <a:t>Mbarek</a:t>
            </a:r>
            <a:r>
              <a:rPr lang="fr-FR" sz="1400" b="0" i="0" dirty="0">
                <a:solidFill>
                  <a:srgbClr val="31363C"/>
                </a:solidFill>
                <a:effectLst/>
                <a:latin typeface="Inter"/>
              </a:rPr>
              <a:t> A, </a:t>
            </a:r>
            <a:r>
              <a:rPr lang="fr-FR" sz="1400" b="0" i="0" dirty="0" err="1">
                <a:solidFill>
                  <a:srgbClr val="31363C"/>
                </a:solidFill>
                <a:effectLst/>
                <a:latin typeface="Inter"/>
              </a:rPr>
              <a:t>Jadoul</a:t>
            </a:r>
            <a:r>
              <a:rPr lang="fr-FR" sz="1400" b="0" i="0" dirty="0">
                <a:solidFill>
                  <a:srgbClr val="31363C"/>
                </a:solidFill>
                <a:effectLst/>
                <a:latin typeface="Inter"/>
              </a:rPr>
              <a:t> M, </a:t>
            </a:r>
            <a:r>
              <a:rPr lang="fr-FR" sz="1400" b="0" i="0" dirty="0" err="1">
                <a:solidFill>
                  <a:srgbClr val="31363C"/>
                </a:solidFill>
                <a:effectLst/>
                <a:latin typeface="Inter"/>
              </a:rPr>
              <a:t>Deray</a:t>
            </a:r>
            <a:r>
              <a:rPr lang="fr-FR" sz="1400" b="0" i="0" dirty="0">
                <a:solidFill>
                  <a:srgbClr val="31363C"/>
                </a:solidFill>
                <a:effectLst/>
                <a:latin typeface="Inter"/>
              </a:rPr>
              <a:t> G, Massy </a:t>
            </a:r>
            <a:r>
              <a:rPr lang="fr-FR" sz="1400" dirty="0">
                <a:solidFill>
                  <a:srgbClr val="31363C"/>
                </a:solidFill>
                <a:latin typeface="Inter"/>
              </a:rPr>
              <a:t>ZA. </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Drug </a:t>
            </a:r>
            <a:r>
              <a:rPr lang="fr-FR" sz="1400" dirty="0" err="1">
                <a:solidFill>
                  <a:srgbClr val="31363C"/>
                </a:solidFill>
                <a:latin typeface="Inter"/>
                <a:hlinkClick r:id="rId4">
                  <a:extLst>
                    <a:ext uri="{A12FA001-AC4F-418D-AE19-62706E023703}">
                      <ahyp:hlinkClr xmlns:ahyp="http://schemas.microsoft.com/office/drawing/2018/hyperlinkcolor" val="tx"/>
                    </a:ext>
                  </a:extLst>
                </a:hlinkClick>
              </a:rPr>
              <a:t>Exposure</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 in </a:t>
            </a:r>
            <a:r>
              <a:rPr lang="fr-FR" sz="1400" dirty="0" err="1">
                <a:solidFill>
                  <a:srgbClr val="31363C"/>
                </a:solidFill>
                <a:latin typeface="Inter"/>
                <a:hlinkClick r:id="rId4">
                  <a:extLst>
                    <a:ext uri="{A12FA001-AC4F-418D-AE19-62706E023703}">
                      <ahyp:hlinkClr xmlns:ahyp="http://schemas.microsoft.com/office/drawing/2018/hyperlinkcolor" val="tx"/>
                    </a:ext>
                  </a:extLst>
                </a:hlinkClick>
              </a:rPr>
              <a:t>Chronic</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4">
                  <a:extLst>
                    <a:ext uri="{A12FA001-AC4F-418D-AE19-62706E023703}">
                      <ahyp:hlinkClr xmlns:ahyp="http://schemas.microsoft.com/office/drawing/2018/hyperlinkcolor" val="tx"/>
                    </a:ext>
                  </a:extLst>
                </a:hlinkClick>
              </a:rPr>
              <a:t>Kidney</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 </a:t>
            </a:r>
            <a:r>
              <a:rPr lang="fr-FR" sz="1400" dirty="0" err="1">
                <a:solidFill>
                  <a:srgbClr val="31363C"/>
                </a:solidFill>
                <a:latin typeface="Inter"/>
                <a:hlinkClick r:id="rId4">
                  <a:extLst>
                    <a:ext uri="{A12FA001-AC4F-418D-AE19-62706E023703}">
                      <ahyp:hlinkClr xmlns:ahyp="http://schemas.microsoft.com/office/drawing/2018/hyperlinkcolor" val="tx"/>
                    </a:ext>
                  </a:extLst>
                </a:hlinkClick>
              </a:rPr>
              <a:t>Disease</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 It Is Not Just About the </a:t>
            </a:r>
            <a:r>
              <a:rPr lang="fr-FR" sz="1400" dirty="0" err="1">
                <a:solidFill>
                  <a:srgbClr val="31363C"/>
                </a:solidFill>
                <a:latin typeface="Inter"/>
                <a:hlinkClick r:id="rId4">
                  <a:extLst>
                    <a:ext uri="{A12FA001-AC4F-418D-AE19-62706E023703}">
                      <ahyp:hlinkClr xmlns:ahyp="http://schemas.microsoft.com/office/drawing/2018/hyperlinkcolor" val="tx"/>
                    </a:ext>
                  </a:extLst>
                </a:hlinkClick>
              </a:rPr>
              <a:t>Glomerular</a:t>
            </a:r>
            <a:r>
              <a:rPr lang="fr-FR" sz="1400" dirty="0">
                <a:solidFill>
                  <a:srgbClr val="31363C"/>
                </a:solidFill>
                <a:latin typeface="Inter"/>
                <a:hlinkClick r:id="rId4">
                  <a:extLst>
                    <a:ext uri="{A12FA001-AC4F-418D-AE19-62706E023703}">
                      <ahyp:hlinkClr xmlns:ahyp="http://schemas.microsoft.com/office/drawing/2018/hyperlinkcolor" val="tx"/>
                    </a:ext>
                  </a:extLst>
                </a:hlinkClick>
              </a:rPr>
              <a:t> Filtration Rate.</a:t>
            </a:r>
            <a:r>
              <a:rPr lang="fr-FR" sz="1400" dirty="0">
                <a:solidFill>
                  <a:srgbClr val="31363C"/>
                </a:solidFill>
                <a:latin typeface="Inter"/>
              </a:rPr>
              <a:t> </a:t>
            </a:r>
            <a:r>
              <a:rPr lang="fr-FR" sz="1400" dirty="0" err="1">
                <a:solidFill>
                  <a:srgbClr val="31363C"/>
                </a:solidFill>
                <a:latin typeface="Inter"/>
              </a:rPr>
              <a:t>Fundam</a:t>
            </a:r>
            <a:r>
              <a:rPr lang="fr-FR" sz="1400" dirty="0">
                <a:solidFill>
                  <a:srgbClr val="31363C"/>
                </a:solidFill>
                <a:latin typeface="Inter"/>
              </a:rPr>
              <a:t> Clin</a:t>
            </a:r>
            <a:r>
              <a:rPr lang="fr-FR" sz="1400" b="0" i="0" dirty="0">
                <a:solidFill>
                  <a:srgbClr val="31363C"/>
                </a:solidFill>
                <a:effectLst/>
                <a:latin typeface="Inter"/>
              </a:rPr>
              <a:t> </a:t>
            </a:r>
            <a:r>
              <a:rPr lang="fr-FR" sz="1400" b="0" i="0" dirty="0" err="1">
                <a:solidFill>
                  <a:srgbClr val="31363C"/>
                </a:solidFill>
                <a:effectLst/>
                <a:latin typeface="Inter"/>
              </a:rPr>
              <a:t>Pharmacol</a:t>
            </a:r>
            <a:r>
              <a:rPr lang="fr-FR" sz="1400" b="0" i="0" dirty="0">
                <a:solidFill>
                  <a:srgbClr val="31363C"/>
                </a:solidFill>
                <a:effectLst/>
                <a:latin typeface="Inter"/>
              </a:rPr>
              <a:t>. 2025 Aug;39(4):e70037.</a:t>
            </a:r>
            <a:endParaRPr lang="fr-FR" sz="1400" dirty="0"/>
          </a:p>
        </p:txBody>
      </p:sp>
    </p:spTree>
    <p:extLst>
      <p:ext uri="{BB962C8B-B14F-4D97-AF65-F5344CB8AC3E}">
        <p14:creationId xmlns:p14="http://schemas.microsoft.com/office/powerpoint/2010/main" val="420933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0F069221-2FBF-4C29-B076-106D3EAAEDF6}"/>
              </a:ext>
            </a:extLst>
          </p:cNvPr>
          <p:cNvGraphicFramePr>
            <a:graphicFrameLocks noGrp="1"/>
          </p:cNvGraphicFramePr>
          <p:nvPr>
            <p:ph idx="1"/>
            <p:extLst>
              <p:ext uri="{D42A27DB-BD31-4B8C-83A1-F6EECF244321}">
                <p14:modId xmlns:p14="http://schemas.microsoft.com/office/powerpoint/2010/main" val="1144478702"/>
              </p:ext>
            </p:extLst>
          </p:nvPr>
        </p:nvGraphicFramePr>
        <p:xfrm>
          <a:off x="238125" y="542925"/>
          <a:ext cx="11753850" cy="5905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èche : droite 1">
            <a:extLst>
              <a:ext uri="{FF2B5EF4-FFF2-40B4-BE49-F238E27FC236}">
                <a16:creationId xmlns:a16="http://schemas.microsoft.com/office/drawing/2014/main" id="{8884AF2F-2273-4B34-9853-7C01C30D89CB}"/>
              </a:ext>
            </a:extLst>
          </p:cNvPr>
          <p:cNvSpPr/>
          <p:nvPr/>
        </p:nvSpPr>
        <p:spPr>
          <a:xfrm>
            <a:off x="8239225" y="6333423"/>
            <a:ext cx="1029903" cy="2695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3293E1C6-67F8-4AE5-95C4-4A5A75229890}"/>
              </a:ext>
            </a:extLst>
          </p:cNvPr>
          <p:cNvSpPr txBox="1"/>
          <p:nvPr/>
        </p:nvSpPr>
        <p:spPr>
          <a:xfrm>
            <a:off x="9306927" y="6233599"/>
            <a:ext cx="2589196" cy="369332"/>
          </a:xfrm>
          <a:prstGeom prst="rect">
            <a:avLst/>
          </a:prstGeom>
          <a:noFill/>
        </p:spPr>
        <p:txBody>
          <a:bodyPr wrap="square" rtlCol="0">
            <a:spAutoFit/>
          </a:bodyPr>
          <a:lstStyle/>
          <a:p>
            <a:r>
              <a:rPr lang="fr-FR" dirty="0"/>
              <a:t>Pertinence du traitement</a:t>
            </a:r>
          </a:p>
        </p:txBody>
      </p:sp>
    </p:spTree>
    <p:extLst>
      <p:ext uri="{BB962C8B-B14F-4D97-AF65-F5344CB8AC3E}">
        <p14:creationId xmlns:p14="http://schemas.microsoft.com/office/powerpoint/2010/main" val="334494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027762-7F7C-4205-8A97-06035BD87024}"/>
              </a:ext>
            </a:extLst>
          </p:cNvPr>
          <p:cNvSpPr>
            <a:spLocks noGrp="1"/>
          </p:cNvSpPr>
          <p:nvPr>
            <p:ph type="title"/>
          </p:nvPr>
        </p:nvSpPr>
        <p:spPr/>
        <p:txBody>
          <a:bodyPr/>
          <a:lstStyle/>
          <a:p>
            <a:r>
              <a:rPr lang="fr-FR" dirty="0"/>
              <a:t>Principes d’adaptation posologique</a:t>
            </a:r>
          </a:p>
        </p:txBody>
      </p:sp>
      <p:sp>
        <p:nvSpPr>
          <p:cNvPr id="3" name="Espace réservé du contenu 2">
            <a:extLst>
              <a:ext uri="{FF2B5EF4-FFF2-40B4-BE49-F238E27FC236}">
                <a16:creationId xmlns:a16="http://schemas.microsoft.com/office/drawing/2014/main" id="{88024EC6-A020-4BA8-8BAC-373E2EFFE8FC}"/>
              </a:ext>
            </a:extLst>
          </p:cNvPr>
          <p:cNvSpPr>
            <a:spLocks noGrp="1"/>
          </p:cNvSpPr>
          <p:nvPr>
            <p:ph idx="1"/>
          </p:nvPr>
        </p:nvSpPr>
        <p:spPr/>
        <p:txBody>
          <a:bodyPr>
            <a:normAutofit fontScale="92500" lnSpcReduction="10000"/>
          </a:bodyPr>
          <a:lstStyle/>
          <a:p>
            <a:r>
              <a:rPr lang="fr-FR" dirty="0"/>
              <a:t>Modification de la dose</a:t>
            </a:r>
          </a:p>
          <a:p>
            <a:pPr lvl="1"/>
            <a:r>
              <a:rPr lang="fr-FR" dirty="0"/>
              <a:t>Réduction de la dose unitaire sans modification de l’intervalle entre les prises</a:t>
            </a:r>
          </a:p>
          <a:p>
            <a:r>
              <a:rPr lang="fr-FR" dirty="0"/>
              <a:t>Modification de l’intervalle entre les prises</a:t>
            </a:r>
          </a:p>
          <a:p>
            <a:pPr lvl="1"/>
            <a:r>
              <a:rPr lang="fr-FR" dirty="0"/>
              <a:t>Maintien de la dose unitaire et augmentation de l’intervalle entre les prises</a:t>
            </a:r>
          </a:p>
          <a:p>
            <a:r>
              <a:rPr lang="fr-FR" dirty="0"/>
              <a:t>Combinaison des 2</a:t>
            </a:r>
          </a:p>
          <a:p>
            <a:pPr lvl="1"/>
            <a:r>
              <a:rPr lang="fr-FR" dirty="0"/>
              <a:t>Diminution de la dose unitaire et augmentation de l’intervalle entre les prises</a:t>
            </a:r>
          </a:p>
          <a:p>
            <a:r>
              <a:rPr lang="fr-FR" dirty="0"/>
              <a:t>Adaptation posologique au dosage sérique (résiduel, à l’équilibre)</a:t>
            </a:r>
          </a:p>
          <a:p>
            <a:r>
              <a:rPr lang="fr-FR" dirty="0"/>
              <a:t>Iatrogénie médicamenteuse</a:t>
            </a:r>
          </a:p>
          <a:p>
            <a:pPr lvl="1"/>
            <a:r>
              <a:rPr lang="fr-FR" dirty="0"/>
              <a:t>Effets indésirables (néphrotoxicité ou non)</a:t>
            </a:r>
          </a:p>
          <a:p>
            <a:pPr lvl="1"/>
            <a:r>
              <a:rPr lang="fr-FR" dirty="0"/>
              <a:t>Signes de surdosage</a:t>
            </a:r>
          </a:p>
          <a:p>
            <a:pPr lvl="1"/>
            <a:r>
              <a:rPr lang="fr-FR" dirty="0"/>
              <a:t>Outils : RCP, GPR, Vidal (analyse d’ordonnance), </a:t>
            </a:r>
            <a:r>
              <a:rPr lang="fr-FR" dirty="0" err="1"/>
              <a:t>Posos</a:t>
            </a:r>
            <a:r>
              <a:rPr lang="fr-FR" dirty="0"/>
              <a:t>, …</a:t>
            </a:r>
          </a:p>
          <a:p>
            <a:endParaRPr lang="fr-FR" dirty="0"/>
          </a:p>
        </p:txBody>
      </p:sp>
    </p:spTree>
    <p:extLst>
      <p:ext uri="{BB962C8B-B14F-4D97-AF65-F5344CB8AC3E}">
        <p14:creationId xmlns:p14="http://schemas.microsoft.com/office/powerpoint/2010/main" val="3532342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CBD40-126B-4F75-B962-9D4D9D03DDE3}"/>
              </a:ext>
            </a:extLst>
          </p:cNvPr>
          <p:cNvSpPr>
            <a:spLocks noGrp="1"/>
          </p:cNvSpPr>
          <p:nvPr>
            <p:ph type="title"/>
          </p:nvPr>
        </p:nvSpPr>
        <p:spPr/>
        <p:txBody>
          <a:bodyPr/>
          <a:lstStyle/>
          <a:p>
            <a:r>
              <a:rPr lang="fr-FR" dirty="0"/>
              <a:t>Pour quels médicaments ?</a:t>
            </a:r>
          </a:p>
        </p:txBody>
      </p:sp>
      <p:sp>
        <p:nvSpPr>
          <p:cNvPr id="3" name="Espace réservé du contenu 2">
            <a:extLst>
              <a:ext uri="{FF2B5EF4-FFF2-40B4-BE49-F238E27FC236}">
                <a16:creationId xmlns:a16="http://schemas.microsoft.com/office/drawing/2014/main" id="{19E6BAB2-312D-4FC9-91BE-BFEF11D68693}"/>
              </a:ext>
            </a:extLst>
          </p:cNvPr>
          <p:cNvSpPr>
            <a:spLocks noGrp="1"/>
          </p:cNvSpPr>
          <p:nvPr>
            <p:ph idx="1"/>
          </p:nvPr>
        </p:nvSpPr>
        <p:spPr>
          <a:xfrm>
            <a:off x="838200" y="1800754"/>
            <a:ext cx="10515600" cy="4351338"/>
          </a:xfrm>
        </p:spPr>
        <p:txBody>
          <a:bodyPr/>
          <a:lstStyle/>
          <a:p>
            <a:r>
              <a:rPr lang="fr-FR" dirty="0"/>
              <a:t>Médicaments / métabolites à action </a:t>
            </a:r>
          </a:p>
          <a:p>
            <a:pPr marL="0" indent="0">
              <a:buNone/>
            </a:pPr>
            <a:r>
              <a:rPr lang="fr-FR" dirty="0"/>
              <a:t>pharmacologique augmentée en raison des</a:t>
            </a:r>
          </a:p>
          <a:p>
            <a:pPr marL="0" indent="0">
              <a:buNone/>
            </a:pPr>
            <a:r>
              <a:rPr lang="fr-FR" dirty="0"/>
              <a:t>modifications PK (élimination rénale +++)</a:t>
            </a:r>
          </a:p>
          <a:p>
            <a:endParaRPr lang="fr-FR" dirty="0"/>
          </a:p>
          <a:p>
            <a:r>
              <a:rPr lang="fr-FR" dirty="0"/>
              <a:t>Médicaments / métabolites néphrotoxiques</a:t>
            </a:r>
          </a:p>
        </p:txBody>
      </p:sp>
      <p:graphicFrame>
        <p:nvGraphicFramePr>
          <p:cNvPr id="5" name="Diagramme 4">
            <a:extLst>
              <a:ext uri="{FF2B5EF4-FFF2-40B4-BE49-F238E27FC236}">
                <a16:creationId xmlns:a16="http://schemas.microsoft.com/office/drawing/2014/main" id="{9370DFB6-1326-48EE-B670-CED06B2CC6CA}"/>
              </a:ext>
            </a:extLst>
          </p:cNvPr>
          <p:cNvGraphicFramePr/>
          <p:nvPr>
            <p:extLst>
              <p:ext uri="{D42A27DB-BD31-4B8C-83A1-F6EECF244321}">
                <p14:modId xmlns:p14="http://schemas.microsoft.com/office/powerpoint/2010/main" val="4206916070"/>
              </p:ext>
            </p:extLst>
          </p:nvPr>
        </p:nvGraphicFramePr>
        <p:xfrm>
          <a:off x="5661025" y="91969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387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e 12">
            <a:extLst>
              <a:ext uri="{FF2B5EF4-FFF2-40B4-BE49-F238E27FC236}">
                <a16:creationId xmlns:a16="http://schemas.microsoft.com/office/drawing/2014/main" id="{423D4B2C-7C44-4F78-82A9-67D2A48E52D5}"/>
              </a:ext>
            </a:extLst>
          </p:cNvPr>
          <p:cNvGraphicFramePr/>
          <p:nvPr>
            <p:extLst>
              <p:ext uri="{D42A27DB-BD31-4B8C-83A1-F6EECF244321}">
                <p14:modId xmlns:p14="http://schemas.microsoft.com/office/powerpoint/2010/main" val="2241787254"/>
              </p:ext>
            </p:extLst>
          </p:nvPr>
        </p:nvGraphicFramePr>
        <p:xfrm>
          <a:off x="200026" y="483658"/>
          <a:ext cx="11496674" cy="5890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ZoneTexte 11">
            <a:extLst>
              <a:ext uri="{FF2B5EF4-FFF2-40B4-BE49-F238E27FC236}">
                <a16:creationId xmlns:a16="http://schemas.microsoft.com/office/drawing/2014/main" id="{931D02CA-EA8A-4C9B-8AA4-203B27DDB5FF}"/>
              </a:ext>
            </a:extLst>
          </p:cNvPr>
          <p:cNvSpPr txBox="1"/>
          <p:nvPr/>
        </p:nvSpPr>
        <p:spPr>
          <a:xfrm>
            <a:off x="6829425" y="2736414"/>
            <a:ext cx="1666874" cy="646331"/>
          </a:xfrm>
          <a:prstGeom prst="rect">
            <a:avLst/>
          </a:prstGeom>
          <a:noFill/>
        </p:spPr>
        <p:txBody>
          <a:bodyPr wrap="square" rtlCol="0">
            <a:spAutoFit/>
          </a:bodyPr>
          <a:lstStyle/>
          <a:p>
            <a:r>
              <a:rPr lang="fr-FR" dirty="0"/>
              <a:t>Créatinine ?</a:t>
            </a:r>
          </a:p>
          <a:p>
            <a:r>
              <a:rPr lang="fr-FR" dirty="0" err="1"/>
              <a:t>Cystatine</a:t>
            </a:r>
            <a:r>
              <a:rPr lang="fr-FR" dirty="0"/>
              <a:t> C ?</a:t>
            </a:r>
          </a:p>
        </p:txBody>
      </p:sp>
      <p:sp>
        <p:nvSpPr>
          <p:cNvPr id="5" name="ZoneTexte 4">
            <a:extLst>
              <a:ext uri="{FF2B5EF4-FFF2-40B4-BE49-F238E27FC236}">
                <a16:creationId xmlns:a16="http://schemas.microsoft.com/office/drawing/2014/main" id="{1D232A07-33D2-42AE-8CC7-DE0FE54EF33D}"/>
              </a:ext>
            </a:extLst>
          </p:cNvPr>
          <p:cNvSpPr txBox="1"/>
          <p:nvPr/>
        </p:nvSpPr>
        <p:spPr>
          <a:xfrm>
            <a:off x="2676525" y="2466112"/>
            <a:ext cx="2466974" cy="2308324"/>
          </a:xfrm>
          <a:prstGeom prst="rect">
            <a:avLst/>
          </a:prstGeom>
          <a:noFill/>
        </p:spPr>
        <p:txBody>
          <a:bodyPr wrap="square" rtlCol="0">
            <a:spAutoFit/>
          </a:bodyPr>
          <a:lstStyle/>
          <a:p>
            <a:pPr algn="ctr"/>
            <a:r>
              <a:rPr lang="fr-FR" sz="2400" dirty="0"/>
              <a:t>Quelle formule de DFG utilisée pour adapter la posologie de médicaments ?</a:t>
            </a:r>
          </a:p>
          <a:p>
            <a:pPr algn="ctr"/>
            <a:endParaRPr lang="fr-FR" sz="2400" dirty="0"/>
          </a:p>
        </p:txBody>
      </p:sp>
    </p:spTree>
    <p:extLst>
      <p:ext uri="{BB962C8B-B14F-4D97-AF65-F5344CB8AC3E}">
        <p14:creationId xmlns:p14="http://schemas.microsoft.com/office/powerpoint/2010/main" val="310144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785D84-4199-40E3-8209-9167051FC2C3}"/>
              </a:ext>
            </a:extLst>
          </p:cNvPr>
          <p:cNvSpPr>
            <a:spLocks noGrp="1"/>
          </p:cNvSpPr>
          <p:nvPr>
            <p:ph type="title"/>
          </p:nvPr>
        </p:nvSpPr>
        <p:spPr/>
        <p:txBody>
          <a:bodyPr/>
          <a:lstStyle/>
          <a:p>
            <a:r>
              <a:rPr lang="fr-FR" dirty="0"/>
              <a:t>Quelle formule DFG utilisez-vous pour adapter les posologies de médicaments ?</a:t>
            </a:r>
          </a:p>
        </p:txBody>
      </p:sp>
      <p:sp>
        <p:nvSpPr>
          <p:cNvPr id="3" name="Espace réservé du contenu 2">
            <a:extLst>
              <a:ext uri="{FF2B5EF4-FFF2-40B4-BE49-F238E27FC236}">
                <a16:creationId xmlns:a16="http://schemas.microsoft.com/office/drawing/2014/main" id="{29478486-6AC6-4C02-9BBF-CFF1DED0BE6D}"/>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FF65AD79-22C1-4615-901B-72BAF78E25E3}"/>
              </a:ext>
            </a:extLst>
          </p:cNvPr>
          <p:cNvPicPr>
            <a:picLocks noChangeAspect="1"/>
          </p:cNvPicPr>
          <p:nvPr/>
        </p:nvPicPr>
        <p:blipFill>
          <a:blip r:embed="rId3"/>
          <a:stretch>
            <a:fillRect/>
          </a:stretch>
        </p:blipFill>
        <p:spPr>
          <a:xfrm>
            <a:off x="1451756" y="2338388"/>
            <a:ext cx="8926535" cy="833436"/>
          </a:xfrm>
          <a:prstGeom prst="rect">
            <a:avLst/>
          </a:prstGeom>
        </p:spPr>
      </p:pic>
      <p:pic>
        <p:nvPicPr>
          <p:cNvPr id="5" name="Image 4">
            <a:extLst>
              <a:ext uri="{FF2B5EF4-FFF2-40B4-BE49-F238E27FC236}">
                <a16:creationId xmlns:a16="http://schemas.microsoft.com/office/drawing/2014/main" id="{0009F365-424A-45FB-A7B0-1D708C8891A2}"/>
              </a:ext>
            </a:extLst>
          </p:cNvPr>
          <p:cNvPicPr>
            <a:picLocks noChangeAspect="1"/>
          </p:cNvPicPr>
          <p:nvPr/>
        </p:nvPicPr>
        <p:blipFill>
          <a:blip r:embed="rId4"/>
          <a:stretch>
            <a:fillRect/>
          </a:stretch>
        </p:blipFill>
        <p:spPr>
          <a:xfrm>
            <a:off x="3857625" y="3242059"/>
            <a:ext cx="3638631" cy="3514420"/>
          </a:xfrm>
          <a:prstGeom prst="rect">
            <a:avLst/>
          </a:prstGeom>
        </p:spPr>
      </p:pic>
      <p:pic>
        <p:nvPicPr>
          <p:cNvPr id="6" name="Image 5">
            <a:extLst>
              <a:ext uri="{FF2B5EF4-FFF2-40B4-BE49-F238E27FC236}">
                <a16:creationId xmlns:a16="http://schemas.microsoft.com/office/drawing/2014/main" id="{675D7D8D-C6A5-4553-9424-3767C76C3B2E}"/>
              </a:ext>
            </a:extLst>
          </p:cNvPr>
          <p:cNvPicPr>
            <a:picLocks noChangeAspect="1"/>
          </p:cNvPicPr>
          <p:nvPr/>
        </p:nvPicPr>
        <p:blipFill>
          <a:blip r:embed="rId5"/>
          <a:stretch>
            <a:fillRect/>
          </a:stretch>
        </p:blipFill>
        <p:spPr>
          <a:xfrm>
            <a:off x="1643516" y="1720853"/>
            <a:ext cx="7895623" cy="617535"/>
          </a:xfrm>
          <a:prstGeom prst="rect">
            <a:avLst/>
          </a:prstGeom>
        </p:spPr>
      </p:pic>
    </p:spTree>
    <p:extLst>
      <p:ext uri="{BB962C8B-B14F-4D97-AF65-F5344CB8AC3E}">
        <p14:creationId xmlns:p14="http://schemas.microsoft.com/office/powerpoint/2010/main" val="3409809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e 12">
            <a:extLst>
              <a:ext uri="{FF2B5EF4-FFF2-40B4-BE49-F238E27FC236}">
                <a16:creationId xmlns:a16="http://schemas.microsoft.com/office/drawing/2014/main" id="{423D4B2C-7C44-4F78-82A9-67D2A48E52D5}"/>
              </a:ext>
            </a:extLst>
          </p:cNvPr>
          <p:cNvGraphicFramePr/>
          <p:nvPr/>
        </p:nvGraphicFramePr>
        <p:xfrm>
          <a:off x="200026" y="483658"/>
          <a:ext cx="11496674" cy="5890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ZoneTexte 11">
            <a:extLst>
              <a:ext uri="{FF2B5EF4-FFF2-40B4-BE49-F238E27FC236}">
                <a16:creationId xmlns:a16="http://schemas.microsoft.com/office/drawing/2014/main" id="{931D02CA-EA8A-4C9B-8AA4-203B27DDB5FF}"/>
              </a:ext>
            </a:extLst>
          </p:cNvPr>
          <p:cNvSpPr txBox="1"/>
          <p:nvPr/>
        </p:nvSpPr>
        <p:spPr>
          <a:xfrm>
            <a:off x="6829425" y="2736414"/>
            <a:ext cx="1666874" cy="646331"/>
          </a:xfrm>
          <a:prstGeom prst="rect">
            <a:avLst/>
          </a:prstGeom>
          <a:noFill/>
        </p:spPr>
        <p:txBody>
          <a:bodyPr wrap="square" rtlCol="0">
            <a:spAutoFit/>
          </a:bodyPr>
          <a:lstStyle/>
          <a:p>
            <a:r>
              <a:rPr lang="fr-FR" dirty="0"/>
              <a:t>Créatinine ?</a:t>
            </a:r>
          </a:p>
          <a:p>
            <a:r>
              <a:rPr lang="fr-FR" dirty="0" err="1"/>
              <a:t>Cystatine</a:t>
            </a:r>
            <a:r>
              <a:rPr lang="fr-FR" dirty="0"/>
              <a:t> C ?</a:t>
            </a:r>
          </a:p>
        </p:txBody>
      </p:sp>
      <p:sp>
        <p:nvSpPr>
          <p:cNvPr id="5" name="ZoneTexte 4">
            <a:extLst>
              <a:ext uri="{FF2B5EF4-FFF2-40B4-BE49-F238E27FC236}">
                <a16:creationId xmlns:a16="http://schemas.microsoft.com/office/drawing/2014/main" id="{1D232A07-33D2-42AE-8CC7-DE0FE54EF33D}"/>
              </a:ext>
            </a:extLst>
          </p:cNvPr>
          <p:cNvSpPr txBox="1"/>
          <p:nvPr/>
        </p:nvSpPr>
        <p:spPr>
          <a:xfrm>
            <a:off x="2676525" y="2466112"/>
            <a:ext cx="2466974" cy="2308324"/>
          </a:xfrm>
          <a:prstGeom prst="rect">
            <a:avLst/>
          </a:prstGeom>
          <a:noFill/>
        </p:spPr>
        <p:txBody>
          <a:bodyPr wrap="square" rtlCol="0">
            <a:spAutoFit/>
          </a:bodyPr>
          <a:lstStyle/>
          <a:p>
            <a:pPr algn="ctr"/>
            <a:r>
              <a:rPr lang="fr-FR" sz="2400" dirty="0"/>
              <a:t>Quelle formule de DFG utilisée pour adapter la posologie de médicaments ?</a:t>
            </a:r>
          </a:p>
          <a:p>
            <a:pPr algn="ctr"/>
            <a:endParaRPr lang="fr-FR" sz="2400" dirty="0"/>
          </a:p>
        </p:txBody>
      </p:sp>
      <p:sp>
        <p:nvSpPr>
          <p:cNvPr id="10" name="ZoneTexte 9">
            <a:extLst>
              <a:ext uri="{FF2B5EF4-FFF2-40B4-BE49-F238E27FC236}">
                <a16:creationId xmlns:a16="http://schemas.microsoft.com/office/drawing/2014/main" id="{275031C0-EB82-4C37-AA4B-26576BB9606F}"/>
              </a:ext>
            </a:extLst>
          </p:cNvPr>
          <p:cNvSpPr txBox="1"/>
          <p:nvPr/>
        </p:nvSpPr>
        <p:spPr>
          <a:xfrm>
            <a:off x="7800975" y="519410"/>
            <a:ext cx="3524250" cy="923330"/>
          </a:xfrm>
          <a:prstGeom prst="rect">
            <a:avLst/>
          </a:prstGeom>
          <a:noFill/>
        </p:spPr>
        <p:txBody>
          <a:bodyPr wrap="square" rtlCol="0">
            <a:spAutoFit/>
          </a:bodyPr>
          <a:lstStyle/>
          <a:p>
            <a:r>
              <a:rPr lang="fr-FR" dirty="0"/>
              <a:t>Recommandée par la HAS en 2012 (guide parcours de soins MRC)</a:t>
            </a:r>
          </a:p>
          <a:p>
            <a:r>
              <a:rPr lang="fr-FR" dirty="0"/>
              <a:t>Utilisée dans certains RCP</a:t>
            </a:r>
          </a:p>
        </p:txBody>
      </p:sp>
    </p:spTree>
    <p:extLst>
      <p:ext uri="{BB962C8B-B14F-4D97-AF65-F5344CB8AC3E}">
        <p14:creationId xmlns:p14="http://schemas.microsoft.com/office/powerpoint/2010/main" val="1628332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a:extLst>
              <a:ext uri="{FF2B5EF4-FFF2-40B4-BE49-F238E27FC236}">
                <a16:creationId xmlns:a16="http://schemas.microsoft.com/office/drawing/2014/main" id="{13606439-863E-40EB-98F5-222E07D1253F}"/>
              </a:ext>
            </a:extLst>
          </p:cNvPr>
          <p:cNvGraphicFramePr/>
          <p:nvPr>
            <p:extLst>
              <p:ext uri="{D42A27DB-BD31-4B8C-83A1-F6EECF244321}">
                <p14:modId xmlns:p14="http://schemas.microsoft.com/office/powerpoint/2010/main" val="1494319077"/>
              </p:ext>
            </p:extLst>
          </p:nvPr>
        </p:nvGraphicFramePr>
        <p:xfrm>
          <a:off x="655636" y="1365851"/>
          <a:ext cx="109474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re 1">
            <a:extLst>
              <a:ext uri="{FF2B5EF4-FFF2-40B4-BE49-F238E27FC236}">
                <a16:creationId xmlns:a16="http://schemas.microsoft.com/office/drawing/2014/main" id="{B823146B-0B72-4493-8A16-418EDDD01CE1}"/>
              </a:ext>
            </a:extLst>
          </p:cNvPr>
          <p:cNvSpPr>
            <a:spLocks noGrp="1"/>
          </p:cNvSpPr>
          <p:nvPr>
            <p:ph type="title"/>
          </p:nvPr>
        </p:nvSpPr>
        <p:spPr/>
        <p:txBody>
          <a:bodyPr/>
          <a:lstStyle/>
          <a:p>
            <a:r>
              <a:rPr lang="fr-FR" dirty="0"/>
              <a:t>Etude CLEAR</a:t>
            </a:r>
          </a:p>
        </p:txBody>
      </p:sp>
      <p:sp>
        <p:nvSpPr>
          <p:cNvPr id="3" name="Espace réservé du contenu 2">
            <a:extLst>
              <a:ext uri="{FF2B5EF4-FFF2-40B4-BE49-F238E27FC236}">
                <a16:creationId xmlns:a16="http://schemas.microsoft.com/office/drawing/2014/main" id="{91C75EFB-7A2C-4954-A7AD-7DAD6EA36E6B}"/>
              </a:ext>
            </a:extLst>
          </p:cNvPr>
          <p:cNvSpPr>
            <a:spLocks noGrp="1"/>
          </p:cNvSpPr>
          <p:nvPr>
            <p:ph idx="1"/>
          </p:nvPr>
        </p:nvSpPr>
        <p:spPr/>
        <p:txBody>
          <a:bodyPr/>
          <a:lstStyle/>
          <a:p>
            <a:r>
              <a:rPr lang="fr-FR" dirty="0"/>
              <a:t>Etude menée par le service ICAR</a:t>
            </a:r>
          </a:p>
          <a:p>
            <a:endParaRPr lang="fr-FR" dirty="0"/>
          </a:p>
          <a:p>
            <a:endParaRPr lang="fr-FR" dirty="0"/>
          </a:p>
          <a:p>
            <a:endParaRPr lang="fr-FR" dirty="0"/>
          </a:p>
          <a:p>
            <a:endParaRPr lang="fr-FR" dirty="0"/>
          </a:p>
          <a:p>
            <a:endParaRPr lang="fr-FR" dirty="0"/>
          </a:p>
          <a:p>
            <a:r>
              <a:rPr lang="fr-FR" dirty="0"/>
              <a:t>Absence d’information sur la méthode de calcul du DFG dans 63% des RCP  </a:t>
            </a:r>
          </a:p>
          <a:p>
            <a:endParaRPr lang="fr-FR" dirty="0"/>
          </a:p>
        </p:txBody>
      </p:sp>
      <p:sp>
        <p:nvSpPr>
          <p:cNvPr id="5" name="ZoneTexte 4">
            <a:extLst>
              <a:ext uri="{FF2B5EF4-FFF2-40B4-BE49-F238E27FC236}">
                <a16:creationId xmlns:a16="http://schemas.microsoft.com/office/drawing/2014/main" id="{0472BA5D-CD35-4A60-BA49-52CCC3232137}"/>
              </a:ext>
            </a:extLst>
          </p:cNvPr>
          <p:cNvSpPr txBox="1"/>
          <p:nvPr/>
        </p:nvSpPr>
        <p:spPr>
          <a:xfrm>
            <a:off x="66674" y="6410324"/>
            <a:ext cx="12125325" cy="523220"/>
          </a:xfrm>
          <a:prstGeom prst="rect">
            <a:avLst/>
          </a:prstGeom>
          <a:noFill/>
        </p:spPr>
        <p:txBody>
          <a:bodyPr wrap="square">
            <a:spAutoFit/>
          </a:bodyPr>
          <a:lstStyle/>
          <a:p>
            <a:r>
              <a:rPr lang="fr-FR" sz="1400" b="0" i="0" dirty="0" err="1">
                <a:solidFill>
                  <a:srgbClr val="31363C"/>
                </a:solidFill>
                <a:effectLst/>
                <a:latin typeface="Inter"/>
              </a:rPr>
              <a:t>Berdougo</a:t>
            </a:r>
            <a:r>
              <a:rPr lang="fr-FR" sz="1400" b="0" i="0" dirty="0">
                <a:solidFill>
                  <a:srgbClr val="31363C"/>
                </a:solidFill>
                <a:effectLst/>
                <a:latin typeface="Inter"/>
              </a:rPr>
              <a:t>-Tritz J, et al. </a:t>
            </a:r>
            <a:r>
              <a:rPr lang="fr-FR" sz="1400" b="0" i="0" dirty="0">
                <a:solidFill>
                  <a:srgbClr val="1F1F1F"/>
                </a:solidFill>
                <a:effectLst/>
                <a:latin typeface="ElsevierGulliver"/>
              </a:rPr>
              <a:t>Clarification de la méthode utilisée pour adapter la posologie des médicaments chez les patients insuffisants rénaux : étude CLEAR. Néphrologie et Thérapeutique. </a:t>
            </a:r>
            <a:r>
              <a:rPr lang="fr-FR" sz="1400" b="0" i="0" dirty="0" err="1">
                <a:solidFill>
                  <a:srgbClr val="1F1F1F"/>
                </a:solidFill>
                <a:effectLst/>
                <a:latin typeface="ElsevierGulliver"/>
              </a:rPr>
              <a:t>Feb</a:t>
            </a:r>
            <a:r>
              <a:rPr lang="fr-FR" sz="1400" b="0" i="0" dirty="0">
                <a:solidFill>
                  <a:srgbClr val="1F1F1F"/>
                </a:solidFill>
                <a:effectLst/>
                <a:latin typeface="ElsevierGulliver"/>
              </a:rPr>
              <a:t> 2020.</a:t>
            </a:r>
          </a:p>
        </p:txBody>
      </p:sp>
    </p:spTree>
    <p:extLst>
      <p:ext uri="{BB962C8B-B14F-4D97-AF65-F5344CB8AC3E}">
        <p14:creationId xmlns:p14="http://schemas.microsoft.com/office/powerpoint/2010/main" val="284517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me 12">
            <a:extLst>
              <a:ext uri="{FF2B5EF4-FFF2-40B4-BE49-F238E27FC236}">
                <a16:creationId xmlns:a16="http://schemas.microsoft.com/office/drawing/2014/main" id="{423D4B2C-7C44-4F78-82A9-67D2A48E52D5}"/>
              </a:ext>
            </a:extLst>
          </p:cNvPr>
          <p:cNvGraphicFramePr/>
          <p:nvPr/>
        </p:nvGraphicFramePr>
        <p:xfrm>
          <a:off x="200026" y="483658"/>
          <a:ext cx="11496674" cy="5890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ZoneTexte 11">
            <a:extLst>
              <a:ext uri="{FF2B5EF4-FFF2-40B4-BE49-F238E27FC236}">
                <a16:creationId xmlns:a16="http://schemas.microsoft.com/office/drawing/2014/main" id="{931D02CA-EA8A-4C9B-8AA4-203B27DDB5FF}"/>
              </a:ext>
            </a:extLst>
          </p:cNvPr>
          <p:cNvSpPr txBox="1"/>
          <p:nvPr/>
        </p:nvSpPr>
        <p:spPr>
          <a:xfrm>
            <a:off x="6829425" y="2736414"/>
            <a:ext cx="1666874" cy="646331"/>
          </a:xfrm>
          <a:prstGeom prst="rect">
            <a:avLst/>
          </a:prstGeom>
          <a:noFill/>
        </p:spPr>
        <p:txBody>
          <a:bodyPr wrap="square" rtlCol="0">
            <a:spAutoFit/>
          </a:bodyPr>
          <a:lstStyle/>
          <a:p>
            <a:r>
              <a:rPr lang="fr-FR" dirty="0"/>
              <a:t>Créatinine ?</a:t>
            </a:r>
          </a:p>
          <a:p>
            <a:r>
              <a:rPr lang="fr-FR" dirty="0" err="1"/>
              <a:t>Cystatine</a:t>
            </a:r>
            <a:r>
              <a:rPr lang="fr-FR" dirty="0"/>
              <a:t> C ?</a:t>
            </a:r>
          </a:p>
        </p:txBody>
      </p:sp>
      <p:sp>
        <p:nvSpPr>
          <p:cNvPr id="5" name="ZoneTexte 4">
            <a:extLst>
              <a:ext uri="{FF2B5EF4-FFF2-40B4-BE49-F238E27FC236}">
                <a16:creationId xmlns:a16="http://schemas.microsoft.com/office/drawing/2014/main" id="{1D232A07-33D2-42AE-8CC7-DE0FE54EF33D}"/>
              </a:ext>
            </a:extLst>
          </p:cNvPr>
          <p:cNvSpPr txBox="1"/>
          <p:nvPr/>
        </p:nvSpPr>
        <p:spPr>
          <a:xfrm>
            <a:off x="2676525" y="2466112"/>
            <a:ext cx="2466974" cy="2308324"/>
          </a:xfrm>
          <a:prstGeom prst="rect">
            <a:avLst/>
          </a:prstGeom>
          <a:noFill/>
        </p:spPr>
        <p:txBody>
          <a:bodyPr wrap="square" rtlCol="0">
            <a:spAutoFit/>
          </a:bodyPr>
          <a:lstStyle/>
          <a:p>
            <a:pPr algn="ctr"/>
            <a:r>
              <a:rPr lang="fr-FR" sz="2400" dirty="0"/>
              <a:t>Quelle formule de DFG utilisée pour adapter la posologie de médicaments ?</a:t>
            </a:r>
          </a:p>
          <a:p>
            <a:pPr algn="ctr"/>
            <a:endParaRPr lang="fr-FR" sz="2400" dirty="0"/>
          </a:p>
        </p:txBody>
      </p:sp>
      <p:sp>
        <p:nvSpPr>
          <p:cNvPr id="10" name="ZoneTexte 9">
            <a:extLst>
              <a:ext uri="{FF2B5EF4-FFF2-40B4-BE49-F238E27FC236}">
                <a16:creationId xmlns:a16="http://schemas.microsoft.com/office/drawing/2014/main" id="{275031C0-EB82-4C37-AA4B-26576BB9606F}"/>
              </a:ext>
            </a:extLst>
          </p:cNvPr>
          <p:cNvSpPr txBox="1"/>
          <p:nvPr/>
        </p:nvSpPr>
        <p:spPr>
          <a:xfrm>
            <a:off x="7800975" y="519410"/>
            <a:ext cx="3524250" cy="923330"/>
          </a:xfrm>
          <a:prstGeom prst="rect">
            <a:avLst/>
          </a:prstGeom>
          <a:noFill/>
        </p:spPr>
        <p:txBody>
          <a:bodyPr wrap="square" rtlCol="0">
            <a:spAutoFit/>
          </a:bodyPr>
          <a:lstStyle/>
          <a:p>
            <a:r>
              <a:rPr lang="fr-FR" dirty="0"/>
              <a:t>Recommandée par la HAS en 2012 (guide parcours de soins MRC)</a:t>
            </a:r>
          </a:p>
          <a:p>
            <a:r>
              <a:rPr lang="fr-FR" dirty="0"/>
              <a:t>Utilisée dans certains RCP</a:t>
            </a:r>
          </a:p>
        </p:txBody>
      </p:sp>
      <p:sp>
        <p:nvSpPr>
          <p:cNvPr id="6" name="ZoneTexte 5">
            <a:extLst>
              <a:ext uri="{FF2B5EF4-FFF2-40B4-BE49-F238E27FC236}">
                <a16:creationId xmlns:a16="http://schemas.microsoft.com/office/drawing/2014/main" id="{57C6562E-8299-40C3-A8FE-83ED57BA17CD}"/>
              </a:ext>
            </a:extLst>
          </p:cNvPr>
          <p:cNvSpPr txBox="1"/>
          <p:nvPr/>
        </p:nvSpPr>
        <p:spPr>
          <a:xfrm>
            <a:off x="8467724" y="2210795"/>
            <a:ext cx="3524250" cy="646331"/>
          </a:xfrm>
          <a:prstGeom prst="rect">
            <a:avLst/>
          </a:prstGeom>
          <a:noFill/>
        </p:spPr>
        <p:txBody>
          <a:bodyPr wrap="square" rtlCol="0">
            <a:spAutoFit/>
          </a:bodyPr>
          <a:lstStyle/>
          <a:p>
            <a:r>
              <a:rPr lang="fr-FR" dirty="0"/>
              <a:t>Recommandée par la HAS en 2021 (guide parcours de soins MRC)</a:t>
            </a:r>
          </a:p>
        </p:txBody>
      </p:sp>
    </p:spTree>
    <p:extLst>
      <p:ext uri="{BB962C8B-B14F-4D97-AF65-F5344CB8AC3E}">
        <p14:creationId xmlns:p14="http://schemas.microsoft.com/office/powerpoint/2010/main" val="252119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3D3BB4-90A5-4F96-82EE-3F00163E27D6}"/>
              </a:ext>
            </a:extLst>
          </p:cNvPr>
          <p:cNvSpPr>
            <a:spLocks noGrp="1"/>
          </p:cNvSpPr>
          <p:nvPr>
            <p:ph type="title"/>
          </p:nvPr>
        </p:nvSpPr>
        <p:spPr/>
        <p:txBody>
          <a:bodyPr/>
          <a:lstStyle/>
          <a:p>
            <a:r>
              <a:rPr lang="fr-FR" dirty="0"/>
              <a:t>Recommandations KDIGO 2024</a:t>
            </a:r>
          </a:p>
        </p:txBody>
      </p:sp>
      <p:pic>
        <p:nvPicPr>
          <p:cNvPr id="5" name="Image 4">
            <a:extLst>
              <a:ext uri="{FF2B5EF4-FFF2-40B4-BE49-F238E27FC236}">
                <a16:creationId xmlns:a16="http://schemas.microsoft.com/office/drawing/2014/main" id="{F840C020-DCEE-45D4-903D-57D1FE71A6DF}"/>
              </a:ext>
            </a:extLst>
          </p:cNvPr>
          <p:cNvPicPr>
            <a:picLocks noChangeAspect="1"/>
          </p:cNvPicPr>
          <p:nvPr/>
        </p:nvPicPr>
        <p:blipFill>
          <a:blip r:embed="rId3"/>
          <a:stretch>
            <a:fillRect/>
          </a:stretch>
        </p:blipFill>
        <p:spPr>
          <a:xfrm>
            <a:off x="1133220" y="1762073"/>
            <a:ext cx="9925560" cy="2019404"/>
          </a:xfrm>
          <a:prstGeom prst="rect">
            <a:avLst/>
          </a:prstGeom>
        </p:spPr>
      </p:pic>
      <p:pic>
        <p:nvPicPr>
          <p:cNvPr id="7" name="Image 6">
            <a:extLst>
              <a:ext uri="{FF2B5EF4-FFF2-40B4-BE49-F238E27FC236}">
                <a16:creationId xmlns:a16="http://schemas.microsoft.com/office/drawing/2014/main" id="{2F8E55D8-086B-48E4-9013-247E14173D2E}"/>
              </a:ext>
            </a:extLst>
          </p:cNvPr>
          <p:cNvPicPr>
            <a:picLocks noChangeAspect="1"/>
          </p:cNvPicPr>
          <p:nvPr/>
        </p:nvPicPr>
        <p:blipFill>
          <a:blip r:embed="rId4"/>
          <a:stretch>
            <a:fillRect/>
          </a:stretch>
        </p:blipFill>
        <p:spPr>
          <a:xfrm>
            <a:off x="1088771" y="3628989"/>
            <a:ext cx="9912859" cy="1378021"/>
          </a:xfrm>
          <a:prstGeom prst="rect">
            <a:avLst/>
          </a:prstGeom>
        </p:spPr>
      </p:pic>
      <p:sp>
        <p:nvSpPr>
          <p:cNvPr id="8" name="ZoneTexte 7">
            <a:extLst>
              <a:ext uri="{FF2B5EF4-FFF2-40B4-BE49-F238E27FC236}">
                <a16:creationId xmlns:a16="http://schemas.microsoft.com/office/drawing/2014/main" id="{77374DCC-CA26-42BA-B44B-3521DD65B353}"/>
              </a:ext>
            </a:extLst>
          </p:cNvPr>
          <p:cNvSpPr txBox="1"/>
          <p:nvPr/>
        </p:nvSpPr>
        <p:spPr>
          <a:xfrm>
            <a:off x="1088771" y="1392741"/>
            <a:ext cx="5514975" cy="369332"/>
          </a:xfrm>
          <a:prstGeom prst="rect">
            <a:avLst/>
          </a:prstGeom>
          <a:noFill/>
        </p:spPr>
        <p:txBody>
          <a:bodyPr wrap="square" rtlCol="0">
            <a:spAutoFit/>
          </a:bodyPr>
          <a:lstStyle/>
          <a:p>
            <a:r>
              <a:rPr lang="fr-FR" dirty="0"/>
              <a:t>Formules </a:t>
            </a:r>
            <a:r>
              <a:rPr lang="fr-FR" dirty="0" err="1"/>
              <a:t>DFGe</a:t>
            </a:r>
            <a:r>
              <a:rPr lang="fr-FR" dirty="0"/>
              <a:t> validées : CKD-EPI, EKFC</a:t>
            </a:r>
          </a:p>
        </p:txBody>
      </p:sp>
    </p:spTree>
    <p:extLst>
      <p:ext uri="{BB962C8B-B14F-4D97-AF65-F5344CB8AC3E}">
        <p14:creationId xmlns:p14="http://schemas.microsoft.com/office/powerpoint/2010/main" val="4140744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61B4FA-EA81-4C24-A90A-660B03B3A3E0}"/>
              </a:ext>
            </a:extLst>
          </p:cNvPr>
          <p:cNvSpPr>
            <a:spLocks noGrp="1"/>
          </p:cNvSpPr>
          <p:nvPr>
            <p:ph type="title"/>
          </p:nvPr>
        </p:nvSpPr>
        <p:spPr/>
        <p:txBody>
          <a:bodyPr/>
          <a:lstStyle/>
          <a:p>
            <a:r>
              <a:rPr lang="fr-FR" dirty="0"/>
              <a:t>Quels outils utilisés pour l’adaptation posologique ?</a:t>
            </a:r>
          </a:p>
        </p:txBody>
      </p:sp>
      <p:sp>
        <p:nvSpPr>
          <p:cNvPr id="3" name="Espace réservé du contenu 2">
            <a:extLst>
              <a:ext uri="{FF2B5EF4-FFF2-40B4-BE49-F238E27FC236}">
                <a16:creationId xmlns:a16="http://schemas.microsoft.com/office/drawing/2014/main" id="{2AD4DBA6-C35B-4638-9538-A0ED330194C9}"/>
              </a:ext>
            </a:extLst>
          </p:cNvPr>
          <p:cNvSpPr>
            <a:spLocks noGrp="1"/>
          </p:cNvSpPr>
          <p:nvPr>
            <p:ph idx="1"/>
          </p:nvPr>
        </p:nvSpPr>
        <p:spPr/>
        <p:txBody>
          <a:bodyPr/>
          <a:lstStyle/>
          <a:p>
            <a:r>
              <a:rPr lang="fr-FR" dirty="0"/>
              <a:t>RCP</a:t>
            </a:r>
          </a:p>
          <a:p>
            <a:pPr lvl="1"/>
            <a:r>
              <a:rPr lang="fr-FR" dirty="0"/>
              <a:t>Données limitées (patients MRC souvent exclus des études)</a:t>
            </a:r>
          </a:p>
          <a:p>
            <a:r>
              <a:rPr lang="fr-FR" dirty="0"/>
              <a:t>GPR (accessible depuis Vidal </a:t>
            </a:r>
            <a:r>
              <a:rPr lang="fr-FR" dirty="0" err="1"/>
              <a:t>Hoptimal</a:t>
            </a:r>
            <a:r>
              <a:rPr lang="fr-FR" dirty="0"/>
              <a:t>)</a:t>
            </a:r>
          </a:p>
          <a:p>
            <a:pPr lvl="1"/>
            <a:r>
              <a:rPr lang="fr-FR" dirty="0"/>
              <a:t>Tient compte des données de la littérature, mises à jour régulières</a:t>
            </a:r>
          </a:p>
          <a:p>
            <a:r>
              <a:rPr lang="fr-FR" dirty="0" err="1"/>
              <a:t>Renadaptator</a:t>
            </a:r>
            <a:endParaRPr lang="fr-FR" dirty="0"/>
          </a:p>
          <a:p>
            <a:r>
              <a:rPr lang="fr-FR" dirty="0" err="1"/>
              <a:t>CReAT</a:t>
            </a:r>
            <a:r>
              <a:rPr lang="fr-FR" dirty="0"/>
              <a:t> (</a:t>
            </a:r>
            <a:r>
              <a:rPr lang="en-US" dirty="0"/>
              <a:t>Creatinine Renal clearance and Adaptation of Therapy) (disponible via </a:t>
            </a:r>
            <a:r>
              <a:rPr lang="en-US" dirty="0" err="1"/>
              <a:t>Bimedoc</a:t>
            </a:r>
            <a:r>
              <a:rPr lang="en-US" dirty="0"/>
              <a:t>)</a:t>
            </a:r>
          </a:p>
          <a:p>
            <a:pPr lvl="1"/>
            <a:r>
              <a:rPr lang="fr-FR" dirty="0"/>
              <a:t>Outil de prédiction quantitative de la variation d’exposition des médicaments chez les patients en état de souffrance rénale (insuffisance rénale et hyperfiltration rénale)</a:t>
            </a:r>
          </a:p>
          <a:p>
            <a:endParaRPr lang="fr-FR" dirty="0"/>
          </a:p>
        </p:txBody>
      </p:sp>
    </p:spTree>
    <p:extLst>
      <p:ext uri="{BB962C8B-B14F-4D97-AF65-F5344CB8AC3E}">
        <p14:creationId xmlns:p14="http://schemas.microsoft.com/office/powerpoint/2010/main" val="2698207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027762-7F7C-4205-8A97-06035BD87024}"/>
              </a:ext>
            </a:extLst>
          </p:cNvPr>
          <p:cNvSpPr>
            <a:spLocks noGrp="1"/>
          </p:cNvSpPr>
          <p:nvPr>
            <p:ph type="title"/>
          </p:nvPr>
        </p:nvSpPr>
        <p:spPr/>
        <p:txBody>
          <a:bodyPr/>
          <a:lstStyle/>
          <a:p>
            <a:r>
              <a:rPr lang="fr-FR" dirty="0"/>
              <a:t>Adaptations posologiques</a:t>
            </a:r>
          </a:p>
        </p:txBody>
      </p:sp>
      <p:sp>
        <p:nvSpPr>
          <p:cNvPr id="3" name="Espace réservé du contenu 2">
            <a:extLst>
              <a:ext uri="{FF2B5EF4-FFF2-40B4-BE49-F238E27FC236}">
                <a16:creationId xmlns:a16="http://schemas.microsoft.com/office/drawing/2014/main" id="{88024EC6-A020-4BA8-8BAC-373E2EFFE8FC}"/>
              </a:ext>
            </a:extLst>
          </p:cNvPr>
          <p:cNvSpPr>
            <a:spLocks noGrp="1"/>
          </p:cNvSpPr>
          <p:nvPr>
            <p:ph idx="1"/>
          </p:nvPr>
        </p:nvSpPr>
        <p:spPr/>
        <p:txBody>
          <a:bodyPr>
            <a:normAutofit/>
          </a:bodyPr>
          <a:lstStyle/>
          <a:p>
            <a:pPr lvl="1"/>
            <a:endParaRPr lang="fr-FR" dirty="0"/>
          </a:p>
          <a:p>
            <a:r>
              <a:rPr lang="fr-FR" dirty="0"/>
              <a:t>Dosage sérique du médicament</a:t>
            </a:r>
          </a:p>
          <a:p>
            <a:r>
              <a:rPr lang="fr-FR" dirty="0"/>
              <a:t>Iatrogénie médicamenteuse</a:t>
            </a:r>
          </a:p>
          <a:p>
            <a:pPr lvl="1"/>
            <a:r>
              <a:rPr lang="fr-FR" dirty="0"/>
              <a:t>Effets indésirables (néphrotoxicité ou non)</a:t>
            </a:r>
          </a:p>
          <a:p>
            <a:pPr lvl="1"/>
            <a:r>
              <a:rPr lang="fr-FR" dirty="0"/>
              <a:t>Signes de surdosage</a:t>
            </a:r>
          </a:p>
          <a:p>
            <a:pPr lvl="1"/>
            <a:r>
              <a:rPr lang="fr-FR" dirty="0"/>
              <a:t>Outils : RCP, GPR, Vidal (analyse d’ordonnance), </a:t>
            </a:r>
            <a:r>
              <a:rPr lang="fr-FR" dirty="0" err="1"/>
              <a:t>Posos</a:t>
            </a:r>
            <a:r>
              <a:rPr lang="fr-FR" dirty="0"/>
              <a:t>, …</a:t>
            </a:r>
          </a:p>
        </p:txBody>
      </p:sp>
    </p:spTree>
    <p:extLst>
      <p:ext uri="{BB962C8B-B14F-4D97-AF65-F5344CB8AC3E}">
        <p14:creationId xmlns:p14="http://schemas.microsoft.com/office/powerpoint/2010/main" val="2531581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D4A408-D9D5-4BD8-AE4E-A9D9AF965C1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34F48BE-46BF-4F80-A0EB-83226ABC41D9}"/>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D9DE1E3C-6965-41ED-9456-CC3959D7E8C1}"/>
              </a:ext>
            </a:extLst>
          </p:cNvPr>
          <p:cNvPicPr>
            <a:picLocks noChangeAspect="1"/>
          </p:cNvPicPr>
          <p:nvPr/>
        </p:nvPicPr>
        <p:blipFill>
          <a:blip r:embed="rId3"/>
          <a:stretch>
            <a:fillRect/>
          </a:stretch>
        </p:blipFill>
        <p:spPr>
          <a:xfrm>
            <a:off x="250884" y="365125"/>
            <a:ext cx="11406835" cy="5362693"/>
          </a:xfrm>
          <a:prstGeom prst="rect">
            <a:avLst/>
          </a:prstGeom>
        </p:spPr>
      </p:pic>
      <p:sp>
        <p:nvSpPr>
          <p:cNvPr id="6" name="Rectangle 5">
            <a:extLst>
              <a:ext uri="{FF2B5EF4-FFF2-40B4-BE49-F238E27FC236}">
                <a16:creationId xmlns:a16="http://schemas.microsoft.com/office/drawing/2014/main" id="{8479DD62-AD4B-4D03-9DFB-172BF8286736}"/>
              </a:ext>
            </a:extLst>
          </p:cNvPr>
          <p:cNvSpPr/>
          <p:nvPr/>
        </p:nvSpPr>
        <p:spPr>
          <a:xfrm>
            <a:off x="8429625" y="5505450"/>
            <a:ext cx="3267075" cy="2223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KDIGO2024</a:t>
            </a:r>
          </a:p>
        </p:txBody>
      </p:sp>
      <p:sp>
        <p:nvSpPr>
          <p:cNvPr id="7" name="Ellipse 6">
            <a:extLst>
              <a:ext uri="{FF2B5EF4-FFF2-40B4-BE49-F238E27FC236}">
                <a16:creationId xmlns:a16="http://schemas.microsoft.com/office/drawing/2014/main" id="{B1CDA62E-DCAD-4B10-B552-CCD74AD4E6F7}"/>
              </a:ext>
            </a:extLst>
          </p:cNvPr>
          <p:cNvSpPr/>
          <p:nvPr/>
        </p:nvSpPr>
        <p:spPr>
          <a:xfrm>
            <a:off x="2609850" y="4143375"/>
            <a:ext cx="1990725" cy="101917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99C2B58A-3ECE-4342-8278-B8CEB75F6F2E}"/>
              </a:ext>
            </a:extLst>
          </p:cNvPr>
          <p:cNvSpPr/>
          <p:nvPr/>
        </p:nvSpPr>
        <p:spPr>
          <a:xfrm>
            <a:off x="2162175" y="2551113"/>
            <a:ext cx="1990725" cy="101917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45201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4BA5D5-67DD-4A51-87EB-65172DFF6CA9}"/>
              </a:ext>
            </a:extLst>
          </p:cNvPr>
          <p:cNvSpPr>
            <a:spLocks noGrp="1"/>
          </p:cNvSpPr>
          <p:nvPr>
            <p:ph type="title"/>
          </p:nvPr>
        </p:nvSpPr>
        <p:spPr>
          <a:xfrm>
            <a:off x="838200" y="-112713"/>
            <a:ext cx="10515600" cy="1325563"/>
          </a:xfrm>
        </p:spPr>
        <p:txBody>
          <a:bodyPr/>
          <a:lstStyle/>
          <a:p>
            <a:r>
              <a:rPr lang="fr-FR" dirty="0"/>
              <a:t>Gestion de la douleur</a:t>
            </a:r>
          </a:p>
        </p:txBody>
      </p:sp>
      <p:sp>
        <p:nvSpPr>
          <p:cNvPr id="3" name="Espace réservé du contenu 2">
            <a:extLst>
              <a:ext uri="{FF2B5EF4-FFF2-40B4-BE49-F238E27FC236}">
                <a16:creationId xmlns:a16="http://schemas.microsoft.com/office/drawing/2014/main" id="{D3201115-530F-408C-A798-47B895A259DA}"/>
              </a:ext>
            </a:extLst>
          </p:cNvPr>
          <p:cNvSpPr>
            <a:spLocks noGrp="1"/>
          </p:cNvSpPr>
          <p:nvPr>
            <p:ph idx="1"/>
          </p:nvPr>
        </p:nvSpPr>
        <p:spPr>
          <a:xfrm>
            <a:off x="762000" y="939800"/>
            <a:ext cx="10515600" cy="4351338"/>
          </a:xfrm>
        </p:spPr>
        <p:txBody>
          <a:bodyPr/>
          <a:lstStyle/>
          <a:p>
            <a:r>
              <a:rPr lang="fr-FR" dirty="0"/>
              <a:t>Définir le type de douleur</a:t>
            </a:r>
          </a:p>
        </p:txBody>
      </p:sp>
      <p:graphicFrame>
        <p:nvGraphicFramePr>
          <p:cNvPr id="5" name="Diagramme 4">
            <a:extLst>
              <a:ext uri="{FF2B5EF4-FFF2-40B4-BE49-F238E27FC236}">
                <a16:creationId xmlns:a16="http://schemas.microsoft.com/office/drawing/2014/main" id="{54D3BCA3-DFB8-4D68-BE71-33EF74988ED9}"/>
              </a:ext>
            </a:extLst>
          </p:cNvPr>
          <p:cNvGraphicFramePr/>
          <p:nvPr>
            <p:extLst>
              <p:ext uri="{D42A27DB-BD31-4B8C-83A1-F6EECF244321}">
                <p14:modId xmlns:p14="http://schemas.microsoft.com/office/powerpoint/2010/main" val="2756909626"/>
              </p:ext>
            </p:extLst>
          </p:nvPr>
        </p:nvGraphicFramePr>
        <p:xfrm>
          <a:off x="1355724" y="1323975"/>
          <a:ext cx="9921876" cy="49625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ccolade fermante 5">
            <a:extLst>
              <a:ext uri="{FF2B5EF4-FFF2-40B4-BE49-F238E27FC236}">
                <a16:creationId xmlns:a16="http://schemas.microsoft.com/office/drawing/2014/main" id="{AE4E9CD9-F599-4E45-91F7-636C8CC3DF48}"/>
              </a:ext>
            </a:extLst>
          </p:cNvPr>
          <p:cNvSpPr/>
          <p:nvPr/>
        </p:nvSpPr>
        <p:spPr>
          <a:xfrm rot="5400000">
            <a:off x="4471988" y="4754563"/>
            <a:ext cx="412749" cy="30638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ZoneTexte 6">
            <a:extLst>
              <a:ext uri="{FF2B5EF4-FFF2-40B4-BE49-F238E27FC236}">
                <a16:creationId xmlns:a16="http://schemas.microsoft.com/office/drawing/2014/main" id="{4A69C6A1-4479-4F18-ADB1-F00D43BD9444}"/>
              </a:ext>
            </a:extLst>
          </p:cNvPr>
          <p:cNvSpPr txBox="1"/>
          <p:nvPr/>
        </p:nvSpPr>
        <p:spPr>
          <a:xfrm>
            <a:off x="3495675" y="6492876"/>
            <a:ext cx="2781300" cy="369332"/>
          </a:xfrm>
          <a:prstGeom prst="rect">
            <a:avLst/>
          </a:prstGeom>
          <a:noFill/>
        </p:spPr>
        <p:txBody>
          <a:bodyPr wrap="square" rtlCol="0">
            <a:spAutoFit/>
          </a:bodyPr>
          <a:lstStyle/>
          <a:p>
            <a:r>
              <a:rPr lang="fr-FR" dirty="0"/>
              <a:t>Souvent associées</a:t>
            </a:r>
          </a:p>
        </p:txBody>
      </p:sp>
    </p:spTree>
    <p:extLst>
      <p:ext uri="{BB962C8B-B14F-4D97-AF65-F5344CB8AC3E}">
        <p14:creationId xmlns:p14="http://schemas.microsoft.com/office/powerpoint/2010/main" val="4129364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61B26E-6C8E-441B-BA16-DD6F1A3695F1}"/>
              </a:ext>
            </a:extLst>
          </p:cNvPr>
          <p:cNvSpPr>
            <a:spLocks noGrp="1"/>
          </p:cNvSpPr>
          <p:nvPr>
            <p:ph type="title"/>
          </p:nvPr>
        </p:nvSpPr>
        <p:spPr/>
        <p:txBody>
          <a:bodyPr/>
          <a:lstStyle/>
          <a:p>
            <a:r>
              <a:rPr lang="fr-FR" dirty="0"/>
              <a:t>Gestion de la douleur</a:t>
            </a:r>
          </a:p>
        </p:txBody>
      </p:sp>
      <p:sp>
        <p:nvSpPr>
          <p:cNvPr id="3" name="Espace réservé du contenu 2">
            <a:extLst>
              <a:ext uri="{FF2B5EF4-FFF2-40B4-BE49-F238E27FC236}">
                <a16:creationId xmlns:a16="http://schemas.microsoft.com/office/drawing/2014/main" id="{692EEAA0-3E1A-43B6-8F47-EFDFD404E10B}"/>
              </a:ext>
            </a:extLst>
          </p:cNvPr>
          <p:cNvSpPr>
            <a:spLocks noGrp="1"/>
          </p:cNvSpPr>
          <p:nvPr>
            <p:ph idx="1"/>
          </p:nvPr>
        </p:nvSpPr>
        <p:spPr/>
        <p:txBody>
          <a:bodyPr/>
          <a:lstStyle/>
          <a:p>
            <a:r>
              <a:rPr lang="fr-FR" dirty="0"/>
              <a:t>Evaluation de la douleur :</a:t>
            </a:r>
          </a:p>
          <a:p>
            <a:pPr lvl="1"/>
            <a:r>
              <a:rPr lang="fr-FR" dirty="0"/>
              <a:t>Echelle numérique : faible (1-4), modérée (4-6), intense (&gt;6)</a:t>
            </a:r>
          </a:p>
          <a:p>
            <a:pPr lvl="1"/>
            <a:r>
              <a:rPr lang="fr-FR" dirty="0"/>
              <a:t>Echelle verbale simple: EVS (absente, faible, modérée, intense, extrêmement intense)</a:t>
            </a:r>
          </a:p>
          <a:p>
            <a:pPr lvl="1"/>
            <a:r>
              <a:rPr lang="fr-FR" dirty="0"/>
              <a:t>Echelle d’</a:t>
            </a:r>
            <a:r>
              <a:rPr lang="fr-FR" dirty="0" err="1"/>
              <a:t>hétéro-évaluation</a:t>
            </a:r>
            <a:r>
              <a:rPr lang="fr-FR" dirty="0"/>
              <a:t> Doloplus (items somatiques, psychomoteurs, psychosociaux)</a:t>
            </a:r>
          </a:p>
          <a:p>
            <a:pPr lvl="1"/>
            <a:r>
              <a:rPr lang="fr-FR" dirty="0"/>
              <a:t>Echelle TILT (Temporalité, Intensité, Localisation, Type)</a:t>
            </a:r>
          </a:p>
          <a:p>
            <a:pPr lvl="1"/>
            <a:r>
              <a:rPr lang="fr-FR" dirty="0"/>
              <a:t>…</a:t>
            </a:r>
          </a:p>
        </p:txBody>
      </p:sp>
    </p:spTree>
    <p:extLst>
      <p:ext uri="{BB962C8B-B14F-4D97-AF65-F5344CB8AC3E}">
        <p14:creationId xmlns:p14="http://schemas.microsoft.com/office/powerpoint/2010/main" val="1464791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121651-F351-429C-9102-DF12524C1BE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8006430-44E9-4B9C-BA75-7925880F304C}"/>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CD50DD62-4026-41FB-9AC0-D9C3747EA844}"/>
              </a:ext>
            </a:extLst>
          </p:cNvPr>
          <p:cNvPicPr>
            <a:picLocks noChangeAspect="1"/>
          </p:cNvPicPr>
          <p:nvPr/>
        </p:nvPicPr>
        <p:blipFill>
          <a:blip r:embed="rId3"/>
          <a:stretch>
            <a:fillRect/>
          </a:stretch>
        </p:blipFill>
        <p:spPr>
          <a:xfrm>
            <a:off x="3209925" y="1471612"/>
            <a:ext cx="5772150" cy="3914775"/>
          </a:xfrm>
          <a:prstGeom prst="rect">
            <a:avLst/>
          </a:prstGeom>
        </p:spPr>
      </p:pic>
    </p:spTree>
    <p:extLst>
      <p:ext uri="{BB962C8B-B14F-4D97-AF65-F5344CB8AC3E}">
        <p14:creationId xmlns:p14="http://schemas.microsoft.com/office/powerpoint/2010/main" val="233479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67307E-AB87-4A29-9BF3-57FC35CBA59D}"/>
              </a:ext>
            </a:extLst>
          </p:cNvPr>
          <p:cNvSpPr>
            <a:spLocks noGrp="1"/>
          </p:cNvSpPr>
          <p:nvPr>
            <p:ph type="title"/>
          </p:nvPr>
        </p:nvSpPr>
        <p:spPr/>
        <p:txBody>
          <a:bodyPr/>
          <a:lstStyle/>
          <a:p>
            <a:r>
              <a:rPr lang="fr-FR" dirty="0"/>
              <a:t>Gestion de la douleur nociceptive</a:t>
            </a:r>
          </a:p>
        </p:txBody>
      </p:sp>
      <p:sp>
        <p:nvSpPr>
          <p:cNvPr id="3" name="Espace réservé du contenu 2">
            <a:extLst>
              <a:ext uri="{FF2B5EF4-FFF2-40B4-BE49-F238E27FC236}">
                <a16:creationId xmlns:a16="http://schemas.microsoft.com/office/drawing/2014/main" id="{97495F47-F363-479F-A1FD-BAFFAE3E73F2}"/>
              </a:ext>
            </a:extLst>
          </p:cNvPr>
          <p:cNvSpPr>
            <a:spLocks noGrp="1"/>
          </p:cNvSpPr>
          <p:nvPr>
            <p:ph idx="1"/>
          </p:nvPr>
        </p:nvSpPr>
        <p:spPr/>
        <p:txBody>
          <a:bodyPr/>
          <a:lstStyle/>
          <a:p>
            <a:r>
              <a:rPr lang="fr-FR" dirty="0"/>
              <a:t>Douleur de faible intensité à moyenne intensité</a:t>
            </a:r>
          </a:p>
        </p:txBody>
      </p:sp>
      <p:graphicFrame>
        <p:nvGraphicFramePr>
          <p:cNvPr id="4" name="Tableau 4">
            <a:extLst>
              <a:ext uri="{FF2B5EF4-FFF2-40B4-BE49-F238E27FC236}">
                <a16:creationId xmlns:a16="http://schemas.microsoft.com/office/drawing/2014/main" id="{FC20838B-A11F-4EEA-96EB-EF508332C5D3}"/>
              </a:ext>
            </a:extLst>
          </p:cNvPr>
          <p:cNvGraphicFramePr>
            <a:graphicFrameLocks noGrp="1"/>
          </p:cNvGraphicFramePr>
          <p:nvPr>
            <p:extLst>
              <p:ext uri="{D42A27DB-BD31-4B8C-83A1-F6EECF244321}">
                <p14:modId xmlns:p14="http://schemas.microsoft.com/office/powerpoint/2010/main" val="284910694"/>
              </p:ext>
            </p:extLst>
          </p:nvPr>
        </p:nvGraphicFramePr>
        <p:xfrm>
          <a:off x="460375" y="2815166"/>
          <a:ext cx="9359901" cy="2416599"/>
        </p:xfrm>
        <a:graphic>
          <a:graphicData uri="http://schemas.openxmlformats.org/drawingml/2006/table">
            <a:tbl>
              <a:tblPr firstRow="1" bandRow="1">
                <a:tableStyleId>{5C22544A-7EE6-4342-B048-85BDC9FD1C3A}</a:tableStyleId>
              </a:tblPr>
              <a:tblGrid>
                <a:gridCol w="3119967">
                  <a:extLst>
                    <a:ext uri="{9D8B030D-6E8A-4147-A177-3AD203B41FA5}">
                      <a16:colId xmlns:a16="http://schemas.microsoft.com/office/drawing/2014/main" val="3034290463"/>
                    </a:ext>
                  </a:extLst>
                </a:gridCol>
                <a:gridCol w="3119967">
                  <a:extLst>
                    <a:ext uri="{9D8B030D-6E8A-4147-A177-3AD203B41FA5}">
                      <a16:colId xmlns:a16="http://schemas.microsoft.com/office/drawing/2014/main" val="3120300676"/>
                    </a:ext>
                  </a:extLst>
                </a:gridCol>
                <a:gridCol w="3119967">
                  <a:extLst>
                    <a:ext uri="{9D8B030D-6E8A-4147-A177-3AD203B41FA5}">
                      <a16:colId xmlns:a16="http://schemas.microsoft.com/office/drawing/2014/main" val="2066849240"/>
                    </a:ext>
                  </a:extLst>
                </a:gridCol>
              </a:tblGrid>
              <a:tr h="496359">
                <a:tc>
                  <a:txBody>
                    <a:bodyPr/>
                    <a:lstStyle/>
                    <a:p>
                      <a:r>
                        <a:rPr lang="fr-FR" dirty="0"/>
                        <a:t>Antalgiques</a:t>
                      </a:r>
                    </a:p>
                  </a:txBody>
                  <a:tcPr/>
                </a:tc>
                <a:tc>
                  <a:txBody>
                    <a:bodyPr/>
                    <a:lstStyle/>
                    <a:p>
                      <a:r>
                        <a:rPr lang="fr-FR" dirty="0"/>
                        <a:t>Insuffisance rénale</a:t>
                      </a:r>
                    </a:p>
                  </a:txBody>
                  <a:tcPr/>
                </a:tc>
                <a:tc>
                  <a:txBody>
                    <a:bodyPr/>
                    <a:lstStyle/>
                    <a:p>
                      <a:r>
                        <a:rPr lang="fr-FR" dirty="0"/>
                        <a:t>Personne âgée</a:t>
                      </a:r>
                    </a:p>
                  </a:txBody>
                  <a:tcPr/>
                </a:tc>
                <a:extLst>
                  <a:ext uri="{0D108BD9-81ED-4DB2-BD59-A6C34878D82A}">
                    <a16:rowId xmlns:a16="http://schemas.microsoft.com/office/drawing/2014/main" val="16490904"/>
                  </a:ext>
                </a:extLst>
              </a:tr>
              <a:tr h="496359">
                <a:tc>
                  <a:txBody>
                    <a:bodyPr/>
                    <a:lstStyle/>
                    <a:p>
                      <a:r>
                        <a:rPr lang="fr-FR" dirty="0"/>
                        <a:t>Paracétamol</a:t>
                      </a:r>
                    </a:p>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3416800261"/>
                  </a:ext>
                </a:extLst>
              </a:tr>
              <a:tr h="496359">
                <a:tc>
                  <a:txBody>
                    <a:bodyPr/>
                    <a:lstStyle/>
                    <a:p>
                      <a:r>
                        <a:rPr lang="fr-FR" dirty="0"/>
                        <a:t>AINS</a:t>
                      </a:r>
                    </a:p>
                    <a:p>
                      <a:endParaRPr lang="fr-FR" dirty="0"/>
                    </a:p>
                  </a:txBody>
                  <a:tcPr/>
                </a:tc>
                <a:tc>
                  <a:txBody>
                    <a:bodyPr/>
                    <a:lstStyle/>
                    <a:p>
                      <a:endParaRPr lang="fr-FR"/>
                    </a:p>
                  </a:txBody>
                  <a:tcPr/>
                </a:tc>
                <a:tc>
                  <a:txBody>
                    <a:bodyPr/>
                    <a:lstStyle/>
                    <a:p>
                      <a:pPr algn="r"/>
                      <a:r>
                        <a:rPr lang="fr-FR" dirty="0"/>
                        <a:t>MPI</a:t>
                      </a:r>
                    </a:p>
                  </a:txBody>
                  <a:tcPr/>
                </a:tc>
                <a:extLst>
                  <a:ext uri="{0D108BD9-81ED-4DB2-BD59-A6C34878D82A}">
                    <a16:rowId xmlns:a16="http://schemas.microsoft.com/office/drawing/2014/main" val="2600922173"/>
                  </a:ext>
                </a:extLst>
              </a:tr>
              <a:tr h="496359">
                <a:tc>
                  <a:txBody>
                    <a:bodyPr/>
                    <a:lstStyle/>
                    <a:p>
                      <a:r>
                        <a:rPr lang="fr-FR" dirty="0" err="1"/>
                        <a:t>Nefopam</a:t>
                      </a:r>
                      <a:endParaRPr lang="fr-FR" dirty="0"/>
                    </a:p>
                    <a:p>
                      <a:endParaRPr lang="fr-FR" dirty="0"/>
                    </a:p>
                  </a:txBody>
                  <a:tcPr/>
                </a:tc>
                <a:tc>
                  <a:txBody>
                    <a:bodyPr/>
                    <a:lstStyle/>
                    <a:p>
                      <a:endParaRPr lang="fr-FR" dirty="0"/>
                    </a:p>
                  </a:txBody>
                  <a:tcPr/>
                </a:tc>
                <a:tc>
                  <a:txBody>
                    <a:bodyPr/>
                    <a:lstStyle/>
                    <a:p>
                      <a:pPr algn="r"/>
                      <a:r>
                        <a:rPr lang="fr-FR" dirty="0"/>
                        <a:t>MPI</a:t>
                      </a:r>
                    </a:p>
                  </a:txBody>
                  <a:tcPr/>
                </a:tc>
                <a:extLst>
                  <a:ext uri="{0D108BD9-81ED-4DB2-BD59-A6C34878D82A}">
                    <a16:rowId xmlns:a16="http://schemas.microsoft.com/office/drawing/2014/main" val="4148789841"/>
                  </a:ext>
                </a:extLst>
              </a:tr>
            </a:tbl>
          </a:graphicData>
        </a:graphic>
      </p:graphicFrame>
      <p:pic>
        <p:nvPicPr>
          <p:cNvPr id="6" name="Graphique 5" descr="Coche avec un remplissage uni">
            <a:extLst>
              <a:ext uri="{FF2B5EF4-FFF2-40B4-BE49-F238E27FC236}">
                <a16:creationId xmlns:a16="http://schemas.microsoft.com/office/drawing/2014/main" id="{61967429-9856-4BCB-BD24-2361D510F5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1075" y="3267075"/>
            <a:ext cx="628650" cy="628650"/>
          </a:xfrm>
          <a:prstGeom prst="rect">
            <a:avLst/>
          </a:prstGeom>
        </p:spPr>
      </p:pic>
      <p:pic>
        <p:nvPicPr>
          <p:cNvPr id="8" name="Graphique 7" descr="Fermer avec un remplissage uni">
            <a:extLst>
              <a:ext uri="{FF2B5EF4-FFF2-40B4-BE49-F238E27FC236}">
                <a16:creationId xmlns:a16="http://schemas.microsoft.com/office/drawing/2014/main" id="{B9270511-9A28-4589-A2A6-4EE5E0454F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25999" y="3968220"/>
            <a:ext cx="628651" cy="628651"/>
          </a:xfrm>
          <a:prstGeom prst="rect">
            <a:avLst/>
          </a:prstGeom>
        </p:spPr>
      </p:pic>
      <p:pic>
        <p:nvPicPr>
          <p:cNvPr id="9" name="Graphique 8" descr="Coche avec un remplissage uni">
            <a:extLst>
              <a:ext uri="{FF2B5EF4-FFF2-40B4-BE49-F238E27FC236}">
                <a16:creationId xmlns:a16="http://schemas.microsoft.com/office/drawing/2014/main" id="{9AAC3853-FC46-44D5-B064-E8C4C23217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67675" y="3267075"/>
            <a:ext cx="628650" cy="628650"/>
          </a:xfrm>
          <a:prstGeom prst="rect">
            <a:avLst/>
          </a:prstGeom>
        </p:spPr>
      </p:pic>
      <p:pic>
        <p:nvPicPr>
          <p:cNvPr id="10" name="Graphique 9" descr="Fermer avec un remplissage uni">
            <a:extLst>
              <a:ext uri="{FF2B5EF4-FFF2-40B4-BE49-F238E27FC236}">
                <a16:creationId xmlns:a16="http://schemas.microsoft.com/office/drawing/2014/main" id="{4A1C02DA-0E73-43E3-92EA-4114E6290D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67675" y="3968220"/>
            <a:ext cx="628651" cy="628651"/>
          </a:xfrm>
          <a:prstGeom prst="rect">
            <a:avLst/>
          </a:prstGeom>
        </p:spPr>
      </p:pic>
      <p:sp>
        <p:nvSpPr>
          <p:cNvPr id="13" name="ZoneTexte 12">
            <a:extLst>
              <a:ext uri="{FF2B5EF4-FFF2-40B4-BE49-F238E27FC236}">
                <a16:creationId xmlns:a16="http://schemas.microsoft.com/office/drawing/2014/main" id="{BD1FDC8A-2812-43B5-BD78-3D7BC8C6D4AF}"/>
              </a:ext>
            </a:extLst>
          </p:cNvPr>
          <p:cNvSpPr txBox="1"/>
          <p:nvPr/>
        </p:nvSpPr>
        <p:spPr>
          <a:xfrm>
            <a:off x="8558213" y="3305802"/>
            <a:ext cx="1400175" cy="646331"/>
          </a:xfrm>
          <a:prstGeom prst="rect">
            <a:avLst/>
          </a:prstGeom>
          <a:noFill/>
        </p:spPr>
        <p:txBody>
          <a:bodyPr wrap="square" rtlCol="0">
            <a:spAutoFit/>
          </a:bodyPr>
          <a:lstStyle/>
          <a:p>
            <a:r>
              <a:rPr lang="fr-FR" dirty="0"/>
              <a:t>Adaptation posologique</a:t>
            </a:r>
          </a:p>
        </p:txBody>
      </p:sp>
      <p:pic>
        <p:nvPicPr>
          <p:cNvPr id="14" name="Graphique 13" descr="Coche avec un remplissage uni">
            <a:extLst>
              <a:ext uri="{FF2B5EF4-FFF2-40B4-BE49-F238E27FC236}">
                <a16:creationId xmlns:a16="http://schemas.microsoft.com/office/drawing/2014/main" id="{C8EC6D4D-CA38-4F16-BADD-D7FB891E1A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1075" y="4570941"/>
            <a:ext cx="628650" cy="628650"/>
          </a:xfrm>
          <a:prstGeom prst="rect">
            <a:avLst/>
          </a:prstGeom>
        </p:spPr>
      </p:pic>
      <p:sp>
        <p:nvSpPr>
          <p:cNvPr id="16" name="ZoneTexte 15">
            <a:extLst>
              <a:ext uri="{FF2B5EF4-FFF2-40B4-BE49-F238E27FC236}">
                <a16:creationId xmlns:a16="http://schemas.microsoft.com/office/drawing/2014/main" id="{EAD9E8F5-D977-4E9E-9998-26C3E7C7857B}"/>
              </a:ext>
            </a:extLst>
          </p:cNvPr>
          <p:cNvSpPr txBox="1"/>
          <p:nvPr/>
        </p:nvSpPr>
        <p:spPr>
          <a:xfrm>
            <a:off x="5419725" y="4601521"/>
            <a:ext cx="1400175" cy="646331"/>
          </a:xfrm>
          <a:prstGeom prst="rect">
            <a:avLst/>
          </a:prstGeom>
          <a:noFill/>
        </p:spPr>
        <p:txBody>
          <a:bodyPr wrap="square" rtlCol="0">
            <a:spAutoFit/>
          </a:bodyPr>
          <a:lstStyle/>
          <a:p>
            <a:r>
              <a:rPr lang="fr-FR" dirty="0"/>
              <a:t>Adaptation posologique</a:t>
            </a:r>
          </a:p>
        </p:txBody>
      </p:sp>
      <p:pic>
        <p:nvPicPr>
          <p:cNvPr id="18" name="Graphique 17" descr="Fermer avec un remplissage uni">
            <a:extLst>
              <a:ext uri="{FF2B5EF4-FFF2-40B4-BE49-F238E27FC236}">
                <a16:creationId xmlns:a16="http://schemas.microsoft.com/office/drawing/2014/main" id="{849C177B-E518-46F4-BCCD-75042846EB2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02600" y="4596871"/>
            <a:ext cx="628651" cy="628651"/>
          </a:xfrm>
          <a:prstGeom prst="rect">
            <a:avLst/>
          </a:prstGeom>
        </p:spPr>
      </p:pic>
      <p:sp>
        <p:nvSpPr>
          <p:cNvPr id="19" name="ZoneTexte 18">
            <a:extLst>
              <a:ext uri="{FF2B5EF4-FFF2-40B4-BE49-F238E27FC236}">
                <a16:creationId xmlns:a16="http://schemas.microsoft.com/office/drawing/2014/main" id="{2FF0AD54-AA96-4117-B3F2-22DE851A52C2}"/>
              </a:ext>
            </a:extLst>
          </p:cNvPr>
          <p:cNvSpPr txBox="1"/>
          <p:nvPr/>
        </p:nvSpPr>
        <p:spPr>
          <a:xfrm>
            <a:off x="5454650" y="3284007"/>
            <a:ext cx="1400175" cy="646331"/>
          </a:xfrm>
          <a:prstGeom prst="rect">
            <a:avLst/>
          </a:prstGeom>
          <a:noFill/>
        </p:spPr>
        <p:txBody>
          <a:bodyPr wrap="square" rtlCol="0">
            <a:spAutoFit/>
          </a:bodyPr>
          <a:lstStyle/>
          <a:p>
            <a:r>
              <a:rPr lang="fr-FR" dirty="0"/>
              <a:t>Adaptation posologique</a:t>
            </a:r>
          </a:p>
        </p:txBody>
      </p:sp>
    </p:spTree>
    <p:extLst>
      <p:ext uri="{BB962C8B-B14F-4D97-AF65-F5344CB8AC3E}">
        <p14:creationId xmlns:p14="http://schemas.microsoft.com/office/powerpoint/2010/main" val="2616935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145C48-536A-40BB-98E3-E15F3F7E0941}"/>
              </a:ext>
            </a:extLst>
          </p:cNvPr>
          <p:cNvSpPr>
            <a:spLocks noGrp="1"/>
          </p:cNvSpPr>
          <p:nvPr>
            <p:ph type="title"/>
          </p:nvPr>
        </p:nvSpPr>
        <p:spPr/>
        <p:txBody>
          <a:bodyPr/>
          <a:lstStyle/>
          <a:p>
            <a:r>
              <a:rPr lang="fr-FR" dirty="0"/>
              <a:t>Gestion de la douleur nociceptive</a:t>
            </a:r>
          </a:p>
        </p:txBody>
      </p:sp>
      <p:sp>
        <p:nvSpPr>
          <p:cNvPr id="3" name="Espace réservé du contenu 2">
            <a:extLst>
              <a:ext uri="{FF2B5EF4-FFF2-40B4-BE49-F238E27FC236}">
                <a16:creationId xmlns:a16="http://schemas.microsoft.com/office/drawing/2014/main" id="{DBAD09DF-C7CD-4DFF-8AC2-BBD5080F1AAA}"/>
              </a:ext>
            </a:extLst>
          </p:cNvPr>
          <p:cNvSpPr>
            <a:spLocks noGrp="1"/>
          </p:cNvSpPr>
          <p:nvPr>
            <p:ph idx="1"/>
          </p:nvPr>
        </p:nvSpPr>
        <p:spPr/>
        <p:txBody>
          <a:bodyPr/>
          <a:lstStyle/>
          <a:p>
            <a:r>
              <a:rPr lang="fr-FR" dirty="0"/>
              <a:t>Douleur d’intensité modérée</a:t>
            </a:r>
          </a:p>
        </p:txBody>
      </p:sp>
      <p:graphicFrame>
        <p:nvGraphicFramePr>
          <p:cNvPr id="4" name="Tableau 4">
            <a:extLst>
              <a:ext uri="{FF2B5EF4-FFF2-40B4-BE49-F238E27FC236}">
                <a16:creationId xmlns:a16="http://schemas.microsoft.com/office/drawing/2014/main" id="{248FA259-6ABF-449F-9E99-A63BC2B898CD}"/>
              </a:ext>
            </a:extLst>
          </p:cNvPr>
          <p:cNvGraphicFramePr>
            <a:graphicFrameLocks noGrp="1"/>
          </p:cNvGraphicFramePr>
          <p:nvPr>
            <p:extLst>
              <p:ext uri="{D42A27DB-BD31-4B8C-83A1-F6EECF244321}">
                <p14:modId xmlns:p14="http://schemas.microsoft.com/office/powerpoint/2010/main" val="3678617346"/>
              </p:ext>
            </p:extLst>
          </p:nvPr>
        </p:nvGraphicFramePr>
        <p:xfrm>
          <a:off x="1346200" y="2815166"/>
          <a:ext cx="9359901" cy="1776519"/>
        </p:xfrm>
        <a:graphic>
          <a:graphicData uri="http://schemas.openxmlformats.org/drawingml/2006/table">
            <a:tbl>
              <a:tblPr firstRow="1" bandRow="1">
                <a:tableStyleId>{5C22544A-7EE6-4342-B048-85BDC9FD1C3A}</a:tableStyleId>
              </a:tblPr>
              <a:tblGrid>
                <a:gridCol w="3119967">
                  <a:extLst>
                    <a:ext uri="{9D8B030D-6E8A-4147-A177-3AD203B41FA5}">
                      <a16:colId xmlns:a16="http://schemas.microsoft.com/office/drawing/2014/main" val="3034290463"/>
                    </a:ext>
                  </a:extLst>
                </a:gridCol>
                <a:gridCol w="3119967">
                  <a:extLst>
                    <a:ext uri="{9D8B030D-6E8A-4147-A177-3AD203B41FA5}">
                      <a16:colId xmlns:a16="http://schemas.microsoft.com/office/drawing/2014/main" val="3120300676"/>
                    </a:ext>
                  </a:extLst>
                </a:gridCol>
                <a:gridCol w="3119967">
                  <a:extLst>
                    <a:ext uri="{9D8B030D-6E8A-4147-A177-3AD203B41FA5}">
                      <a16:colId xmlns:a16="http://schemas.microsoft.com/office/drawing/2014/main" val="2066849240"/>
                    </a:ext>
                  </a:extLst>
                </a:gridCol>
              </a:tblGrid>
              <a:tr h="496359">
                <a:tc>
                  <a:txBody>
                    <a:bodyPr/>
                    <a:lstStyle/>
                    <a:p>
                      <a:r>
                        <a:rPr lang="fr-FR" dirty="0"/>
                        <a:t>Antalgiques</a:t>
                      </a:r>
                    </a:p>
                  </a:txBody>
                  <a:tcPr/>
                </a:tc>
                <a:tc>
                  <a:txBody>
                    <a:bodyPr/>
                    <a:lstStyle/>
                    <a:p>
                      <a:r>
                        <a:rPr lang="fr-FR" dirty="0"/>
                        <a:t>Insuffisance rénale</a:t>
                      </a:r>
                    </a:p>
                  </a:txBody>
                  <a:tcPr/>
                </a:tc>
                <a:tc>
                  <a:txBody>
                    <a:bodyPr/>
                    <a:lstStyle/>
                    <a:p>
                      <a:r>
                        <a:rPr lang="fr-FR" dirty="0"/>
                        <a:t>Personne âgée</a:t>
                      </a:r>
                    </a:p>
                  </a:txBody>
                  <a:tcPr/>
                </a:tc>
                <a:extLst>
                  <a:ext uri="{0D108BD9-81ED-4DB2-BD59-A6C34878D82A}">
                    <a16:rowId xmlns:a16="http://schemas.microsoft.com/office/drawing/2014/main" val="16490904"/>
                  </a:ext>
                </a:extLst>
              </a:tr>
              <a:tr h="496359">
                <a:tc>
                  <a:txBody>
                    <a:bodyPr/>
                    <a:lstStyle/>
                    <a:p>
                      <a:r>
                        <a:rPr lang="fr-FR" dirty="0"/>
                        <a:t>Paracétamol + Codéine</a:t>
                      </a:r>
                    </a:p>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3416800261"/>
                  </a:ext>
                </a:extLst>
              </a:tr>
              <a:tr h="496359">
                <a:tc>
                  <a:txBody>
                    <a:bodyPr/>
                    <a:lstStyle/>
                    <a:p>
                      <a:r>
                        <a:rPr lang="fr-FR" dirty="0" err="1"/>
                        <a:t>Tramadol</a:t>
                      </a:r>
                      <a:r>
                        <a:rPr lang="fr-FR" dirty="0"/>
                        <a:t> (+/- </a:t>
                      </a:r>
                      <a:r>
                        <a:rPr lang="fr-FR" dirty="0" err="1"/>
                        <a:t>paracetamol</a:t>
                      </a:r>
                      <a:r>
                        <a:rPr lang="fr-FR" dirty="0"/>
                        <a:t>)</a:t>
                      </a:r>
                    </a:p>
                    <a:p>
                      <a:endParaRPr lang="fr-FR" dirty="0"/>
                    </a:p>
                  </a:txBody>
                  <a:tcPr/>
                </a:tc>
                <a:tc>
                  <a:txBody>
                    <a:bodyPr/>
                    <a:lstStyle/>
                    <a:p>
                      <a:endParaRPr lang="fr-FR"/>
                    </a:p>
                  </a:txBody>
                  <a:tcPr/>
                </a:tc>
                <a:tc>
                  <a:txBody>
                    <a:bodyPr/>
                    <a:lstStyle/>
                    <a:p>
                      <a:pPr algn="r"/>
                      <a:r>
                        <a:rPr lang="fr-FR" dirty="0"/>
                        <a:t>MPI</a:t>
                      </a:r>
                    </a:p>
                  </a:txBody>
                  <a:tcPr/>
                </a:tc>
                <a:extLst>
                  <a:ext uri="{0D108BD9-81ED-4DB2-BD59-A6C34878D82A}">
                    <a16:rowId xmlns:a16="http://schemas.microsoft.com/office/drawing/2014/main" val="2600922173"/>
                  </a:ext>
                </a:extLst>
              </a:tr>
            </a:tbl>
          </a:graphicData>
        </a:graphic>
      </p:graphicFrame>
      <p:pic>
        <p:nvPicPr>
          <p:cNvPr id="6" name="Graphique 5" descr="Coche avec un remplissage uni">
            <a:extLst>
              <a:ext uri="{FF2B5EF4-FFF2-40B4-BE49-F238E27FC236}">
                <a16:creationId xmlns:a16="http://schemas.microsoft.com/office/drawing/2014/main" id="{D961D41A-DC4A-437F-98A7-E37D3BFBB4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1824" y="3922765"/>
            <a:ext cx="628650" cy="628650"/>
          </a:xfrm>
          <a:prstGeom prst="rect">
            <a:avLst/>
          </a:prstGeom>
        </p:spPr>
      </p:pic>
      <p:sp>
        <p:nvSpPr>
          <p:cNvPr id="7" name="ZoneTexte 6">
            <a:extLst>
              <a:ext uri="{FF2B5EF4-FFF2-40B4-BE49-F238E27FC236}">
                <a16:creationId xmlns:a16="http://schemas.microsoft.com/office/drawing/2014/main" id="{3D1083C9-BEDD-4930-AF1D-9BF83885F5EB}"/>
              </a:ext>
            </a:extLst>
          </p:cNvPr>
          <p:cNvSpPr txBox="1"/>
          <p:nvPr/>
        </p:nvSpPr>
        <p:spPr>
          <a:xfrm>
            <a:off x="6280148" y="3963553"/>
            <a:ext cx="1400175" cy="646331"/>
          </a:xfrm>
          <a:prstGeom prst="rect">
            <a:avLst/>
          </a:prstGeom>
          <a:noFill/>
        </p:spPr>
        <p:txBody>
          <a:bodyPr wrap="square" rtlCol="0">
            <a:spAutoFit/>
          </a:bodyPr>
          <a:lstStyle/>
          <a:p>
            <a:r>
              <a:rPr lang="fr-FR" dirty="0"/>
              <a:t>Adaptation posologique</a:t>
            </a:r>
          </a:p>
        </p:txBody>
      </p:sp>
      <p:pic>
        <p:nvPicPr>
          <p:cNvPr id="9" name="Graphique 8" descr="Avertissement avec un remplissage uni">
            <a:extLst>
              <a:ext uri="{FF2B5EF4-FFF2-40B4-BE49-F238E27FC236}">
                <a16:creationId xmlns:a16="http://schemas.microsoft.com/office/drawing/2014/main" id="{2D93BCFF-0165-49F9-AED8-2D238240CD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17222" y="3285811"/>
            <a:ext cx="709708" cy="709708"/>
          </a:xfrm>
          <a:prstGeom prst="rect">
            <a:avLst/>
          </a:prstGeom>
        </p:spPr>
      </p:pic>
      <p:pic>
        <p:nvPicPr>
          <p:cNvPr id="10" name="Graphique 9" descr="Avertissement avec un remplissage uni">
            <a:extLst>
              <a:ext uri="{FF2B5EF4-FFF2-40B4-BE49-F238E27FC236}">
                <a16:creationId xmlns:a16="http://schemas.microsoft.com/office/drawing/2014/main" id="{C5DA2791-3F2A-4077-A110-24C6B2829C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76385" y="3253845"/>
            <a:ext cx="709708" cy="709708"/>
          </a:xfrm>
          <a:prstGeom prst="rect">
            <a:avLst/>
          </a:prstGeom>
        </p:spPr>
      </p:pic>
      <p:pic>
        <p:nvPicPr>
          <p:cNvPr id="11" name="Graphique 10" descr="Fermer avec un remplissage uni">
            <a:extLst>
              <a:ext uri="{FF2B5EF4-FFF2-40B4-BE49-F238E27FC236}">
                <a16:creationId xmlns:a16="http://schemas.microsoft.com/office/drawing/2014/main" id="{A950CEB0-3426-49E4-BDD7-8EC0407FF7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757442" y="3922765"/>
            <a:ext cx="628651" cy="628651"/>
          </a:xfrm>
          <a:prstGeom prst="rect">
            <a:avLst/>
          </a:prstGeom>
        </p:spPr>
      </p:pic>
      <p:sp>
        <p:nvSpPr>
          <p:cNvPr id="12" name="Flèche : angle droit 11">
            <a:extLst>
              <a:ext uri="{FF2B5EF4-FFF2-40B4-BE49-F238E27FC236}">
                <a16:creationId xmlns:a16="http://schemas.microsoft.com/office/drawing/2014/main" id="{E28F5BD4-7845-450A-9279-F0847927F9A3}"/>
              </a:ext>
            </a:extLst>
          </p:cNvPr>
          <p:cNvSpPr/>
          <p:nvPr/>
        </p:nvSpPr>
        <p:spPr>
          <a:xfrm rot="5400000">
            <a:off x="209549" y="4871614"/>
            <a:ext cx="1057275" cy="74295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7F4BFE16-48D8-40F4-B152-C09CDF21E750}"/>
              </a:ext>
            </a:extLst>
          </p:cNvPr>
          <p:cNvSpPr txBox="1"/>
          <p:nvPr/>
        </p:nvSpPr>
        <p:spPr>
          <a:xfrm>
            <a:off x="1247775" y="5119561"/>
            <a:ext cx="9359901" cy="923330"/>
          </a:xfrm>
          <a:prstGeom prst="rect">
            <a:avLst/>
          </a:prstGeom>
          <a:noFill/>
        </p:spPr>
        <p:txBody>
          <a:bodyPr wrap="square" rtlCol="0">
            <a:spAutoFit/>
          </a:bodyPr>
          <a:lstStyle/>
          <a:p>
            <a:r>
              <a:rPr lang="fr-FR" dirty="0"/>
              <a:t>Alternatives : </a:t>
            </a:r>
          </a:p>
          <a:p>
            <a:r>
              <a:rPr lang="fr-FR" dirty="0"/>
              <a:t>Poudre d’opium (+ paracétamol +/- caféine) : Lamaline®, </a:t>
            </a:r>
            <a:r>
              <a:rPr lang="fr-FR" dirty="0" err="1"/>
              <a:t>Izalgi</a:t>
            </a:r>
            <a:r>
              <a:rPr lang="fr-FR" dirty="0"/>
              <a:t>®</a:t>
            </a:r>
          </a:p>
          <a:p>
            <a:r>
              <a:rPr lang="fr-FR" dirty="0"/>
              <a:t>Morphine à faible dose : 1mg ou 2,5mg/prise pour l’IRC // &lt;5mg/prise pour la personne âgée</a:t>
            </a:r>
          </a:p>
        </p:txBody>
      </p:sp>
    </p:spTree>
    <p:extLst>
      <p:ext uri="{BB962C8B-B14F-4D97-AF65-F5344CB8AC3E}">
        <p14:creationId xmlns:p14="http://schemas.microsoft.com/office/powerpoint/2010/main" val="3691257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C070C9-462C-4693-A728-FFC8CDC2C55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1813AA3-D1E3-4B52-B731-A6D265796C27}"/>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0610A91E-34E5-4BC6-88AA-628B5C1F95B5}"/>
              </a:ext>
            </a:extLst>
          </p:cNvPr>
          <p:cNvPicPr>
            <a:picLocks noChangeAspect="1"/>
          </p:cNvPicPr>
          <p:nvPr/>
        </p:nvPicPr>
        <p:blipFill>
          <a:blip r:embed="rId3"/>
          <a:stretch>
            <a:fillRect/>
          </a:stretch>
        </p:blipFill>
        <p:spPr>
          <a:xfrm>
            <a:off x="285750" y="83830"/>
            <a:ext cx="10877549" cy="6262595"/>
          </a:xfrm>
          <a:prstGeom prst="rect">
            <a:avLst/>
          </a:prstGeom>
        </p:spPr>
      </p:pic>
      <p:sp>
        <p:nvSpPr>
          <p:cNvPr id="6" name="ZoneTexte 5">
            <a:extLst>
              <a:ext uri="{FF2B5EF4-FFF2-40B4-BE49-F238E27FC236}">
                <a16:creationId xmlns:a16="http://schemas.microsoft.com/office/drawing/2014/main" id="{3DDD0657-8C0F-406A-A546-ECC517BB3465}"/>
              </a:ext>
            </a:extLst>
          </p:cNvPr>
          <p:cNvSpPr txBox="1"/>
          <p:nvPr/>
        </p:nvSpPr>
        <p:spPr>
          <a:xfrm>
            <a:off x="133583" y="6497419"/>
            <a:ext cx="11991742" cy="338554"/>
          </a:xfrm>
          <a:prstGeom prst="rect">
            <a:avLst/>
          </a:prstGeom>
          <a:noFill/>
        </p:spPr>
        <p:txBody>
          <a:bodyPr wrap="square">
            <a:spAutoFit/>
          </a:bodyPr>
          <a:lstStyle/>
          <a:p>
            <a:r>
              <a:rPr lang="fr-FR" sz="1600" dirty="0"/>
              <a:t>OMEDIT Grand-Est, Médicaments potentiellement inappropriés chez le sujet âgé : indication et alternatives thérapeutiques, février 2026</a:t>
            </a:r>
          </a:p>
        </p:txBody>
      </p:sp>
    </p:spTree>
    <p:extLst>
      <p:ext uri="{BB962C8B-B14F-4D97-AF65-F5344CB8AC3E}">
        <p14:creationId xmlns:p14="http://schemas.microsoft.com/office/powerpoint/2010/main" val="883605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019ACF-A1F8-4CD6-9C98-522A2C27799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AE51AC6-A248-4A9E-8C9B-D8F015FD0A5C}"/>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DD6777E3-FDA4-4315-8429-8ED30E51837B}"/>
              </a:ext>
            </a:extLst>
          </p:cNvPr>
          <p:cNvPicPr>
            <a:picLocks noChangeAspect="1"/>
          </p:cNvPicPr>
          <p:nvPr/>
        </p:nvPicPr>
        <p:blipFill>
          <a:blip r:embed="rId3"/>
          <a:stretch>
            <a:fillRect/>
          </a:stretch>
        </p:blipFill>
        <p:spPr>
          <a:xfrm>
            <a:off x="4178201" y="2673311"/>
            <a:ext cx="3835597" cy="1511378"/>
          </a:xfrm>
          <a:prstGeom prst="rect">
            <a:avLst/>
          </a:prstGeom>
        </p:spPr>
      </p:pic>
    </p:spTree>
    <p:extLst>
      <p:ext uri="{BB962C8B-B14F-4D97-AF65-F5344CB8AC3E}">
        <p14:creationId xmlns:p14="http://schemas.microsoft.com/office/powerpoint/2010/main" val="1103826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145C48-536A-40BB-98E3-E15F3F7E0941}"/>
              </a:ext>
            </a:extLst>
          </p:cNvPr>
          <p:cNvSpPr>
            <a:spLocks noGrp="1"/>
          </p:cNvSpPr>
          <p:nvPr>
            <p:ph type="title"/>
          </p:nvPr>
        </p:nvSpPr>
        <p:spPr/>
        <p:txBody>
          <a:bodyPr/>
          <a:lstStyle/>
          <a:p>
            <a:r>
              <a:rPr lang="fr-FR" dirty="0"/>
              <a:t>Gestion de la douleur nociceptive</a:t>
            </a:r>
          </a:p>
        </p:txBody>
      </p:sp>
      <p:sp>
        <p:nvSpPr>
          <p:cNvPr id="3" name="Espace réservé du contenu 2">
            <a:extLst>
              <a:ext uri="{FF2B5EF4-FFF2-40B4-BE49-F238E27FC236}">
                <a16:creationId xmlns:a16="http://schemas.microsoft.com/office/drawing/2014/main" id="{DBAD09DF-C7CD-4DFF-8AC2-BBD5080F1AAA}"/>
              </a:ext>
            </a:extLst>
          </p:cNvPr>
          <p:cNvSpPr>
            <a:spLocks noGrp="1"/>
          </p:cNvSpPr>
          <p:nvPr>
            <p:ph idx="1"/>
          </p:nvPr>
        </p:nvSpPr>
        <p:spPr/>
        <p:txBody>
          <a:bodyPr/>
          <a:lstStyle/>
          <a:p>
            <a:r>
              <a:rPr lang="fr-FR" dirty="0"/>
              <a:t>Douleur de forte intensité</a:t>
            </a:r>
          </a:p>
        </p:txBody>
      </p:sp>
      <p:graphicFrame>
        <p:nvGraphicFramePr>
          <p:cNvPr id="4" name="Tableau 4">
            <a:extLst>
              <a:ext uri="{FF2B5EF4-FFF2-40B4-BE49-F238E27FC236}">
                <a16:creationId xmlns:a16="http://schemas.microsoft.com/office/drawing/2014/main" id="{248FA259-6ABF-449F-9E99-A63BC2B898CD}"/>
              </a:ext>
            </a:extLst>
          </p:cNvPr>
          <p:cNvGraphicFramePr>
            <a:graphicFrameLocks noGrp="1"/>
          </p:cNvGraphicFramePr>
          <p:nvPr>
            <p:extLst>
              <p:ext uri="{D42A27DB-BD31-4B8C-83A1-F6EECF244321}">
                <p14:modId xmlns:p14="http://schemas.microsoft.com/office/powerpoint/2010/main" val="2388023498"/>
              </p:ext>
            </p:extLst>
          </p:nvPr>
        </p:nvGraphicFramePr>
        <p:xfrm>
          <a:off x="1346200" y="2815166"/>
          <a:ext cx="9359901" cy="2272878"/>
        </p:xfrm>
        <a:graphic>
          <a:graphicData uri="http://schemas.openxmlformats.org/drawingml/2006/table">
            <a:tbl>
              <a:tblPr firstRow="1" bandRow="1">
                <a:tableStyleId>{5C22544A-7EE6-4342-B048-85BDC9FD1C3A}</a:tableStyleId>
              </a:tblPr>
              <a:tblGrid>
                <a:gridCol w="3119967">
                  <a:extLst>
                    <a:ext uri="{9D8B030D-6E8A-4147-A177-3AD203B41FA5}">
                      <a16:colId xmlns:a16="http://schemas.microsoft.com/office/drawing/2014/main" val="3034290463"/>
                    </a:ext>
                  </a:extLst>
                </a:gridCol>
                <a:gridCol w="3119967">
                  <a:extLst>
                    <a:ext uri="{9D8B030D-6E8A-4147-A177-3AD203B41FA5}">
                      <a16:colId xmlns:a16="http://schemas.microsoft.com/office/drawing/2014/main" val="3120300676"/>
                    </a:ext>
                  </a:extLst>
                </a:gridCol>
                <a:gridCol w="3119967">
                  <a:extLst>
                    <a:ext uri="{9D8B030D-6E8A-4147-A177-3AD203B41FA5}">
                      <a16:colId xmlns:a16="http://schemas.microsoft.com/office/drawing/2014/main" val="2066849240"/>
                    </a:ext>
                  </a:extLst>
                </a:gridCol>
              </a:tblGrid>
              <a:tr h="496359">
                <a:tc>
                  <a:txBody>
                    <a:bodyPr/>
                    <a:lstStyle/>
                    <a:p>
                      <a:r>
                        <a:rPr lang="fr-FR" dirty="0"/>
                        <a:t>Antalgiques</a:t>
                      </a:r>
                    </a:p>
                  </a:txBody>
                  <a:tcPr/>
                </a:tc>
                <a:tc>
                  <a:txBody>
                    <a:bodyPr/>
                    <a:lstStyle/>
                    <a:p>
                      <a:r>
                        <a:rPr lang="fr-FR" dirty="0"/>
                        <a:t>Insuffisance rénale</a:t>
                      </a:r>
                    </a:p>
                  </a:txBody>
                  <a:tcPr/>
                </a:tc>
                <a:tc>
                  <a:txBody>
                    <a:bodyPr/>
                    <a:lstStyle/>
                    <a:p>
                      <a:r>
                        <a:rPr lang="fr-FR" dirty="0"/>
                        <a:t>Personne âgée</a:t>
                      </a:r>
                    </a:p>
                  </a:txBody>
                  <a:tcPr/>
                </a:tc>
                <a:extLst>
                  <a:ext uri="{0D108BD9-81ED-4DB2-BD59-A6C34878D82A}">
                    <a16:rowId xmlns:a16="http://schemas.microsoft.com/office/drawing/2014/main" val="16490904"/>
                  </a:ext>
                </a:extLst>
              </a:tr>
              <a:tr h="496359">
                <a:tc>
                  <a:txBody>
                    <a:bodyPr/>
                    <a:lstStyle/>
                    <a:p>
                      <a:r>
                        <a:rPr lang="fr-FR" dirty="0"/>
                        <a:t>Morphine</a:t>
                      </a:r>
                    </a:p>
                    <a:p>
                      <a:endParaRPr lang="fr-FR" dirty="0"/>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3416800261"/>
                  </a:ext>
                </a:extLst>
              </a:tr>
              <a:tr h="496359">
                <a:tc>
                  <a:txBody>
                    <a:bodyPr/>
                    <a:lstStyle/>
                    <a:p>
                      <a:r>
                        <a:rPr lang="fr-FR" dirty="0"/>
                        <a:t>Oxycodone</a:t>
                      </a:r>
                    </a:p>
                    <a:p>
                      <a:endParaRPr lang="fr-FR" dirty="0"/>
                    </a:p>
                  </a:txBody>
                  <a:tcPr/>
                </a:tc>
                <a:tc>
                  <a:txBody>
                    <a:bodyPr/>
                    <a:lstStyle/>
                    <a:p>
                      <a:endParaRPr lang="fr-FR" dirty="0"/>
                    </a:p>
                  </a:txBody>
                  <a:tcPr/>
                </a:tc>
                <a:tc>
                  <a:txBody>
                    <a:bodyPr/>
                    <a:lstStyle/>
                    <a:p>
                      <a:pPr algn="r"/>
                      <a:endParaRPr lang="fr-FR" dirty="0"/>
                    </a:p>
                  </a:txBody>
                  <a:tcPr/>
                </a:tc>
                <a:extLst>
                  <a:ext uri="{0D108BD9-81ED-4DB2-BD59-A6C34878D82A}">
                    <a16:rowId xmlns:a16="http://schemas.microsoft.com/office/drawing/2014/main" val="2600922173"/>
                  </a:ext>
                </a:extLst>
              </a:tr>
              <a:tr h="496359">
                <a:tc>
                  <a:txBody>
                    <a:bodyPr/>
                    <a:lstStyle/>
                    <a:p>
                      <a:r>
                        <a:rPr lang="fr-FR" dirty="0"/>
                        <a:t>Fentanyl</a:t>
                      </a:r>
                    </a:p>
                  </a:txBody>
                  <a:tcPr/>
                </a:tc>
                <a:tc>
                  <a:txBody>
                    <a:bodyPr/>
                    <a:lstStyle/>
                    <a:p>
                      <a:endParaRPr lang="fr-FR" dirty="0"/>
                    </a:p>
                  </a:txBody>
                  <a:tcPr/>
                </a:tc>
                <a:tc>
                  <a:txBody>
                    <a:bodyPr/>
                    <a:lstStyle/>
                    <a:p>
                      <a:pPr algn="r"/>
                      <a:endParaRPr lang="fr-FR" dirty="0"/>
                    </a:p>
                  </a:txBody>
                  <a:tcPr/>
                </a:tc>
                <a:extLst>
                  <a:ext uri="{0D108BD9-81ED-4DB2-BD59-A6C34878D82A}">
                    <a16:rowId xmlns:a16="http://schemas.microsoft.com/office/drawing/2014/main" val="3103686803"/>
                  </a:ext>
                </a:extLst>
              </a:tr>
            </a:tbl>
          </a:graphicData>
        </a:graphic>
      </p:graphicFrame>
      <p:pic>
        <p:nvPicPr>
          <p:cNvPr id="6" name="Graphique 5" descr="Coche avec un remplissage uni">
            <a:extLst>
              <a:ext uri="{FF2B5EF4-FFF2-40B4-BE49-F238E27FC236}">
                <a16:creationId xmlns:a16="http://schemas.microsoft.com/office/drawing/2014/main" id="{D961D41A-DC4A-437F-98A7-E37D3BFBB4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1823" y="4526430"/>
            <a:ext cx="628650" cy="628650"/>
          </a:xfrm>
          <a:prstGeom prst="rect">
            <a:avLst/>
          </a:prstGeom>
        </p:spPr>
      </p:pic>
      <p:pic>
        <p:nvPicPr>
          <p:cNvPr id="9" name="Graphique 8" descr="Avertissement avec un remplissage uni">
            <a:extLst>
              <a:ext uri="{FF2B5EF4-FFF2-40B4-BE49-F238E27FC236}">
                <a16:creationId xmlns:a16="http://schemas.microsoft.com/office/drawing/2014/main" id="{2D93BCFF-0165-49F9-AED8-2D238240CD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30765" y="3909075"/>
            <a:ext cx="709708" cy="709708"/>
          </a:xfrm>
          <a:prstGeom prst="rect">
            <a:avLst/>
          </a:prstGeom>
        </p:spPr>
      </p:pic>
      <p:pic>
        <p:nvPicPr>
          <p:cNvPr id="14" name="Graphique 13" descr="Avertissement avec un remplissage uni">
            <a:extLst>
              <a:ext uri="{FF2B5EF4-FFF2-40B4-BE49-F238E27FC236}">
                <a16:creationId xmlns:a16="http://schemas.microsoft.com/office/drawing/2014/main" id="{7044B7D6-F231-4790-8823-A0D129BAF76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30765" y="3269768"/>
            <a:ext cx="709708" cy="709708"/>
          </a:xfrm>
          <a:prstGeom prst="rect">
            <a:avLst/>
          </a:prstGeom>
        </p:spPr>
      </p:pic>
      <p:sp>
        <p:nvSpPr>
          <p:cNvPr id="15" name="ZoneTexte 14">
            <a:extLst>
              <a:ext uri="{FF2B5EF4-FFF2-40B4-BE49-F238E27FC236}">
                <a16:creationId xmlns:a16="http://schemas.microsoft.com/office/drawing/2014/main" id="{3D01DDE1-F2A6-424C-8D37-E7EF1F24478B}"/>
              </a:ext>
            </a:extLst>
          </p:cNvPr>
          <p:cNvSpPr txBox="1"/>
          <p:nvPr/>
        </p:nvSpPr>
        <p:spPr>
          <a:xfrm>
            <a:off x="6340473" y="3328067"/>
            <a:ext cx="1400175" cy="646331"/>
          </a:xfrm>
          <a:prstGeom prst="rect">
            <a:avLst/>
          </a:prstGeom>
          <a:noFill/>
        </p:spPr>
        <p:txBody>
          <a:bodyPr wrap="square" rtlCol="0">
            <a:spAutoFit/>
          </a:bodyPr>
          <a:lstStyle/>
          <a:p>
            <a:r>
              <a:rPr lang="fr-FR" dirty="0"/>
              <a:t>DFG&gt;30mL/min</a:t>
            </a:r>
          </a:p>
        </p:txBody>
      </p:sp>
      <p:sp>
        <p:nvSpPr>
          <p:cNvPr id="16" name="ZoneTexte 15">
            <a:extLst>
              <a:ext uri="{FF2B5EF4-FFF2-40B4-BE49-F238E27FC236}">
                <a16:creationId xmlns:a16="http://schemas.microsoft.com/office/drawing/2014/main" id="{9D1BCBD8-3B3A-4379-AC45-EE38BC979464}"/>
              </a:ext>
            </a:extLst>
          </p:cNvPr>
          <p:cNvSpPr txBox="1"/>
          <p:nvPr/>
        </p:nvSpPr>
        <p:spPr>
          <a:xfrm>
            <a:off x="6269035" y="3974398"/>
            <a:ext cx="1400175" cy="646331"/>
          </a:xfrm>
          <a:prstGeom prst="rect">
            <a:avLst/>
          </a:prstGeom>
          <a:noFill/>
        </p:spPr>
        <p:txBody>
          <a:bodyPr wrap="square" rtlCol="0">
            <a:spAutoFit/>
          </a:bodyPr>
          <a:lstStyle/>
          <a:p>
            <a:r>
              <a:rPr lang="fr-FR" dirty="0"/>
              <a:t>DFG&gt;15mL/min</a:t>
            </a:r>
          </a:p>
        </p:txBody>
      </p:sp>
      <p:pic>
        <p:nvPicPr>
          <p:cNvPr id="17" name="Graphique 16" descr="Coche avec un remplissage uni">
            <a:extLst>
              <a:ext uri="{FF2B5EF4-FFF2-40B4-BE49-F238E27FC236}">
                <a16:creationId xmlns:a16="http://schemas.microsoft.com/office/drawing/2014/main" id="{7C9A42EE-65BD-4B6E-BA4A-1196C553FC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21733" y="4526430"/>
            <a:ext cx="628650" cy="628650"/>
          </a:xfrm>
          <a:prstGeom prst="rect">
            <a:avLst/>
          </a:prstGeom>
        </p:spPr>
      </p:pic>
      <p:pic>
        <p:nvPicPr>
          <p:cNvPr id="21" name="Graphique 20" descr="Coche avec un remplissage uni">
            <a:extLst>
              <a:ext uri="{FF2B5EF4-FFF2-40B4-BE49-F238E27FC236}">
                <a16:creationId xmlns:a16="http://schemas.microsoft.com/office/drawing/2014/main" id="{E288DF16-CC02-4779-8828-3F8ABECA20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21733" y="3972710"/>
            <a:ext cx="628650" cy="628650"/>
          </a:xfrm>
          <a:prstGeom prst="rect">
            <a:avLst/>
          </a:prstGeom>
        </p:spPr>
      </p:pic>
      <p:pic>
        <p:nvPicPr>
          <p:cNvPr id="22" name="Graphique 21" descr="Coche avec un remplissage uni">
            <a:extLst>
              <a:ext uri="{FF2B5EF4-FFF2-40B4-BE49-F238E27FC236}">
                <a16:creationId xmlns:a16="http://schemas.microsoft.com/office/drawing/2014/main" id="{FE6AB895-E55F-4806-B740-DC0247891B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21733" y="3269768"/>
            <a:ext cx="628650" cy="628650"/>
          </a:xfrm>
          <a:prstGeom prst="rect">
            <a:avLst/>
          </a:prstGeom>
        </p:spPr>
      </p:pic>
      <p:sp>
        <p:nvSpPr>
          <p:cNvPr id="5" name="ZoneTexte 4">
            <a:extLst>
              <a:ext uri="{FF2B5EF4-FFF2-40B4-BE49-F238E27FC236}">
                <a16:creationId xmlns:a16="http://schemas.microsoft.com/office/drawing/2014/main" id="{D618DAC9-F31F-4313-A130-2878B2BF2DA0}"/>
              </a:ext>
            </a:extLst>
          </p:cNvPr>
          <p:cNvSpPr txBox="1"/>
          <p:nvPr/>
        </p:nvSpPr>
        <p:spPr>
          <a:xfrm>
            <a:off x="4135433" y="5464009"/>
            <a:ext cx="5000625" cy="461665"/>
          </a:xfrm>
          <a:prstGeom prst="rect">
            <a:avLst/>
          </a:prstGeom>
          <a:noFill/>
        </p:spPr>
        <p:txBody>
          <a:bodyPr wrap="square" rtlCol="0">
            <a:spAutoFit/>
          </a:bodyPr>
          <a:lstStyle/>
          <a:p>
            <a:r>
              <a:rPr lang="fr-FR" sz="2400" dirty="0"/>
              <a:t>=&gt; Débuter à faible dose</a:t>
            </a:r>
          </a:p>
        </p:txBody>
      </p:sp>
    </p:spTree>
    <p:extLst>
      <p:ext uri="{BB962C8B-B14F-4D97-AF65-F5344CB8AC3E}">
        <p14:creationId xmlns:p14="http://schemas.microsoft.com/office/powerpoint/2010/main" val="827283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0705B4-6366-4131-A398-7A29612626B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E040B5D-6748-4535-82C8-1292966D63AB}"/>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5BC420DE-C0A0-4800-884B-FC9105F3F87C}"/>
              </a:ext>
            </a:extLst>
          </p:cNvPr>
          <p:cNvPicPr>
            <a:picLocks noChangeAspect="1"/>
          </p:cNvPicPr>
          <p:nvPr/>
        </p:nvPicPr>
        <p:blipFill>
          <a:blip r:embed="rId3"/>
          <a:stretch>
            <a:fillRect/>
          </a:stretch>
        </p:blipFill>
        <p:spPr>
          <a:xfrm>
            <a:off x="276225" y="143969"/>
            <a:ext cx="11353800" cy="6408765"/>
          </a:xfrm>
          <a:prstGeom prst="rect">
            <a:avLst/>
          </a:prstGeom>
        </p:spPr>
      </p:pic>
      <p:sp>
        <p:nvSpPr>
          <p:cNvPr id="6" name="ZoneTexte 5">
            <a:extLst>
              <a:ext uri="{FF2B5EF4-FFF2-40B4-BE49-F238E27FC236}">
                <a16:creationId xmlns:a16="http://schemas.microsoft.com/office/drawing/2014/main" id="{BA347411-009F-4515-9FF9-F1898BD4F86E}"/>
              </a:ext>
            </a:extLst>
          </p:cNvPr>
          <p:cNvSpPr txBox="1"/>
          <p:nvPr/>
        </p:nvSpPr>
        <p:spPr>
          <a:xfrm>
            <a:off x="133583" y="6497419"/>
            <a:ext cx="11991742" cy="338554"/>
          </a:xfrm>
          <a:prstGeom prst="rect">
            <a:avLst/>
          </a:prstGeom>
          <a:noFill/>
        </p:spPr>
        <p:txBody>
          <a:bodyPr wrap="square">
            <a:spAutoFit/>
          </a:bodyPr>
          <a:lstStyle/>
          <a:p>
            <a:r>
              <a:rPr lang="fr-FR" sz="1600" dirty="0"/>
              <a:t>OMEDIT Grand-Est, Médicaments potentiellement inappropriés chez le sujet âgé : indication et alternatives thérapeutiques, février 2026</a:t>
            </a:r>
          </a:p>
        </p:txBody>
      </p:sp>
      <p:pic>
        <p:nvPicPr>
          <p:cNvPr id="7" name="Graphique 6" descr="Avertissement avec un remplissage uni">
            <a:extLst>
              <a:ext uri="{FF2B5EF4-FFF2-40B4-BE49-F238E27FC236}">
                <a16:creationId xmlns:a16="http://schemas.microsoft.com/office/drawing/2014/main" id="{FE7731F3-7427-4767-9110-D06DE7F971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30890" y="2507768"/>
            <a:ext cx="709708" cy="709708"/>
          </a:xfrm>
          <a:prstGeom prst="rect">
            <a:avLst/>
          </a:prstGeom>
        </p:spPr>
      </p:pic>
      <p:pic>
        <p:nvPicPr>
          <p:cNvPr id="8" name="Graphique 7" descr="Avertissement avec un remplissage uni">
            <a:extLst>
              <a:ext uri="{FF2B5EF4-FFF2-40B4-BE49-F238E27FC236}">
                <a16:creationId xmlns:a16="http://schemas.microsoft.com/office/drawing/2014/main" id="{48165E42-59D9-4AFD-AE13-3F38A72625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16265" y="5627483"/>
            <a:ext cx="709708" cy="709708"/>
          </a:xfrm>
          <a:prstGeom prst="rect">
            <a:avLst/>
          </a:prstGeom>
        </p:spPr>
      </p:pic>
    </p:spTree>
    <p:extLst>
      <p:ext uri="{BB962C8B-B14F-4D97-AF65-F5344CB8AC3E}">
        <p14:creationId xmlns:p14="http://schemas.microsoft.com/office/powerpoint/2010/main" val="79083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53E07-4C72-4598-9765-15C4FB51A88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369ACA0-7E4A-4979-888E-9C12AD9EA274}"/>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A1322517-BD5F-4B4C-9E8D-F3EFA7DC649D}"/>
              </a:ext>
            </a:extLst>
          </p:cNvPr>
          <p:cNvPicPr>
            <a:picLocks noChangeAspect="1"/>
          </p:cNvPicPr>
          <p:nvPr/>
        </p:nvPicPr>
        <p:blipFill>
          <a:blip r:embed="rId3"/>
          <a:stretch>
            <a:fillRect/>
          </a:stretch>
        </p:blipFill>
        <p:spPr>
          <a:xfrm>
            <a:off x="133583" y="73583"/>
            <a:ext cx="11324991" cy="6373268"/>
          </a:xfrm>
          <a:prstGeom prst="rect">
            <a:avLst/>
          </a:prstGeom>
        </p:spPr>
      </p:pic>
      <p:sp>
        <p:nvSpPr>
          <p:cNvPr id="7" name="ZoneTexte 6">
            <a:extLst>
              <a:ext uri="{FF2B5EF4-FFF2-40B4-BE49-F238E27FC236}">
                <a16:creationId xmlns:a16="http://schemas.microsoft.com/office/drawing/2014/main" id="{0EC5E9A9-7548-4437-9082-592C26B46DEC}"/>
              </a:ext>
            </a:extLst>
          </p:cNvPr>
          <p:cNvSpPr txBox="1"/>
          <p:nvPr/>
        </p:nvSpPr>
        <p:spPr>
          <a:xfrm>
            <a:off x="133583" y="6516469"/>
            <a:ext cx="11991742" cy="338554"/>
          </a:xfrm>
          <a:prstGeom prst="rect">
            <a:avLst/>
          </a:prstGeom>
          <a:noFill/>
        </p:spPr>
        <p:txBody>
          <a:bodyPr wrap="square">
            <a:spAutoFit/>
          </a:bodyPr>
          <a:lstStyle/>
          <a:p>
            <a:r>
              <a:rPr lang="fr-FR" sz="1600" dirty="0"/>
              <a:t>OMEDIT Grand-Est, Médicaments potentiellement inappropriés chez le sujet âgé : indication et alternatives thérapeutiques, février 2026</a:t>
            </a:r>
          </a:p>
        </p:txBody>
      </p:sp>
      <p:pic>
        <p:nvPicPr>
          <p:cNvPr id="9" name="Graphique 8" descr="Fermer avec un remplissage uni">
            <a:extLst>
              <a:ext uri="{FF2B5EF4-FFF2-40B4-BE49-F238E27FC236}">
                <a16:creationId xmlns:a16="http://schemas.microsoft.com/office/drawing/2014/main" id="{4517A1CA-3AFA-4727-9D6B-10FCAEC1455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90292" y="1062037"/>
            <a:ext cx="628651" cy="628651"/>
          </a:xfrm>
          <a:prstGeom prst="rect">
            <a:avLst/>
          </a:prstGeom>
        </p:spPr>
      </p:pic>
      <p:pic>
        <p:nvPicPr>
          <p:cNvPr id="10" name="Graphique 9" descr="Coche avec un remplissage uni">
            <a:extLst>
              <a:ext uri="{FF2B5EF4-FFF2-40B4-BE49-F238E27FC236}">
                <a16:creationId xmlns:a16="http://schemas.microsoft.com/office/drawing/2014/main" id="{A13A7C77-F4A1-441D-9F6C-F86F1820F1B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88248" y="1254926"/>
            <a:ext cx="628650" cy="628650"/>
          </a:xfrm>
          <a:prstGeom prst="rect">
            <a:avLst/>
          </a:prstGeom>
        </p:spPr>
      </p:pic>
      <p:sp>
        <p:nvSpPr>
          <p:cNvPr id="11" name="ZoneTexte 10">
            <a:extLst>
              <a:ext uri="{FF2B5EF4-FFF2-40B4-BE49-F238E27FC236}">
                <a16:creationId xmlns:a16="http://schemas.microsoft.com/office/drawing/2014/main" id="{F89143D5-4332-4999-BD78-D6E4B40F8B0E}"/>
              </a:ext>
            </a:extLst>
          </p:cNvPr>
          <p:cNvSpPr txBox="1"/>
          <p:nvPr/>
        </p:nvSpPr>
        <p:spPr>
          <a:xfrm>
            <a:off x="7588248" y="1690688"/>
            <a:ext cx="1400175" cy="646331"/>
          </a:xfrm>
          <a:prstGeom prst="rect">
            <a:avLst/>
          </a:prstGeom>
          <a:noFill/>
        </p:spPr>
        <p:txBody>
          <a:bodyPr wrap="square" rtlCol="0">
            <a:spAutoFit/>
          </a:bodyPr>
          <a:lstStyle/>
          <a:p>
            <a:r>
              <a:rPr lang="fr-FR" dirty="0"/>
              <a:t>Adaptation posologique</a:t>
            </a:r>
          </a:p>
        </p:txBody>
      </p:sp>
    </p:spTree>
    <p:extLst>
      <p:ext uri="{BB962C8B-B14F-4D97-AF65-F5344CB8AC3E}">
        <p14:creationId xmlns:p14="http://schemas.microsoft.com/office/powerpoint/2010/main" val="14463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D539E-D512-4A21-81C6-E86C91FBCFCC}"/>
              </a:ext>
            </a:extLst>
          </p:cNvPr>
          <p:cNvSpPr>
            <a:spLocks noGrp="1"/>
          </p:cNvSpPr>
          <p:nvPr>
            <p:ph type="title"/>
          </p:nvPr>
        </p:nvSpPr>
        <p:spPr/>
        <p:txBody>
          <a:bodyPr/>
          <a:lstStyle/>
          <a:p>
            <a:r>
              <a:rPr lang="fr-FR" dirty="0"/>
              <a:t>Cas clinique</a:t>
            </a:r>
          </a:p>
        </p:txBody>
      </p:sp>
      <p:sp>
        <p:nvSpPr>
          <p:cNvPr id="3" name="Espace réservé du contenu 2">
            <a:extLst>
              <a:ext uri="{FF2B5EF4-FFF2-40B4-BE49-F238E27FC236}">
                <a16:creationId xmlns:a16="http://schemas.microsoft.com/office/drawing/2014/main" id="{2AA70F56-01B7-494D-BDF7-A1292ED68E7F}"/>
              </a:ext>
            </a:extLst>
          </p:cNvPr>
          <p:cNvSpPr>
            <a:spLocks noGrp="1"/>
          </p:cNvSpPr>
          <p:nvPr>
            <p:ph idx="1"/>
          </p:nvPr>
        </p:nvSpPr>
        <p:spPr/>
        <p:txBody>
          <a:bodyPr>
            <a:normAutofit/>
          </a:bodyPr>
          <a:lstStyle/>
          <a:p>
            <a:r>
              <a:rPr lang="fr-FR" dirty="0"/>
              <a:t>Mr P, 75 ans, hémodialysé</a:t>
            </a:r>
          </a:p>
          <a:p>
            <a:r>
              <a:rPr lang="fr-FR" dirty="0"/>
              <a:t>se plaint de douleurs aux jambes malgré un traitement par </a:t>
            </a:r>
          </a:p>
          <a:p>
            <a:pPr lvl="1"/>
            <a:r>
              <a:rPr lang="fr-FR" dirty="0"/>
              <a:t>Paracétamol 1g 3x/j</a:t>
            </a:r>
          </a:p>
          <a:p>
            <a:pPr lvl="1"/>
            <a:r>
              <a:rPr lang="fr-FR" dirty="0" err="1"/>
              <a:t>Tramadol</a:t>
            </a:r>
            <a:r>
              <a:rPr lang="fr-FR" dirty="0"/>
              <a:t> 50mg 2x/j</a:t>
            </a:r>
          </a:p>
          <a:p>
            <a:pPr lvl="1"/>
            <a:r>
              <a:rPr lang="fr-FR" dirty="0" err="1"/>
              <a:t>Pregabaline</a:t>
            </a:r>
            <a:r>
              <a:rPr lang="fr-FR" dirty="0"/>
              <a:t> 50mg 2x/j</a:t>
            </a:r>
          </a:p>
          <a:p>
            <a:pPr lvl="1"/>
            <a:r>
              <a:rPr lang="fr-FR" dirty="0" err="1"/>
              <a:t>Nefopam</a:t>
            </a:r>
            <a:r>
              <a:rPr lang="fr-FR" dirty="0"/>
              <a:t> 30mg 2x/j (prescrit récemment) </a:t>
            </a:r>
          </a:p>
          <a:p>
            <a:r>
              <a:rPr lang="fr-FR" dirty="0"/>
              <a:t>Il demande une augmentation de la posologie de </a:t>
            </a:r>
            <a:r>
              <a:rPr lang="fr-FR" dirty="0" err="1"/>
              <a:t>Tramadol</a:t>
            </a:r>
            <a:r>
              <a:rPr lang="fr-FR" dirty="0"/>
              <a:t> à 3x/j</a:t>
            </a:r>
          </a:p>
          <a:p>
            <a:r>
              <a:rPr lang="fr-FR" dirty="0"/>
              <a:t>Il présente des vertiges, des chutes à répétition et des tremblements</a:t>
            </a:r>
          </a:p>
        </p:txBody>
      </p:sp>
    </p:spTree>
    <p:extLst>
      <p:ext uri="{BB962C8B-B14F-4D97-AF65-F5344CB8AC3E}">
        <p14:creationId xmlns:p14="http://schemas.microsoft.com/office/powerpoint/2010/main" val="2423499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5DFEC7-8529-4CCF-BCE5-CC502578DC1C}"/>
              </a:ext>
            </a:extLst>
          </p:cNvPr>
          <p:cNvSpPr>
            <a:spLocks noGrp="1"/>
          </p:cNvSpPr>
          <p:nvPr>
            <p:ph type="title"/>
          </p:nvPr>
        </p:nvSpPr>
        <p:spPr/>
        <p:txBody>
          <a:bodyPr/>
          <a:lstStyle/>
          <a:p>
            <a:r>
              <a:rPr lang="fr-FR" dirty="0"/>
              <a:t>Quel(s) médicament(s) est(sont) responsable(s) de ses EI ?</a:t>
            </a:r>
          </a:p>
        </p:txBody>
      </p:sp>
      <p:sp>
        <p:nvSpPr>
          <p:cNvPr id="3" name="Espace réservé du contenu 2">
            <a:extLst>
              <a:ext uri="{FF2B5EF4-FFF2-40B4-BE49-F238E27FC236}">
                <a16:creationId xmlns:a16="http://schemas.microsoft.com/office/drawing/2014/main" id="{B35BACD1-AECA-49BB-B15A-E7C94FA0BF35}"/>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F997DA5A-E085-48C5-A14F-D3EC8404FDE9}"/>
              </a:ext>
            </a:extLst>
          </p:cNvPr>
          <p:cNvPicPr>
            <a:picLocks noChangeAspect="1"/>
          </p:cNvPicPr>
          <p:nvPr/>
        </p:nvPicPr>
        <p:blipFill>
          <a:blip r:embed="rId3"/>
          <a:stretch>
            <a:fillRect/>
          </a:stretch>
        </p:blipFill>
        <p:spPr>
          <a:xfrm>
            <a:off x="1451756" y="2290763"/>
            <a:ext cx="8926535" cy="833436"/>
          </a:xfrm>
          <a:prstGeom prst="rect">
            <a:avLst/>
          </a:prstGeom>
        </p:spPr>
      </p:pic>
      <p:pic>
        <p:nvPicPr>
          <p:cNvPr id="5" name="Image 4">
            <a:extLst>
              <a:ext uri="{FF2B5EF4-FFF2-40B4-BE49-F238E27FC236}">
                <a16:creationId xmlns:a16="http://schemas.microsoft.com/office/drawing/2014/main" id="{6DE741CB-FFE9-43D3-9F4C-9C8EC6EAD1A8}"/>
              </a:ext>
            </a:extLst>
          </p:cNvPr>
          <p:cNvPicPr>
            <a:picLocks noChangeAspect="1"/>
          </p:cNvPicPr>
          <p:nvPr/>
        </p:nvPicPr>
        <p:blipFill>
          <a:blip r:embed="rId4"/>
          <a:stretch>
            <a:fillRect/>
          </a:stretch>
        </p:blipFill>
        <p:spPr>
          <a:xfrm>
            <a:off x="3857625" y="3194434"/>
            <a:ext cx="3638631" cy="3514420"/>
          </a:xfrm>
          <a:prstGeom prst="rect">
            <a:avLst/>
          </a:prstGeom>
        </p:spPr>
      </p:pic>
      <p:pic>
        <p:nvPicPr>
          <p:cNvPr id="6" name="Image 5">
            <a:extLst>
              <a:ext uri="{FF2B5EF4-FFF2-40B4-BE49-F238E27FC236}">
                <a16:creationId xmlns:a16="http://schemas.microsoft.com/office/drawing/2014/main" id="{AD5A47DB-BC70-4B4A-94BD-7EB7DAC857F2}"/>
              </a:ext>
            </a:extLst>
          </p:cNvPr>
          <p:cNvPicPr>
            <a:picLocks noChangeAspect="1"/>
          </p:cNvPicPr>
          <p:nvPr/>
        </p:nvPicPr>
        <p:blipFill>
          <a:blip r:embed="rId5"/>
          <a:stretch>
            <a:fillRect/>
          </a:stretch>
        </p:blipFill>
        <p:spPr>
          <a:xfrm>
            <a:off x="1643516" y="1673228"/>
            <a:ext cx="7895623" cy="617535"/>
          </a:xfrm>
          <a:prstGeom prst="rect">
            <a:avLst/>
          </a:prstGeom>
        </p:spPr>
      </p:pic>
    </p:spTree>
    <p:extLst>
      <p:ext uri="{BB962C8B-B14F-4D97-AF65-F5344CB8AC3E}">
        <p14:creationId xmlns:p14="http://schemas.microsoft.com/office/powerpoint/2010/main" val="1918871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D539E-D512-4A21-81C6-E86C91FBCFCC}"/>
              </a:ext>
            </a:extLst>
          </p:cNvPr>
          <p:cNvSpPr>
            <a:spLocks noGrp="1"/>
          </p:cNvSpPr>
          <p:nvPr>
            <p:ph type="title"/>
          </p:nvPr>
        </p:nvSpPr>
        <p:spPr/>
        <p:txBody>
          <a:bodyPr/>
          <a:lstStyle/>
          <a:p>
            <a:r>
              <a:rPr lang="fr-FR" dirty="0"/>
              <a:t>Cas clinique</a:t>
            </a:r>
          </a:p>
        </p:txBody>
      </p:sp>
      <p:sp>
        <p:nvSpPr>
          <p:cNvPr id="3" name="Espace réservé du contenu 2">
            <a:extLst>
              <a:ext uri="{FF2B5EF4-FFF2-40B4-BE49-F238E27FC236}">
                <a16:creationId xmlns:a16="http://schemas.microsoft.com/office/drawing/2014/main" id="{2AA70F56-01B7-494D-BDF7-A1292ED68E7F}"/>
              </a:ext>
            </a:extLst>
          </p:cNvPr>
          <p:cNvSpPr>
            <a:spLocks noGrp="1"/>
          </p:cNvSpPr>
          <p:nvPr>
            <p:ph idx="1"/>
          </p:nvPr>
        </p:nvSpPr>
        <p:spPr/>
        <p:txBody>
          <a:bodyPr>
            <a:normAutofit/>
          </a:bodyPr>
          <a:lstStyle/>
          <a:p>
            <a:r>
              <a:rPr lang="fr-FR" dirty="0"/>
              <a:t>Mr P, 75 ans, hémodialysé</a:t>
            </a:r>
          </a:p>
          <a:p>
            <a:r>
              <a:rPr lang="fr-FR" dirty="0"/>
              <a:t>se plaint de douleurs aux jambes malgré un traitement par </a:t>
            </a:r>
          </a:p>
          <a:p>
            <a:pPr lvl="1"/>
            <a:r>
              <a:rPr lang="fr-FR" dirty="0"/>
              <a:t>Paracétamol 1g 3x/j</a:t>
            </a:r>
          </a:p>
          <a:p>
            <a:pPr lvl="1"/>
            <a:r>
              <a:rPr lang="fr-FR" dirty="0" err="1"/>
              <a:t>Tramadol</a:t>
            </a:r>
            <a:r>
              <a:rPr lang="fr-FR" dirty="0"/>
              <a:t> 50mg 2x/j</a:t>
            </a:r>
          </a:p>
          <a:p>
            <a:pPr lvl="1"/>
            <a:r>
              <a:rPr lang="fr-FR" dirty="0" err="1"/>
              <a:t>Pregabaline</a:t>
            </a:r>
            <a:r>
              <a:rPr lang="fr-FR" dirty="0"/>
              <a:t> 50mg 2x/j</a:t>
            </a:r>
          </a:p>
          <a:p>
            <a:pPr lvl="1"/>
            <a:r>
              <a:rPr lang="fr-FR" dirty="0" err="1"/>
              <a:t>Nefopam</a:t>
            </a:r>
            <a:r>
              <a:rPr lang="fr-FR" dirty="0"/>
              <a:t> 30mg 2x/j (prescrit récemment) </a:t>
            </a:r>
          </a:p>
          <a:p>
            <a:r>
              <a:rPr lang="fr-FR" dirty="0"/>
              <a:t>Il demande une augmentation de la posologie de </a:t>
            </a:r>
            <a:r>
              <a:rPr lang="fr-FR" dirty="0" err="1"/>
              <a:t>Tramadol</a:t>
            </a:r>
            <a:r>
              <a:rPr lang="fr-FR" dirty="0"/>
              <a:t> à 3x/j</a:t>
            </a:r>
          </a:p>
          <a:p>
            <a:r>
              <a:rPr lang="fr-FR" dirty="0"/>
              <a:t>Il présente des vertiges, des chutes à répétition, des tremblements</a:t>
            </a:r>
          </a:p>
        </p:txBody>
      </p:sp>
      <p:sp>
        <p:nvSpPr>
          <p:cNvPr id="4" name="Flèche : virage 3">
            <a:extLst>
              <a:ext uri="{FF2B5EF4-FFF2-40B4-BE49-F238E27FC236}">
                <a16:creationId xmlns:a16="http://schemas.microsoft.com/office/drawing/2014/main" id="{3B96E14E-0421-4323-9E44-57DFAB360E07}"/>
              </a:ext>
            </a:extLst>
          </p:cNvPr>
          <p:cNvSpPr/>
          <p:nvPr/>
        </p:nvSpPr>
        <p:spPr>
          <a:xfrm rot="10800000">
            <a:off x="3401225" y="5493938"/>
            <a:ext cx="823912" cy="73501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a:extLst>
              <a:ext uri="{FF2B5EF4-FFF2-40B4-BE49-F238E27FC236}">
                <a16:creationId xmlns:a16="http://schemas.microsoft.com/office/drawing/2014/main" id="{E9C7FED4-FF73-4A26-90C3-BA231D8A8099}"/>
              </a:ext>
            </a:extLst>
          </p:cNvPr>
          <p:cNvSpPr txBox="1"/>
          <p:nvPr/>
        </p:nvSpPr>
        <p:spPr>
          <a:xfrm>
            <a:off x="562775" y="5628875"/>
            <a:ext cx="3067050" cy="1200329"/>
          </a:xfrm>
          <a:prstGeom prst="rect">
            <a:avLst/>
          </a:prstGeom>
          <a:noFill/>
        </p:spPr>
        <p:txBody>
          <a:bodyPr wrap="square" rtlCol="0">
            <a:spAutoFit/>
          </a:bodyPr>
          <a:lstStyle/>
          <a:p>
            <a:r>
              <a:rPr lang="fr-FR" dirty="0" err="1"/>
              <a:t>Tramadol</a:t>
            </a:r>
            <a:r>
              <a:rPr lang="fr-FR" dirty="0"/>
              <a:t> : EI très fréquent</a:t>
            </a:r>
          </a:p>
          <a:p>
            <a:r>
              <a:rPr lang="fr-FR" dirty="0" err="1"/>
              <a:t>Nefopam</a:t>
            </a:r>
            <a:r>
              <a:rPr lang="fr-FR" dirty="0"/>
              <a:t> : EI fréquent </a:t>
            </a:r>
          </a:p>
          <a:p>
            <a:r>
              <a:rPr lang="fr-FR" dirty="0" err="1"/>
              <a:t>Prégabaline</a:t>
            </a:r>
            <a:r>
              <a:rPr lang="fr-FR" dirty="0"/>
              <a:t> : EI peu fréquent à très fréquent</a:t>
            </a:r>
          </a:p>
        </p:txBody>
      </p:sp>
      <p:sp>
        <p:nvSpPr>
          <p:cNvPr id="7" name="Flèche : virage 6">
            <a:extLst>
              <a:ext uri="{FF2B5EF4-FFF2-40B4-BE49-F238E27FC236}">
                <a16:creationId xmlns:a16="http://schemas.microsoft.com/office/drawing/2014/main" id="{A4E70D29-A15B-4AD5-95FA-75ADD9821F1F}"/>
              </a:ext>
            </a:extLst>
          </p:cNvPr>
          <p:cNvSpPr/>
          <p:nvPr/>
        </p:nvSpPr>
        <p:spPr>
          <a:xfrm rot="10800000" flipH="1">
            <a:off x="8657398" y="5441948"/>
            <a:ext cx="823913" cy="73501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ZoneTexte 7">
            <a:extLst>
              <a:ext uri="{FF2B5EF4-FFF2-40B4-BE49-F238E27FC236}">
                <a16:creationId xmlns:a16="http://schemas.microsoft.com/office/drawing/2014/main" id="{6846EED2-69A8-4644-BD4A-13B9662E2302}"/>
              </a:ext>
            </a:extLst>
          </p:cNvPr>
          <p:cNvSpPr txBox="1"/>
          <p:nvPr/>
        </p:nvSpPr>
        <p:spPr>
          <a:xfrm>
            <a:off x="9550367" y="5551487"/>
            <a:ext cx="2628900" cy="923330"/>
          </a:xfrm>
          <a:prstGeom prst="rect">
            <a:avLst/>
          </a:prstGeom>
          <a:noFill/>
        </p:spPr>
        <p:txBody>
          <a:bodyPr wrap="square" rtlCol="0">
            <a:spAutoFit/>
          </a:bodyPr>
          <a:lstStyle/>
          <a:p>
            <a:r>
              <a:rPr lang="fr-FR" dirty="0" err="1"/>
              <a:t>Tramadol</a:t>
            </a:r>
            <a:r>
              <a:rPr lang="fr-FR" dirty="0"/>
              <a:t> : EI rare</a:t>
            </a:r>
          </a:p>
          <a:p>
            <a:r>
              <a:rPr lang="fr-FR" dirty="0" err="1"/>
              <a:t>Nefopam</a:t>
            </a:r>
            <a:r>
              <a:rPr lang="fr-FR" dirty="0"/>
              <a:t> : EI fréquent</a:t>
            </a:r>
          </a:p>
          <a:p>
            <a:r>
              <a:rPr lang="fr-FR" dirty="0" err="1"/>
              <a:t>Prégabaline</a:t>
            </a:r>
            <a:r>
              <a:rPr lang="fr-FR" dirty="0"/>
              <a:t> : EI fréquent </a:t>
            </a:r>
          </a:p>
        </p:txBody>
      </p:sp>
    </p:spTree>
    <p:extLst>
      <p:ext uri="{BB962C8B-B14F-4D97-AF65-F5344CB8AC3E}">
        <p14:creationId xmlns:p14="http://schemas.microsoft.com/office/powerpoint/2010/main" val="2680516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AB68B-A7DC-4FE8-BE3E-2184D2DE5CC7}"/>
              </a:ext>
            </a:extLst>
          </p:cNvPr>
          <p:cNvSpPr>
            <a:spLocks noGrp="1"/>
          </p:cNvSpPr>
          <p:nvPr>
            <p:ph type="title"/>
          </p:nvPr>
        </p:nvSpPr>
        <p:spPr/>
        <p:txBody>
          <a:bodyPr/>
          <a:lstStyle/>
          <a:p>
            <a:r>
              <a:rPr lang="fr-FR" dirty="0"/>
              <a:t>Cas clinique</a:t>
            </a:r>
          </a:p>
        </p:txBody>
      </p:sp>
      <p:sp>
        <p:nvSpPr>
          <p:cNvPr id="3" name="Espace réservé du contenu 2">
            <a:extLst>
              <a:ext uri="{FF2B5EF4-FFF2-40B4-BE49-F238E27FC236}">
                <a16:creationId xmlns:a16="http://schemas.microsoft.com/office/drawing/2014/main" id="{8D5B6BED-2935-401D-A2C4-298DFCB0256A}"/>
              </a:ext>
            </a:extLst>
          </p:cNvPr>
          <p:cNvSpPr>
            <a:spLocks noGrp="1"/>
          </p:cNvSpPr>
          <p:nvPr>
            <p:ph idx="1"/>
          </p:nvPr>
        </p:nvSpPr>
        <p:spPr/>
        <p:txBody>
          <a:bodyPr/>
          <a:lstStyle/>
          <a:p>
            <a:r>
              <a:rPr lang="fr-FR" dirty="0"/>
              <a:t>Réévaluation du type de douleur </a:t>
            </a:r>
          </a:p>
          <a:p>
            <a:pPr lvl="1"/>
            <a:r>
              <a:rPr lang="fr-FR" dirty="0"/>
              <a:t>Douleur nociceptive ou douleur neuropathique ?</a:t>
            </a:r>
          </a:p>
          <a:p>
            <a:r>
              <a:rPr lang="fr-FR" dirty="0"/>
              <a:t>Evaluation gériatrique demandée :</a:t>
            </a:r>
          </a:p>
        </p:txBody>
      </p:sp>
      <p:pic>
        <p:nvPicPr>
          <p:cNvPr id="9" name="Image 8">
            <a:extLst>
              <a:ext uri="{FF2B5EF4-FFF2-40B4-BE49-F238E27FC236}">
                <a16:creationId xmlns:a16="http://schemas.microsoft.com/office/drawing/2014/main" id="{974C527E-7D0D-4354-816B-C28EE608A934}"/>
              </a:ext>
            </a:extLst>
          </p:cNvPr>
          <p:cNvPicPr>
            <a:picLocks noChangeAspect="1"/>
          </p:cNvPicPr>
          <p:nvPr/>
        </p:nvPicPr>
        <p:blipFill>
          <a:blip r:embed="rId3"/>
          <a:stretch>
            <a:fillRect/>
          </a:stretch>
        </p:blipFill>
        <p:spPr>
          <a:xfrm>
            <a:off x="2355940" y="3166712"/>
            <a:ext cx="6825591" cy="1563346"/>
          </a:xfrm>
          <a:prstGeom prst="rect">
            <a:avLst/>
          </a:prstGeom>
        </p:spPr>
      </p:pic>
      <p:sp>
        <p:nvSpPr>
          <p:cNvPr id="10" name="Flèche : droite 9">
            <a:extLst>
              <a:ext uri="{FF2B5EF4-FFF2-40B4-BE49-F238E27FC236}">
                <a16:creationId xmlns:a16="http://schemas.microsoft.com/office/drawing/2014/main" id="{5560558C-F246-4DB2-8AC9-28882ED0DAAE}"/>
              </a:ext>
            </a:extLst>
          </p:cNvPr>
          <p:cNvSpPr/>
          <p:nvPr/>
        </p:nvSpPr>
        <p:spPr>
          <a:xfrm>
            <a:off x="838200" y="3705726"/>
            <a:ext cx="1067602" cy="2983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01DEA0AE-9BDC-4F29-A98B-34760B48D417}"/>
              </a:ext>
            </a:extLst>
          </p:cNvPr>
          <p:cNvSpPr txBox="1"/>
          <p:nvPr/>
        </p:nvSpPr>
        <p:spPr>
          <a:xfrm>
            <a:off x="9057373" y="4225675"/>
            <a:ext cx="2065421" cy="369332"/>
          </a:xfrm>
          <a:prstGeom prst="rect">
            <a:avLst/>
          </a:prstGeom>
          <a:noFill/>
        </p:spPr>
        <p:txBody>
          <a:bodyPr wrap="square" rtlCol="0">
            <a:spAutoFit/>
          </a:bodyPr>
          <a:lstStyle/>
          <a:p>
            <a:r>
              <a:rPr lang="fr-FR" dirty="0"/>
              <a:t>(douleur modérée)</a:t>
            </a:r>
          </a:p>
        </p:txBody>
      </p:sp>
      <p:sp>
        <p:nvSpPr>
          <p:cNvPr id="12" name="ZoneTexte 11">
            <a:extLst>
              <a:ext uri="{FF2B5EF4-FFF2-40B4-BE49-F238E27FC236}">
                <a16:creationId xmlns:a16="http://schemas.microsoft.com/office/drawing/2014/main" id="{221653EB-630B-48C4-A348-0C0DCBF2B4B8}"/>
              </a:ext>
            </a:extLst>
          </p:cNvPr>
          <p:cNvSpPr txBox="1"/>
          <p:nvPr/>
        </p:nvSpPr>
        <p:spPr>
          <a:xfrm>
            <a:off x="413886" y="5303520"/>
            <a:ext cx="9702266" cy="1200329"/>
          </a:xfrm>
          <a:prstGeom prst="rect">
            <a:avLst/>
          </a:prstGeom>
          <a:noFill/>
        </p:spPr>
        <p:txBody>
          <a:bodyPr wrap="square" rtlCol="0">
            <a:spAutoFit/>
          </a:bodyPr>
          <a:lstStyle/>
          <a:p>
            <a:r>
              <a:rPr lang="fr-FR" dirty="0"/>
              <a:t>Evolution : </a:t>
            </a:r>
          </a:p>
          <a:p>
            <a:pPr marL="285750" indent="-285750">
              <a:buFontTx/>
              <a:buChar char="-"/>
            </a:pPr>
            <a:r>
              <a:rPr lang="fr-FR" dirty="0"/>
              <a:t>amélioration des tremblements et de la douleur</a:t>
            </a:r>
          </a:p>
          <a:p>
            <a:pPr marL="285750" indent="-285750">
              <a:buFontTx/>
              <a:buChar char="-"/>
            </a:pPr>
            <a:r>
              <a:rPr lang="fr-FR" dirty="0"/>
              <a:t>Suspicion de mésusage de la morphine (somnolence, pupilles en myosis, dépression respiratoire) =&gt; arrêt Actiskenan 2,5mg, relai par patch de </a:t>
            </a:r>
            <a:r>
              <a:rPr lang="fr-FR" dirty="0" err="1"/>
              <a:t>Durogesic</a:t>
            </a:r>
            <a:endParaRPr lang="fr-FR" dirty="0"/>
          </a:p>
        </p:txBody>
      </p:sp>
    </p:spTree>
    <p:extLst>
      <p:ext uri="{BB962C8B-B14F-4D97-AF65-F5344CB8AC3E}">
        <p14:creationId xmlns:p14="http://schemas.microsoft.com/office/powerpoint/2010/main" val="355674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09E1BC-AC92-4899-A7A7-62B57076B41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D5E1200-2CBC-494A-9EF3-2B381BFC8E6D}"/>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9173A31A-03F3-48EF-A259-CF4950684B72}"/>
              </a:ext>
            </a:extLst>
          </p:cNvPr>
          <p:cNvPicPr>
            <a:picLocks noChangeAspect="1"/>
          </p:cNvPicPr>
          <p:nvPr/>
        </p:nvPicPr>
        <p:blipFill>
          <a:blip r:embed="rId3"/>
          <a:stretch>
            <a:fillRect/>
          </a:stretch>
        </p:blipFill>
        <p:spPr>
          <a:xfrm>
            <a:off x="306830" y="-9525"/>
            <a:ext cx="11578339" cy="6858000"/>
          </a:xfrm>
          <a:prstGeom prst="rect">
            <a:avLst/>
          </a:prstGeom>
        </p:spPr>
      </p:pic>
      <p:sp>
        <p:nvSpPr>
          <p:cNvPr id="6" name="ZoneTexte 5">
            <a:extLst>
              <a:ext uri="{FF2B5EF4-FFF2-40B4-BE49-F238E27FC236}">
                <a16:creationId xmlns:a16="http://schemas.microsoft.com/office/drawing/2014/main" id="{EB598C8D-F01D-4391-9D85-2E960EFAF104}"/>
              </a:ext>
            </a:extLst>
          </p:cNvPr>
          <p:cNvSpPr txBox="1"/>
          <p:nvPr/>
        </p:nvSpPr>
        <p:spPr>
          <a:xfrm>
            <a:off x="3571875" y="6573083"/>
            <a:ext cx="1809750" cy="369332"/>
          </a:xfrm>
          <a:prstGeom prst="rect">
            <a:avLst/>
          </a:prstGeom>
          <a:noFill/>
        </p:spPr>
        <p:txBody>
          <a:bodyPr wrap="square" rtlCol="0">
            <a:spAutoFit/>
          </a:bodyPr>
          <a:lstStyle/>
          <a:p>
            <a:r>
              <a:rPr lang="fr-FR" dirty="0"/>
              <a:t>KDIGO 2024</a:t>
            </a:r>
          </a:p>
        </p:txBody>
      </p:sp>
    </p:spTree>
    <p:extLst>
      <p:ext uri="{BB962C8B-B14F-4D97-AF65-F5344CB8AC3E}">
        <p14:creationId xmlns:p14="http://schemas.microsoft.com/office/powerpoint/2010/main" val="2091683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09E1BC-AC92-4899-A7A7-62B57076B41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D5E1200-2CBC-494A-9EF3-2B381BFC8E6D}"/>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9173A31A-03F3-48EF-A259-CF4950684B72}"/>
              </a:ext>
            </a:extLst>
          </p:cNvPr>
          <p:cNvPicPr>
            <a:picLocks noChangeAspect="1"/>
          </p:cNvPicPr>
          <p:nvPr/>
        </p:nvPicPr>
        <p:blipFill>
          <a:blip r:embed="rId3"/>
          <a:stretch>
            <a:fillRect/>
          </a:stretch>
        </p:blipFill>
        <p:spPr>
          <a:xfrm>
            <a:off x="306830" y="0"/>
            <a:ext cx="11578339" cy="6858000"/>
          </a:xfrm>
          <a:prstGeom prst="rect">
            <a:avLst/>
          </a:prstGeom>
        </p:spPr>
      </p:pic>
      <p:sp>
        <p:nvSpPr>
          <p:cNvPr id="6" name="ZoneTexte 5">
            <a:extLst>
              <a:ext uri="{FF2B5EF4-FFF2-40B4-BE49-F238E27FC236}">
                <a16:creationId xmlns:a16="http://schemas.microsoft.com/office/drawing/2014/main" id="{959E1F4E-68BD-49EA-8E32-6A63DA1A4219}"/>
              </a:ext>
            </a:extLst>
          </p:cNvPr>
          <p:cNvSpPr txBox="1"/>
          <p:nvPr/>
        </p:nvSpPr>
        <p:spPr>
          <a:xfrm>
            <a:off x="3571875" y="6573083"/>
            <a:ext cx="1809750" cy="369332"/>
          </a:xfrm>
          <a:prstGeom prst="rect">
            <a:avLst/>
          </a:prstGeom>
          <a:noFill/>
        </p:spPr>
        <p:txBody>
          <a:bodyPr wrap="square" rtlCol="0">
            <a:spAutoFit/>
          </a:bodyPr>
          <a:lstStyle/>
          <a:p>
            <a:r>
              <a:rPr lang="fr-FR" dirty="0"/>
              <a:t>KDIGO 2024</a:t>
            </a:r>
          </a:p>
        </p:txBody>
      </p:sp>
      <p:sp>
        <p:nvSpPr>
          <p:cNvPr id="4" name="ZoneTexte 3">
            <a:extLst>
              <a:ext uri="{FF2B5EF4-FFF2-40B4-BE49-F238E27FC236}">
                <a16:creationId xmlns:a16="http://schemas.microsoft.com/office/drawing/2014/main" id="{7EA5A620-9B71-4CC3-A0BA-3BADC802B82C}"/>
              </a:ext>
            </a:extLst>
          </p:cNvPr>
          <p:cNvSpPr txBox="1"/>
          <p:nvPr/>
        </p:nvSpPr>
        <p:spPr>
          <a:xfrm>
            <a:off x="5638800" y="3057525"/>
            <a:ext cx="914400" cy="914400"/>
          </a:xfrm>
          <a:prstGeom prst="rect">
            <a:avLst/>
          </a:prstGeom>
          <a:noFill/>
        </p:spPr>
        <p:txBody>
          <a:bodyPr wrap="square" rtlCol="0">
            <a:spAutoFit/>
          </a:bodyPr>
          <a:lstStyle/>
          <a:p>
            <a:endParaRPr lang="fr-FR" dirty="0"/>
          </a:p>
        </p:txBody>
      </p:sp>
      <p:sp>
        <p:nvSpPr>
          <p:cNvPr id="7" name="ZoneTexte 6">
            <a:extLst>
              <a:ext uri="{FF2B5EF4-FFF2-40B4-BE49-F238E27FC236}">
                <a16:creationId xmlns:a16="http://schemas.microsoft.com/office/drawing/2014/main" id="{78C3AB7F-2A3F-40FE-A6A3-669AA8D8EA81}"/>
              </a:ext>
            </a:extLst>
          </p:cNvPr>
          <p:cNvSpPr txBox="1"/>
          <p:nvPr/>
        </p:nvSpPr>
        <p:spPr>
          <a:xfrm>
            <a:off x="200025" y="280710"/>
            <a:ext cx="3876675" cy="461665"/>
          </a:xfrm>
          <a:prstGeom prst="rect">
            <a:avLst/>
          </a:prstGeom>
          <a:noFill/>
        </p:spPr>
        <p:txBody>
          <a:bodyPr wrap="square" rtlCol="0">
            <a:spAutoFit/>
          </a:bodyPr>
          <a:lstStyle/>
          <a:p>
            <a:r>
              <a:rPr lang="fr-FR" sz="2400" dirty="0">
                <a:solidFill>
                  <a:schemeClr val="accent6"/>
                </a:solidFill>
              </a:rPr>
              <a:t>Place du pharmacien</a:t>
            </a:r>
          </a:p>
        </p:txBody>
      </p:sp>
      <p:sp>
        <p:nvSpPr>
          <p:cNvPr id="8" name="ZoneTexte 7">
            <a:extLst>
              <a:ext uri="{FF2B5EF4-FFF2-40B4-BE49-F238E27FC236}">
                <a16:creationId xmlns:a16="http://schemas.microsoft.com/office/drawing/2014/main" id="{69D167B5-8B18-45FD-95EA-150928E9AC86}"/>
              </a:ext>
            </a:extLst>
          </p:cNvPr>
          <p:cNvSpPr txBox="1"/>
          <p:nvPr/>
        </p:nvSpPr>
        <p:spPr>
          <a:xfrm>
            <a:off x="9372599" y="3019425"/>
            <a:ext cx="2857501" cy="369332"/>
          </a:xfrm>
          <a:prstGeom prst="rect">
            <a:avLst/>
          </a:prstGeom>
          <a:noFill/>
        </p:spPr>
        <p:txBody>
          <a:bodyPr wrap="square" rtlCol="0">
            <a:spAutoFit/>
          </a:bodyPr>
          <a:lstStyle/>
          <a:p>
            <a:r>
              <a:rPr lang="fr-FR" dirty="0">
                <a:solidFill>
                  <a:schemeClr val="accent6"/>
                </a:solidFill>
              </a:rPr>
              <a:t>Bilan médicamenteux</a:t>
            </a:r>
          </a:p>
        </p:txBody>
      </p:sp>
      <p:sp>
        <p:nvSpPr>
          <p:cNvPr id="9" name="ZoneTexte 8">
            <a:extLst>
              <a:ext uri="{FF2B5EF4-FFF2-40B4-BE49-F238E27FC236}">
                <a16:creationId xmlns:a16="http://schemas.microsoft.com/office/drawing/2014/main" id="{69DE3375-4CD8-4C76-82EF-C7737326CCA1}"/>
              </a:ext>
            </a:extLst>
          </p:cNvPr>
          <p:cNvSpPr txBox="1"/>
          <p:nvPr/>
        </p:nvSpPr>
        <p:spPr>
          <a:xfrm>
            <a:off x="9667874" y="1996818"/>
            <a:ext cx="2857501" cy="369332"/>
          </a:xfrm>
          <a:prstGeom prst="rect">
            <a:avLst/>
          </a:prstGeom>
          <a:noFill/>
        </p:spPr>
        <p:txBody>
          <a:bodyPr wrap="square" rtlCol="0">
            <a:spAutoFit/>
          </a:bodyPr>
          <a:lstStyle/>
          <a:p>
            <a:r>
              <a:rPr lang="fr-FR" dirty="0">
                <a:solidFill>
                  <a:schemeClr val="accent6"/>
                </a:solidFill>
              </a:rPr>
              <a:t>Entretien pharmaceutique</a:t>
            </a:r>
          </a:p>
        </p:txBody>
      </p:sp>
      <p:sp>
        <p:nvSpPr>
          <p:cNvPr id="10" name="ZoneTexte 9">
            <a:extLst>
              <a:ext uri="{FF2B5EF4-FFF2-40B4-BE49-F238E27FC236}">
                <a16:creationId xmlns:a16="http://schemas.microsoft.com/office/drawing/2014/main" id="{7BAFC610-FD7E-48A4-85EB-7A0DA7DA2C6A}"/>
              </a:ext>
            </a:extLst>
          </p:cNvPr>
          <p:cNvSpPr txBox="1"/>
          <p:nvPr/>
        </p:nvSpPr>
        <p:spPr>
          <a:xfrm>
            <a:off x="93219" y="1922512"/>
            <a:ext cx="2857501" cy="369332"/>
          </a:xfrm>
          <a:prstGeom prst="rect">
            <a:avLst/>
          </a:prstGeom>
          <a:noFill/>
        </p:spPr>
        <p:txBody>
          <a:bodyPr wrap="square" rtlCol="0">
            <a:spAutoFit/>
          </a:bodyPr>
          <a:lstStyle/>
          <a:p>
            <a:r>
              <a:rPr lang="fr-FR" dirty="0">
                <a:solidFill>
                  <a:schemeClr val="accent6"/>
                </a:solidFill>
              </a:rPr>
              <a:t>Bilan de médication</a:t>
            </a:r>
          </a:p>
        </p:txBody>
      </p:sp>
      <p:sp>
        <p:nvSpPr>
          <p:cNvPr id="11" name="ZoneTexte 10">
            <a:extLst>
              <a:ext uri="{FF2B5EF4-FFF2-40B4-BE49-F238E27FC236}">
                <a16:creationId xmlns:a16="http://schemas.microsoft.com/office/drawing/2014/main" id="{274D4090-5ADA-4074-A999-B50B6848E10B}"/>
              </a:ext>
            </a:extLst>
          </p:cNvPr>
          <p:cNvSpPr txBox="1"/>
          <p:nvPr/>
        </p:nvSpPr>
        <p:spPr>
          <a:xfrm>
            <a:off x="7187626" y="415945"/>
            <a:ext cx="2857501" cy="369332"/>
          </a:xfrm>
          <a:prstGeom prst="rect">
            <a:avLst/>
          </a:prstGeom>
          <a:noFill/>
        </p:spPr>
        <p:txBody>
          <a:bodyPr wrap="square" rtlCol="0">
            <a:spAutoFit/>
          </a:bodyPr>
          <a:lstStyle/>
          <a:p>
            <a:r>
              <a:rPr lang="fr-FR" dirty="0">
                <a:solidFill>
                  <a:schemeClr val="accent6"/>
                </a:solidFill>
              </a:rPr>
              <a:t>Analyse pharmaceutique</a:t>
            </a:r>
          </a:p>
        </p:txBody>
      </p:sp>
      <p:sp>
        <p:nvSpPr>
          <p:cNvPr id="13" name="ZoneTexte 12">
            <a:extLst>
              <a:ext uri="{FF2B5EF4-FFF2-40B4-BE49-F238E27FC236}">
                <a16:creationId xmlns:a16="http://schemas.microsoft.com/office/drawing/2014/main" id="{688840FC-C2A2-48CB-AE1F-5A71195F0411}"/>
              </a:ext>
            </a:extLst>
          </p:cNvPr>
          <p:cNvSpPr txBox="1"/>
          <p:nvPr/>
        </p:nvSpPr>
        <p:spPr>
          <a:xfrm>
            <a:off x="355998" y="2758063"/>
            <a:ext cx="1921668" cy="914400"/>
          </a:xfrm>
          <a:prstGeom prst="rect">
            <a:avLst/>
          </a:prstGeom>
          <a:noFill/>
        </p:spPr>
        <p:txBody>
          <a:bodyPr wrap="square">
            <a:spAutoFit/>
          </a:bodyPr>
          <a:lstStyle/>
          <a:p>
            <a:r>
              <a:rPr lang="fr-FR" dirty="0">
                <a:solidFill>
                  <a:schemeClr val="accent6"/>
                </a:solidFill>
              </a:rPr>
              <a:t>Conciliation des traitements médicamenteux</a:t>
            </a:r>
            <a:endParaRPr lang="fr-FR" dirty="0"/>
          </a:p>
        </p:txBody>
      </p:sp>
      <p:sp>
        <p:nvSpPr>
          <p:cNvPr id="14" name="ZoneTexte 13">
            <a:extLst>
              <a:ext uri="{FF2B5EF4-FFF2-40B4-BE49-F238E27FC236}">
                <a16:creationId xmlns:a16="http://schemas.microsoft.com/office/drawing/2014/main" id="{F71538C8-D6D6-4D46-AA1A-274ADC5007AF}"/>
              </a:ext>
            </a:extLst>
          </p:cNvPr>
          <p:cNvSpPr txBox="1"/>
          <p:nvPr/>
        </p:nvSpPr>
        <p:spPr>
          <a:xfrm>
            <a:off x="3240881" y="4104947"/>
            <a:ext cx="2997994" cy="646331"/>
          </a:xfrm>
          <a:prstGeom prst="rect">
            <a:avLst/>
          </a:prstGeom>
          <a:noFill/>
        </p:spPr>
        <p:txBody>
          <a:bodyPr wrap="square">
            <a:spAutoFit/>
          </a:bodyPr>
          <a:lstStyle/>
          <a:p>
            <a:r>
              <a:rPr lang="fr-FR" dirty="0">
                <a:solidFill>
                  <a:schemeClr val="accent6"/>
                </a:solidFill>
              </a:rPr>
              <a:t>Plan pharmaceutique personnalisé</a:t>
            </a:r>
            <a:endParaRPr lang="fr-FR" dirty="0"/>
          </a:p>
        </p:txBody>
      </p:sp>
    </p:spTree>
    <p:extLst>
      <p:ext uri="{BB962C8B-B14F-4D97-AF65-F5344CB8AC3E}">
        <p14:creationId xmlns:p14="http://schemas.microsoft.com/office/powerpoint/2010/main" val="122483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100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200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300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400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500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94DE63A-8B55-4DF9-81EE-418A07D26446}"/>
              </a:ext>
            </a:extLst>
          </p:cNvPr>
          <p:cNvSpPr>
            <a:spLocks noGrp="1"/>
          </p:cNvSpPr>
          <p:nvPr>
            <p:ph type="title"/>
          </p:nvPr>
        </p:nvSpPr>
        <p:spPr/>
        <p:txBody>
          <a:bodyPr/>
          <a:lstStyle/>
          <a:p>
            <a:r>
              <a:rPr lang="fr-FR" dirty="0"/>
              <a:t>Merci pour votre attention!</a:t>
            </a:r>
          </a:p>
        </p:txBody>
      </p:sp>
    </p:spTree>
    <p:extLst>
      <p:ext uri="{BB962C8B-B14F-4D97-AF65-F5344CB8AC3E}">
        <p14:creationId xmlns:p14="http://schemas.microsoft.com/office/powerpoint/2010/main" val="12578675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4908</TotalTime>
  <Words>2982</Words>
  <Application>Microsoft Office PowerPoint</Application>
  <PresentationFormat>Grand écran</PresentationFormat>
  <Paragraphs>418</Paragraphs>
  <Slides>38</Slides>
  <Notes>38</Notes>
  <HiddenSlides>4</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38</vt:i4>
      </vt:variant>
    </vt:vector>
  </HeadingPairs>
  <TitlesOfParts>
    <vt:vector size="52" baseType="lpstr">
      <vt:lpstr>Arial</vt:lpstr>
      <vt:lpstr>Calibri</vt:lpstr>
      <vt:lpstr>Calibri Light</vt:lpstr>
      <vt:lpstr>Cambria</vt:lpstr>
      <vt:lpstr>CenturyGothic</vt:lpstr>
      <vt:lpstr>CenturyGothic-Bold</vt:lpstr>
      <vt:lpstr>ElsevierGulliver</vt:lpstr>
      <vt:lpstr>freight-sans-pro</vt:lpstr>
      <vt:lpstr>Inter</vt:lpstr>
      <vt:lpstr>Nunito Sans</vt:lpstr>
      <vt:lpstr>Roboto</vt:lpstr>
      <vt:lpstr>Times New Roman</vt:lpstr>
      <vt:lpstr>Ubuntu</vt:lpstr>
      <vt:lpstr>Thème Office</vt:lpstr>
      <vt:lpstr>Adaptation des médicaments chez le sujet âgé insuffisant rénal Généralités et gestion des antalgiques</vt:lpstr>
      <vt:lpstr>Présentation PowerPoint</vt:lpstr>
      <vt:lpstr>Sommaire</vt:lpstr>
      <vt:lpstr>Quels paramètres pharmacocinétiques peuvent être affectés en cas d’insuffisance rénale?</vt:lpstr>
      <vt:lpstr>Modifications pharmacocinétiques chez le sujet âgé insuffisant rénal</vt:lpstr>
      <vt:lpstr>Modifications pharmacocinétiques chez le sujet âgé insuffisant rénal</vt:lpstr>
      <vt:lpstr>Modifications pharmacocinétiques chez le sujet âgé insuffisant rénal</vt:lpstr>
      <vt:lpstr>Modifications pharmacocinétiques chez le sujet âgé insuffisant rénal</vt:lpstr>
      <vt:lpstr>Modifications pharmacocinétiques / pharmacodynamiques chez l’insuffisant rénal</vt:lpstr>
      <vt:lpstr>Présentation PowerPoint</vt:lpstr>
      <vt:lpstr>Principes d’adaptation posologique</vt:lpstr>
      <vt:lpstr>Pour quels médicaments ?</vt:lpstr>
      <vt:lpstr>Présentation PowerPoint</vt:lpstr>
      <vt:lpstr>Quelle formule DFG utilisez-vous pour adapter les posologies de médicaments ?</vt:lpstr>
      <vt:lpstr>Présentation PowerPoint</vt:lpstr>
      <vt:lpstr>Etude CLEAR</vt:lpstr>
      <vt:lpstr>Présentation PowerPoint</vt:lpstr>
      <vt:lpstr>Recommandations KDIGO 2024</vt:lpstr>
      <vt:lpstr>Quels outils utilisés pour l’adaptation posologique ?</vt:lpstr>
      <vt:lpstr>Adaptations posologiques</vt:lpstr>
      <vt:lpstr>Présentation PowerPoint</vt:lpstr>
      <vt:lpstr>Gestion de la douleur</vt:lpstr>
      <vt:lpstr>Gestion de la douleur</vt:lpstr>
      <vt:lpstr>Présentation PowerPoint</vt:lpstr>
      <vt:lpstr>Gestion de la douleur nociceptive</vt:lpstr>
      <vt:lpstr>Gestion de la douleur nociceptive</vt:lpstr>
      <vt:lpstr>Présentation PowerPoint</vt:lpstr>
      <vt:lpstr>Présentation PowerPoint</vt:lpstr>
      <vt:lpstr>Gestion de la douleur nociceptive</vt:lpstr>
      <vt:lpstr>Présentation PowerPoint</vt:lpstr>
      <vt:lpstr>Présentation PowerPoint</vt:lpstr>
      <vt:lpstr>Cas clinique</vt:lpstr>
      <vt:lpstr>Quel(s) médicament(s) est(sont) responsable(s) de ses EI ?</vt:lpstr>
      <vt:lpstr>Cas clinique</vt:lpstr>
      <vt:lpstr>Cas clinique</vt:lpstr>
      <vt:lpstr>Présentation PowerPoint</vt:lpstr>
      <vt:lpstr>Présentation PowerPoint</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REISZ Fanny</dc:creator>
  <cp:lastModifiedBy>REISZ Fanny</cp:lastModifiedBy>
  <cp:revision>83</cp:revision>
  <cp:lastPrinted>2026-06-30T07:01:43Z</cp:lastPrinted>
  <dcterms:created xsi:type="dcterms:W3CDTF">2026-06-17T12:29:27Z</dcterms:created>
  <dcterms:modified xsi:type="dcterms:W3CDTF">2026-06-30T13:30:22Z</dcterms:modified>
</cp:coreProperties>
</file>