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67" r:id="rId4"/>
    <p:sldId id="265" r:id="rId5"/>
    <p:sldId id="268" r:id="rId6"/>
    <p:sldId id="266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A08C0-2968-4829-AF3E-6AC9178A8E5F}" type="datetimeFigureOut">
              <a:rPr lang="fr-FR" smtClean="0"/>
              <a:t>29/05/2019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7E0EB-6310-47CF-A9C3-BA1A986916D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77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A94DA-237E-4597-90FA-FBEE4F04CE83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68332-09D0-454D-B4B4-45989A6891B9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FD2B-5A47-4E0D-9F79-2449A6DEE687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C751-B2DA-465A-9CE3-1F6CCB350416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DF1D-4358-45CF-B897-5CCAD98AB1AC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1A4B2-7B9D-466E-BB9A-3CC46F425E5E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BB1-618D-4112-8CA5-EA1821EC9AD2}" type="datetime1">
              <a:rPr lang="fr-FR" smtClean="0"/>
              <a:t>29/05/2019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97B0-69B0-4819-9DA1-C670832F21E0}" type="datetime1">
              <a:rPr lang="fr-FR" smtClean="0"/>
              <a:t>29/05/2019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8250F-C931-4629-97AF-794DF2282F50}" type="datetime1">
              <a:rPr lang="fr-FR" smtClean="0"/>
              <a:t>29/05/2019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EAE3-0BFE-43FE-B6BA-C79935D42239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4F9-A285-40C3-A9A4-67F868658C8D}" type="datetime1">
              <a:rPr lang="fr-FR" smtClean="0"/>
              <a:t>29/05/2019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F827F3-2245-47A8-A7C8-7907B1BB6A4D}" type="datetime1">
              <a:rPr lang="fr-FR" smtClean="0"/>
              <a:t>29/05/2019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FF3DF91-6333-40B7-9CD3-107DF4144B74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r-fr.net/IMG/jpg/125G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char-fr.net/IMG/jpg/034G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char-fr.net/IMG/jpg/137G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23928" y="764704"/>
            <a:ext cx="4937000" cy="86409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FR" sz="5400" b="1" dirty="0" smtClean="0"/>
              <a:t/>
            </a:r>
            <a:br>
              <a:rPr lang="fr-FR" sz="5400" b="1" dirty="0" smtClean="0"/>
            </a:br>
            <a:r>
              <a:rPr lang="fr-FR" sz="5400" b="1" dirty="0" smtClean="0"/>
              <a:t>PERFUSONS !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926" y="3270258"/>
            <a:ext cx="6400800" cy="1473200"/>
          </a:xfrm>
        </p:spPr>
        <p:txBody>
          <a:bodyPr>
            <a:normAutofit/>
          </a:bodyPr>
          <a:lstStyle/>
          <a:p>
            <a:r>
              <a:rPr lang="fr-FR" sz="4000" dirty="0" smtClean="0"/>
              <a:t>La perfusion…</a:t>
            </a:r>
          </a:p>
          <a:p>
            <a:r>
              <a:rPr lang="fr-FR" sz="4000" dirty="0" smtClean="0"/>
              <a:t>..quelle histoire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885" b="90321" l="14546" r="82189">
                        <a14:foregroundMark x1="44000" y1="19000" x2="44000" y2="1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0" t="3206" r="9356"/>
          <a:stretch/>
        </p:blipFill>
        <p:spPr>
          <a:xfrm>
            <a:off x="6732240" y="2852936"/>
            <a:ext cx="2016000" cy="2307844"/>
          </a:xfrm>
          <a:prstGeom prst="teardrop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29179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7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10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27687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0">
              <a:buNone/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3- actions de formation:</a:t>
            </a:r>
          </a:p>
          <a:p>
            <a:pPr marL="809625" indent="0">
              <a:buNone/>
            </a:pP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Administration des produits de nutrition parentérale, administration du potassium IV, gestion des </a:t>
            </a:r>
            <a:r>
              <a:rPr lang="fr-FR" sz="2000" dirty="0" err="1" smtClean="0">
                <a:sym typeface="Wingdings"/>
              </a:rPr>
              <a:t>midline</a:t>
            </a:r>
            <a:r>
              <a:rPr lang="fr-FR" sz="2000" dirty="0" smtClean="0">
                <a:sym typeface="Wingdings"/>
              </a:rPr>
              <a:t> (Royan)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Risque infectieux, </a:t>
            </a:r>
            <a:r>
              <a:rPr lang="fr-FR" sz="2000" dirty="0" err="1" smtClean="0">
                <a:sym typeface="Wingdings"/>
              </a:rPr>
              <a:t>Piccline</a:t>
            </a:r>
            <a:r>
              <a:rPr lang="fr-FR" sz="2000" dirty="0" smtClean="0">
                <a:sym typeface="Wingdings"/>
              </a:rPr>
              <a:t>, chambres implantables, cathéters périphériques et SC en psychiatrie et long séjour, montage de lignes (La Rochelle)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Sensibilisation au niveau des services de soins (Angoulême)</a:t>
            </a:r>
          </a:p>
        </p:txBody>
      </p:sp>
    </p:spTree>
    <p:extLst>
      <p:ext uri="{BB962C8B-B14F-4D97-AF65-F5344CB8AC3E}">
        <p14:creationId xmlns:p14="http://schemas.microsoft.com/office/powerpoint/2010/main" val="16575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11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27687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0">
              <a:buNone/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4- Gestion des risques – erreurs médicamenteuses liées à la perfusion :</a:t>
            </a:r>
          </a:p>
          <a:p>
            <a:pPr marL="809625" indent="0">
              <a:buNone/>
            </a:pP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2 centres sur 9 ont recueilli des EI liés à des problèmes de perfusion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Saint jean d’</a:t>
            </a:r>
            <a:r>
              <a:rPr lang="fr-FR" sz="2000" dirty="0" err="1" smtClean="0">
                <a:sym typeface="Wingdings"/>
              </a:rPr>
              <a:t>angely</a:t>
            </a:r>
            <a:r>
              <a:rPr lang="fr-FR" sz="2000" dirty="0" smtClean="0">
                <a:sym typeface="Wingdings"/>
              </a:rPr>
              <a:t> : 5 à 6 EI déclarés au moment de l’étude, liés à des problèmes d’utilisation ou de </a:t>
            </a:r>
            <a:r>
              <a:rPr lang="fr-FR" sz="2000" dirty="0" err="1" smtClean="0">
                <a:sym typeface="Wingdings"/>
              </a:rPr>
              <a:t>mésutilisation</a:t>
            </a:r>
            <a:r>
              <a:rPr lang="fr-FR" sz="2000" dirty="0" smtClean="0">
                <a:sym typeface="Wingdings"/>
              </a:rPr>
              <a:t>, et non imputables aux produits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La Rochelle : erreur de voie d’administration de nutrition parentérale, erreur de préparation de PSE </a:t>
            </a:r>
            <a:r>
              <a:rPr lang="fr-FR" sz="2000" dirty="0" err="1" smtClean="0">
                <a:sym typeface="Wingdings"/>
              </a:rPr>
              <a:t>Oxycodone</a:t>
            </a:r>
            <a:endParaRPr lang="fr-FR" sz="2000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641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12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420888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Des pistes de travail avaient été dégagées :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Transformer le Quizz d’Angoulême en EPP régionale, aspect bon usage et aspect formation = calculs</a:t>
            </a: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Travailler sur la pertinence de la perfusion, entre autres sur l’aspect économique</a:t>
            </a: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Travailler sur le BU des DM de perfusion (sous l’angle technique et formation : étiquetage, réglage des débits, changement des lignes, manipulation des rampes, robinets 3V, BU des valves, perfusion </a:t>
            </a:r>
            <a:r>
              <a:rPr lang="fr-FR" sz="2000" dirty="0" err="1" smtClean="0">
                <a:sym typeface="Wingdings"/>
              </a:rPr>
              <a:t>périnerveuse</a:t>
            </a:r>
            <a:r>
              <a:rPr lang="fr-FR" sz="2000" dirty="0" smtClean="0">
                <a:sym typeface="Wingdings"/>
              </a:rPr>
              <a:t>……….</a:t>
            </a:r>
            <a:r>
              <a:rPr lang="fr-FR" sz="2000" dirty="0">
                <a:sym typeface="Wingdings"/>
              </a:rPr>
              <a:t>	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873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5364088" y="2708920"/>
            <a:ext cx="3492388" cy="1005998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fr-FR" sz="1800" b="1" i="1" dirty="0" smtClean="0">
                <a:solidFill>
                  <a:schemeClr val="accent4">
                    <a:lumMod val="75000"/>
                  </a:schemeClr>
                </a:solidFill>
              </a:rPr>
              <a:t>La perfusion ferrugineuse…oui, l’alcool…non ?  </a:t>
            </a:r>
          </a:p>
          <a:p>
            <a:pPr marL="0" indent="0" algn="l">
              <a:buNone/>
            </a:pPr>
            <a:r>
              <a:rPr lang="fr-FR" sz="1800" b="1" i="1" dirty="0" smtClean="0">
                <a:solidFill>
                  <a:schemeClr val="accent4">
                    <a:lumMod val="75000"/>
                  </a:schemeClr>
                </a:solidFill>
              </a:rPr>
              <a:t>Et bien   Pas si sur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13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CONCLUSION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060848"/>
            <a:ext cx="4968552" cy="2791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Et maintenant ?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Pistes de travail et/ou documents OMEDIT NA ?</a:t>
            </a: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Evolution dans les établissements de la région ?</a:t>
            </a: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Suivi des actions déjà engagées</a:t>
            </a:r>
          </a:p>
          <a:p>
            <a:pPr marL="720725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Perfusion 2.0 ?</a:t>
            </a:r>
          </a:p>
          <a:p>
            <a:pPr marL="720725" indent="0">
              <a:buFont typeface="Symbol" pitchFamily="18" charset="2"/>
              <a:buNone/>
            </a:pPr>
            <a:endParaRPr lang="fr-FR" sz="2000" dirty="0">
              <a:sym typeface="Wingdings"/>
            </a:endParaRPr>
          </a:p>
          <a:p>
            <a:pPr marL="720725" indent="0">
              <a:buFont typeface="Symbol" pitchFamily="18" charset="2"/>
              <a:buNone/>
            </a:pPr>
            <a:endParaRPr lang="fr-FR" sz="1100" dirty="0" smtClean="0">
              <a:sym typeface="Wingding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714918"/>
            <a:ext cx="3394873" cy="22745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15616" y="5220467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None/>
            </a:pPr>
            <a:r>
              <a:rPr lang="fr-FR" sz="36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  <a:sym typeface="Wingdings"/>
              </a:rPr>
              <a:t>PLACE AU QUIZZ</a:t>
            </a:r>
            <a:endParaRPr lang="fr-FR" sz="3600" b="1" dirty="0">
              <a:solidFill>
                <a:schemeClr val="accent5">
                  <a:lumMod val="60000"/>
                  <a:lumOff val="40000"/>
                </a:schemeClr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7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2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192" y="404664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Rappels…très </a:t>
            </a:r>
            <a:r>
              <a:rPr lang="fr-FR" sz="3600" b="1" dirty="0" err="1" smtClean="0"/>
              <a:t>très</a:t>
            </a:r>
            <a:r>
              <a:rPr lang="fr-FR" sz="3600" b="1" dirty="0" smtClean="0"/>
              <a:t> basiques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325282" y="2276872"/>
            <a:ext cx="4896544" cy="3930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La perfusion intraveineuse est une technique permettant l’administration par voie parentérale de médicaments.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Les perfusions courantes se font par voie veineuse périphérique ou centrale et par voie sous cutanée, elles peuvent être intermittentes ou continues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30 à 50% des patients hospitalisés reçoivent des liquides par voie intravasculaire</a:t>
            </a: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2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26" y="1484784"/>
            <a:ext cx="3724964" cy="394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9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3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392" y="260648"/>
            <a:ext cx="8291264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La perfusion….quelle histoire !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332745"/>
            <a:ext cx="6480720" cy="48685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1800" dirty="0" smtClean="0">
                <a:sym typeface="Wingdings"/>
              </a:rPr>
              <a:t>L’idée d’introduire un liquide pour maintenir ou rétablir l’équilibre </a:t>
            </a:r>
            <a:r>
              <a:rPr lang="fr-FR" sz="1800" dirty="0" err="1" smtClean="0">
                <a:sym typeface="Wingdings"/>
              </a:rPr>
              <a:t>volémique</a:t>
            </a:r>
            <a:r>
              <a:rPr lang="fr-FR" sz="1800" dirty="0" smtClean="0">
                <a:sym typeface="Wingdings"/>
              </a:rPr>
              <a:t> et hydroélectrique n’est pas nouvelle, des récits d’expériences de que l’on appelait « infusions » à l’issue plus ou moins dramatique remontent à l’antiquité. 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En Egypte les embaumeurs utilisaient </a:t>
            </a:r>
            <a:r>
              <a:rPr lang="fr-FR" sz="1800" dirty="0">
                <a:sym typeface="Wingdings"/>
              </a:rPr>
              <a:t>une vessie, reliée à un roseau taillé  ou un os de volaille (tubulure</a:t>
            </a:r>
            <a:r>
              <a:rPr lang="fr-FR" sz="1800" dirty="0" smtClean="0">
                <a:sym typeface="Wingdings"/>
              </a:rPr>
              <a:t>)… « DM » le plus simple </a:t>
            </a:r>
          </a:p>
          <a:p>
            <a:pPr marL="0" indent="0"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None/>
            </a:pPr>
            <a:r>
              <a:rPr lang="fr-FR" sz="1800" dirty="0" smtClean="0">
                <a:sym typeface="Wingdings"/>
              </a:rPr>
              <a:t>Ovide en parle de manière très imagée dans ses </a:t>
            </a:r>
            <a:r>
              <a:rPr lang="fr-FR" sz="1800" i="1" dirty="0" smtClean="0">
                <a:sym typeface="Wingdings"/>
              </a:rPr>
              <a:t>Métamorphoses, </a:t>
            </a:r>
            <a:r>
              <a:rPr lang="fr-FR" sz="1800" dirty="0" smtClean="0">
                <a:sym typeface="Wingdings"/>
              </a:rPr>
              <a:t>en décrivant l’opération effectuée par Médée (magicienne) lors du rajeunissement d’</a:t>
            </a:r>
            <a:r>
              <a:rPr lang="fr-FR" sz="1800" dirty="0" err="1" smtClean="0">
                <a:sym typeface="Wingdings"/>
              </a:rPr>
              <a:t>Eson</a:t>
            </a:r>
            <a:r>
              <a:rPr lang="fr-FR" sz="1800" dirty="0" smtClean="0">
                <a:sym typeface="Wingdings"/>
              </a:rPr>
              <a:t> qui consiste ni plus ni moins qu’en une saignée suivie d’une perfusion salvatrice …..</a:t>
            </a:r>
          </a:p>
          <a:p>
            <a:pPr marL="0" indent="0">
              <a:buFont typeface="Symbol" pitchFamily="18" charset="2"/>
              <a:buNone/>
            </a:pPr>
            <a:endParaRPr lang="fr-FR" sz="2800" dirty="0" smtClean="0">
              <a:sym typeface="Wingdings"/>
            </a:endParaRPr>
          </a:p>
          <a:p>
            <a:pPr marL="0" indent="0">
              <a:buNone/>
            </a:pPr>
            <a:r>
              <a:rPr lang="fr-FR" sz="1800" i="1" dirty="0" smtClean="0">
                <a:sym typeface="Wingdings"/>
              </a:rPr>
              <a:t>Pour l’anecdote  </a:t>
            </a:r>
            <a:r>
              <a:rPr lang="el-GR" sz="1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φαρμαχεύς</a:t>
            </a:r>
            <a:r>
              <a:rPr lang="fr-FR" sz="1800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i="1" dirty="0" smtClean="0"/>
              <a:t>, </a:t>
            </a:r>
            <a:r>
              <a:rPr lang="fr-FR" sz="1800" i="1" dirty="0"/>
              <a:t>d'où </a:t>
            </a:r>
            <a:r>
              <a:rPr lang="fr-FR" sz="1800" i="1" dirty="0" smtClean="0"/>
              <a:t>vient pharmacien</a:t>
            </a:r>
          </a:p>
          <a:p>
            <a:pPr marL="0" indent="0">
              <a:buNone/>
            </a:pPr>
            <a:r>
              <a:rPr lang="fr-FR" sz="1800" i="1" dirty="0" smtClean="0"/>
              <a:t>a </a:t>
            </a:r>
            <a:r>
              <a:rPr lang="fr-FR" sz="1800" i="1" dirty="0"/>
              <a:t>aussi le sens de </a:t>
            </a:r>
            <a:r>
              <a:rPr lang="fr-FR" sz="1800" i="1" dirty="0" smtClean="0"/>
              <a:t>magicien….. tout se rejoint</a:t>
            </a:r>
          </a:p>
          <a:p>
            <a:pPr marL="0" indent="0">
              <a:buFont typeface="Symbol" pitchFamily="18" charset="2"/>
              <a:buNone/>
            </a:pPr>
            <a:endParaRPr lang="fr-FR" sz="2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309320"/>
            <a:ext cx="849694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* Source : Les solutés de perfusion : Histoire d’une forme pharmaceutique majeure née à l’hôpital – A Dauphin, JB </a:t>
            </a:r>
            <a:r>
              <a:rPr lang="fr-FR" sz="1200" dirty="0" err="1" smtClean="0"/>
              <a:t>Cazalaa</a:t>
            </a:r>
            <a:r>
              <a:rPr lang="fr-FR" sz="1200" dirty="0"/>
              <a:t>,</a:t>
            </a:r>
            <a:r>
              <a:rPr lang="fr-FR" sz="1200" dirty="0" smtClean="0"/>
              <a:t> D </a:t>
            </a:r>
            <a:r>
              <a:rPr lang="fr-FR" sz="1200" dirty="0" err="1" smtClean="0"/>
              <a:t>Pradeau</a:t>
            </a:r>
            <a:r>
              <a:rPr lang="fr-FR" sz="1200" dirty="0" smtClean="0"/>
              <a:t>, H </a:t>
            </a:r>
            <a:r>
              <a:rPr lang="fr-FR" sz="1200" dirty="0" err="1" smtClean="0"/>
              <a:t>Chaouky</a:t>
            </a:r>
            <a:r>
              <a:rPr lang="fr-FR" sz="1200" dirty="0" smtClean="0"/>
              <a:t> et D </a:t>
            </a:r>
            <a:r>
              <a:rPr lang="fr-FR" sz="1200" dirty="0" err="1" smtClean="0"/>
              <a:t>Saince</a:t>
            </a:r>
            <a:r>
              <a:rPr lang="fr-FR" sz="1200" dirty="0" smtClean="0"/>
              <a:t>-Viard – Revue d’histoire de la pharmacie n°338 2003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349116"/>
            <a:ext cx="2063442" cy="3168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32" y="4725144"/>
            <a:ext cx="1216678" cy="1476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46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4</a:t>
            </a:fld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764704"/>
            <a:ext cx="6984776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 smtClean="0">
                <a:sym typeface="Wingdings"/>
              </a:rPr>
              <a:t>L’histoire « contemporaine » de la perfusion est intimement liée à la découverte en 1628 de la circulation du sang par le Dr William Harvey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Dès 1655, Christopher Wren (savant et architecte !) injecte à un chien une solution d’opium dans du vin de Xérès, par l’intermédiaire d’une plume d’oie reliée à une vessie de porc : </a:t>
            </a:r>
            <a:r>
              <a:rPr lang="fr-FR" sz="2000" b="1" dirty="0" smtClean="0">
                <a:ln w="10541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sym typeface="Wingdings"/>
              </a:rPr>
              <a:t>on a déjà tout ce qu’il faut pour une perfusion, un soluté et un dispositif médical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sym typeface="Wingdings"/>
              </a:rPr>
              <a:t>En 1664 l’allemand </a:t>
            </a:r>
            <a:r>
              <a:rPr lang="fr-FR" sz="2000" dirty="0" smtClean="0">
                <a:sym typeface="Wingdings"/>
              </a:rPr>
              <a:t>Daniel Major </a:t>
            </a:r>
            <a:r>
              <a:rPr lang="fr-FR" sz="2000" dirty="0" smtClean="0">
                <a:sym typeface="Wingdings"/>
              </a:rPr>
              <a:t>réalise un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sym typeface="Wingdings"/>
              </a:rPr>
              <a:t>« état des lieux » des réflexions de l’époque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sym typeface="Wingdings"/>
              </a:rPr>
              <a:t> dans un ouvrage avec 86 </a:t>
            </a:r>
            <a:r>
              <a:rPr lang="fr-FR" sz="2000" dirty="0" smtClean="0">
                <a:sym typeface="Wingdings"/>
              </a:rPr>
              <a:t>propositions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 smtClean="0">
                <a:sym typeface="Wingdings"/>
              </a:rPr>
              <a:t> </a:t>
            </a:r>
            <a:r>
              <a:rPr lang="fr-FR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Chirurgia</a:t>
            </a:r>
            <a:r>
              <a:rPr lang="fr-F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</a:t>
            </a:r>
            <a:r>
              <a:rPr lang="fr-FR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infusoria</a:t>
            </a:r>
            <a:endParaRPr lang="fr-FR" sz="2000" b="1" i="1" dirty="0">
              <a:solidFill>
                <a:schemeClr val="accent3">
                  <a:lumMod val="60000"/>
                  <a:lumOff val="40000"/>
                </a:schemeClr>
              </a:solidFill>
              <a:sym typeface="Wingdings"/>
            </a:endParaRPr>
          </a:p>
          <a:p>
            <a:pPr marL="0" indent="0">
              <a:buNone/>
            </a:pPr>
            <a:endParaRPr lang="fr-FR" sz="1400" dirty="0" smtClean="0">
              <a:sym typeface="Wingdings"/>
            </a:endParaRPr>
          </a:p>
          <a:p>
            <a:pPr marL="0" indent="0">
              <a:buNone/>
            </a:pPr>
            <a:r>
              <a:rPr lang="fr-FR" sz="2000" dirty="0" smtClean="0">
                <a:sym typeface="Wingdings"/>
              </a:rPr>
              <a:t>et en </a:t>
            </a:r>
            <a:r>
              <a:rPr lang="fr-FR" sz="2000" dirty="0" smtClean="0">
                <a:sym typeface="Wingdings"/>
              </a:rPr>
              <a:t>1667 </a:t>
            </a:r>
            <a:r>
              <a:rPr lang="fr-FR" sz="2000" dirty="0" err="1" smtClean="0">
                <a:sym typeface="Wingdings"/>
              </a:rPr>
              <a:t>Elsholtz</a:t>
            </a:r>
            <a:r>
              <a:rPr lang="fr-FR" sz="2000" dirty="0" smtClean="0">
                <a:sym typeface="Wingdings"/>
              </a:rPr>
              <a:t> publie dans </a:t>
            </a:r>
            <a:r>
              <a:rPr lang="fr-FR" sz="2000" b="1" i="1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Clysmatica</a:t>
            </a:r>
            <a:r>
              <a:rPr lang="fr-F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 nova </a:t>
            </a:r>
            <a:r>
              <a:rPr lang="fr-FR" sz="2000" dirty="0">
                <a:sym typeface="Wingdings"/>
              </a:rPr>
              <a:t>les résultats de l’étape thérapeutique</a:t>
            </a:r>
          </a:p>
          <a:p>
            <a:pPr marL="0" indent="0" algn="r">
              <a:buNone/>
            </a:pPr>
            <a:r>
              <a:rPr lang="fr-FR" sz="1400" i="1" dirty="0" smtClean="0">
                <a:sym typeface="Wingdings"/>
              </a:rPr>
              <a:t>(</a:t>
            </a:r>
            <a:r>
              <a:rPr lang="fr-FR" sz="1400" i="1" dirty="0">
                <a:sym typeface="Wingdings"/>
              </a:rPr>
              <a:t>ci </a:t>
            </a:r>
            <a:r>
              <a:rPr lang="fr-FR" sz="1400" i="1" dirty="0" smtClean="0">
                <a:sym typeface="Wingdings"/>
              </a:rPr>
              <a:t>contre une illustration </a:t>
            </a:r>
            <a:r>
              <a:rPr lang="fr-FR" sz="1400" i="1" dirty="0">
                <a:sym typeface="Wingdings"/>
              </a:rPr>
              <a:t>des techniques de </a:t>
            </a:r>
            <a:r>
              <a:rPr lang="fr-FR" sz="1400" i="1" dirty="0" smtClean="0">
                <a:sym typeface="Wingdings"/>
              </a:rPr>
              <a:t>perfusion)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0" y="3212976"/>
            <a:ext cx="1691135" cy="314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 descr="https://char-fr.net/local/cache-vignettes/L91xH120/125G-25d7e-6ee9b.jpg?1477337825">
            <a:hlinkClick r:id="rId3" tooltip="&quot;fig. 5 - Harvey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20606"/>
            <a:ext cx="873760" cy="114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 descr="https://char-fr.net/local/cache-vignettes/L80xH120/034G-3bd18-a1bb4.jpg?1477375759">
            <a:hlinkClick r:id="rId5" tooltip="&quot;fig.2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944" y="3465004"/>
            <a:ext cx="1271264" cy="1692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51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5</a:t>
            </a:fld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836713"/>
            <a:ext cx="8640960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En 1809 Julien César </a:t>
            </a:r>
            <a:r>
              <a:rPr lang="fr-FR" sz="2000" dirty="0" err="1" smtClean="0">
                <a:sym typeface="Wingdings"/>
              </a:rPr>
              <a:t>Legallois</a:t>
            </a:r>
            <a:r>
              <a:rPr lang="fr-FR" sz="2000" dirty="0" smtClean="0">
                <a:sym typeface="Wingdings"/>
              </a:rPr>
              <a:t> entrevoit la technique dite « de résurrection » qui consiste en l’injection IV de sang et de liquides susceptibles de le remplacer</a:t>
            </a:r>
          </a:p>
          <a:p>
            <a:pPr marL="0" indent="0">
              <a:buFont typeface="Symbol" pitchFamily="18" charset="2"/>
              <a:buNone/>
            </a:pPr>
            <a:endParaRPr lang="fr-FR" sz="8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En 1831, Thomas Latta, jeune médecin de </a:t>
            </a:r>
            <a:r>
              <a:rPr lang="fr-FR" sz="2000" dirty="0" err="1" smtClean="0">
                <a:sym typeface="Wingdings"/>
              </a:rPr>
              <a:t>Leith</a:t>
            </a:r>
            <a:r>
              <a:rPr lang="fr-FR" sz="2000" dirty="0" smtClean="0">
                <a:sym typeface="Wingdings"/>
              </a:rPr>
              <a:t> expérimente sur des patients cholériques une réhydratation par injection à la seringue de 2 à 3 litres d’une solution « saline »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En 1841, un chirurgien orthopédiste </a:t>
            </a:r>
            <a:r>
              <a:rPr lang="fr-FR" sz="2000" dirty="0" err="1" smtClean="0">
                <a:sym typeface="Wingdings"/>
              </a:rPr>
              <a:t>francais</a:t>
            </a:r>
            <a:r>
              <a:rPr lang="fr-FR" sz="2000" dirty="0" smtClean="0">
                <a:sym typeface="Wingdings"/>
              </a:rPr>
              <a:t> Charles Pravaz invente la première seringue hypodermique à piston de cuir et corps métallique</a:t>
            </a:r>
          </a:p>
          <a:p>
            <a:pPr marL="0" indent="0">
              <a:buFont typeface="Symbol" pitchFamily="18" charset="2"/>
              <a:buNone/>
            </a:pPr>
            <a:endParaRPr lang="fr-FR" sz="2000" dirty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Fin 19</a:t>
            </a:r>
            <a:r>
              <a:rPr lang="fr-FR" sz="2000" baseline="30000" dirty="0" smtClean="0">
                <a:sym typeface="Wingdings"/>
              </a:rPr>
              <a:t>ème</a:t>
            </a:r>
            <a:r>
              <a:rPr lang="fr-FR" sz="2000" dirty="0" smtClean="0">
                <a:sym typeface="Wingdings"/>
              </a:rPr>
              <a:t>, l’utilisation des solutés dits massifs s’étend aux hémorragies du post </a:t>
            </a:r>
            <a:r>
              <a:rPr lang="fr-FR" sz="2000" dirty="0" err="1" smtClean="0">
                <a:sym typeface="Wingdings"/>
              </a:rPr>
              <a:t>partum</a:t>
            </a:r>
            <a:r>
              <a:rPr lang="fr-FR" sz="2000" dirty="0" smtClean="0">
                <a:sym typeface="Wingdings"/>
              </a:rPr>
              <a:t> , les compositions des solutés sont alors très diverses</a:t>
            </a:r>
          </a:p>
          <a:p>
            <a:pPr marL="0" indent="0">
              <a:buFont typeface="Symbol" pitchFamily="18" charset="2"/>
              <a:buNone/>
            </a:pPr>
            <a:endParaRPr lang="fr-FR" sz="2000" dirty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18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Pour info : </a:t>
            </a:r>
            <a:r>
              <a:rPr lang="fr-FR" sz="1800" b="1" i="1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/>
              </a:rPr>
              <a:t>la concentration à 0,9% du sérum physiologique ne sera fixée qu’au codex de 1949</a:t>
            </a:r>
            <a:endParaRPr lang="fr-FR" sz="18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1377" y="5914916"/>
            <a:ext cx="8640960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Dispositifs médicaux § progrès en INJECTION PERFUSION – LES INNOVATIONS TECHNOLOGIQUES MEDICALES – SNITEM NOV 2014</a:t>
            </a:r>
            <a:endParaRPr lang="fr-FR" sz="1200" dirty="0"/>
          </a:p>
        </p:txBody>
      </p:sp>
      <p:pic>
        <p:nvPicPr>
          <p:cNvPr id="10" name="Image 9" descr="https://char-fr.net/local/cache-vignettes/L120xH31/137G-237e8-9e521.jpg?1477301626">
            <a:hlinkClick r:id="rId2" tooltip="&quot;fig. 7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78187"/>
            <a:ext cx="1944216" cy="54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0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6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Evolution des DM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1196752"/>
            <a:ext cx="8568952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Quant aux dispositifs médicaux utilisés : du poignard de Médée au cathéter en passant par la plume d’oie, et des roseaux aux tubulures en latex réutilisables puis aux pompes…………il y a un monde</a:t>
            </a: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2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47736" y="5995717"/>
            <a:ext cx="8496944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dirty="0" smtClean="0"/>
              <a:t>Injection et perfusion intraveineuse de 1628 à nos jours – Mai 2008 – Jean Bernard </a:t>
            </a:r>
            <a:r>
              <a:rPr lang="fr-FR" sz="1200" dirty="0" err="1" smtClean="0"/>
              <a:t>Cazalaa</a:t>
            </a:r>
            <a:endParaRPr lang="fr-FR" sz="12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9" y="2245256"/>
            <a:ext cx="4300891" cy="3461040"/>
          </a:xfrm>
          <a:prstGeom prst="rect">
            <a:avLst/>
          </a:prstGeom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" b="90750" l="14250" r="86500">
                        <a14:foregroundMark x1="35250" y1="57500" x2="35250" y2="57500"/>
                        <a14:foregroundMark x1="35750" y1="50250" x2="35750" y2="50250"/>
                        <a14:foregroundMark x1="40250" y1="48500" x2="40250" y2="48500"/>
                        <a14:foregroundMark x1="37500" y1="66750" x2="37500" y2="66750"/>
                        <a14:foregroundMark x1="36750" y1="63750" x2="36750" y2="63750"/>
                        <a14:foregroundMark x1="36500" y1="74500" x2="36500" y2="74500"/>
                        <a14:foregroundMark x1="35750" y1="70750" x2="35750" y2="70750"/>
                        <a14:foregroundMark x1="35750" y1="68000" x2="35750" y2="68000"/>
                        <a14:foregroundMark x1="37250" y1="78000" x2="37250" y2="78000"/>
                        <a14:foregroundMark x1="37250" y1="82250" x2="37250" y2="82250"/>
                        <a14:foregroundMark x1="37500" y1="80750" x2="37500" y2="80750"/>
                        <a14:foregroundMark x1="37250" y1="77000" x2="37250" y2="77000"/>
                        <a14:foregroundMark x1="38750" y1="89250" x2="38750" y2="89250"/>
                        <a14:foregroundMark x1="37500" y1="90250" x2="37500" y2="90250"/>
                        <a14:foregroundMark x1="77250" y1="54250" x2="77250" y2="54250"/>
                        <a14:foregroundMark x1="81250" y1="62250" x2="81250" y2="62250"/>
                        <a14:foregroundMark x1="71250" y1="65000" x2="71250" y2="65000"/>
                        <a14:foregroundMark x1="84250" y1="68500" x2="84250" y2="68500"/>
                        <a14:foregroundMark x1="85500" y1="72500" x2="85500" y2="7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3141392" cy="3141392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>
            <a:off x="4932040" y="3717032"/>
            <a:ext cx="936104" cy="25874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1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7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27687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Envoi d’un questionnaire sur les BP de perfusion à 34 centres, 9 réponses</a:t>
            </a: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 smtClean="0">
                <a:sym typeface="Wingdings"/>
              </a:rPr>
              <a:t>9 établissements sur 9 disposent de documents concernant les bonnes pratiques de perfusion</a:t>
            </a: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1- préparation des médicaments : </a:t>
            </a:r>
          </a:p>
          <a:p>
            <a:pPr marL="0" indent="0">
              <a:buFont typeface="Symbol" pitchFamily="18" charset="2"/>
              <a:buNone/>
            </a:pP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documents sur la reconstitution (8/9)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documents sur l’étiquetage (3/9)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documents sur les mélanges (3/9)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documents sur la stabilité (5/9)</a:t>
            </a:r>
            <a:r>
              <a:rPr lang="fr-FR" sz="2000" dirty="0">
                <a:sym typeface="Wingdings"/>
              </a:rPr>
              <a:t>	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39724632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8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420888"/>
            <a:ext cx="8640960" cy="3384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2- préparation de la perfusion :</a:t>
            </a:r>
            <a:r>
              <a:rPr lang="fr-FR" sz="2000" dirty="0" smtClean="0">
                <a:sym typeface="Wingdings"/>
              </a:rPr>
              <a:t> </a:t>
            </a:r>
          </a:p>
          <a:p>
            <a:pPr marL="0" indent="0">
              <a:buFont typeface="Symbol" pitchFamily="18" charset="2"/>
              <a:buNone/>
            </a:pPr>
            <a:endParaRPr lang="fr-FR" sz="1000" dirty="0" smtClean="0">
              <a:sym typeface="Wingdings"/>
            </a:endParaRP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pose d’une ligne périphérique (8/9)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pose d’une ligne centrale (5/9)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perfusion sous cutanée (8/9)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montage de lignes de perfusion (3/9)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surveillance d’une perfusion (5/9)</a:t>
            </a:r>
          </a:p>
          <a:p>
            <a:pPr marL="0" indent="0">
              <a:buFont typeface="Symbol" pitchFamily="18" charset="2"/>
              <a:buNone/>
            </a:pPr>
            <a:r>
              <a:rPr lang="fr-FR" sz="2000" dirty="0">
                <a:sym typeface="Wingdings"/>
              </a:rPr>
              <a:t>	</a:t>
            </a:r>
            <a:r>
              <a:rPr lang="fr-FR" sz="2000" dirty="0" smtClean="0">
                <a:sym typeface="Wingdings"/>
              </a:rPr>
              <a:t>matériel utilisé (2/9)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25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720080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fr-FR" sz="3000" b="1" dirty="0" smtClean="0">
                <a:sym typeface="Wingdings"/>
              </a:rPr>
              <a:t>Bonnes pratiques de perfusion – Enquête régionale</a:t>
            </a:r>
          </a:p>
          <a:p>
            <a:pPr marL="0" indent="0" algn="l">
              <a:buNone/>
            </a:pPr>
            <a:r>
              <a:rPr lang="fr-FR" sz="1500" dirty="0" smtClean="0">
                <a:sym typeface="Wingdings"/>
              </a:rPr>
              <a:t>Pilote : Dr Chenevier Delphine CH Cognac</a:t>
            </a:r>
            <a:endParaRPr lang="fr-FR" sz="15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44ème journée ACPPHOS - 4 Juin 2019 - La Rochelle Encan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3DF91-6333-40B7-9CD3-107DF4144B74}" type="slidenum">
              <a:rPr lang="fr-FR" smtClean="0"/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8424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/>
              <a:t>ETAT DES LIEUX (2016 OMEDIT PC)</a:t>
            </a:r>
            <a:endParaRPr lang="fr-FR" sz="3600" b="1" dirty="0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51520" y="2276872"/>
            <a:ext cx="8640960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0">
              <a:buNone/>
            </a:pP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3- </a:t>
            </a:r>
            <a:r>
              <a:rPr lang="fr-FR" sz="2000" b="1" dirty="0">
                <a:solidFill>
                  <a:schemeClr val="accent4">
                    <a:lumMod val="75000"/>
                  </a:schemeClr>
                </a:solidFill>
                <a:sym typeface="Wingdings"/>
              </a:rPr>
              <a:t>évaluation des bonnes pratiques </a:t>
            </a:r>
            <a:r>
              <a:rPr lang="fr-FR" sz="2000" b="1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:</a:t>
            </a:r>
          </a:p>
          <a:p>
            <a:pPr marL="809625" indent="0">
              <a:buNone/>
            </a:pPr>
            <a:endParaRPr lang="fr-FR" sz="1000" b="1" dirty="0" smtClean="0">
              <a:solidFill>
                <a:schemeClr val="accent4">
                  <a:lumMod val="75000"/>
                </a:schemeClr>
              </a:solidFill>
              <a:sym typeface="Wingdings"/>
            </a:endParaRP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Audit sur la pratique de poses de cathéters périphériques et sur la traçabilité des cathéters (Cognac)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Travail sur valve antiretour pour les morphiniques, évaluation en continu des </a:t>
            </a:r>
            <a:r>
              <a:rPr lang="fr-FR" sz="2000" dirty="0" err="1" smtClean="0">
                <a:sym typeface="Wingdings"/>
              </a:rPr>
              <a:t>piccline</a:t>
            </a:r>
            <a:r>
              <a:rPr lang="fr-FR" sz="2000" dirty="0" smtClean="0">
                <a:sym typeface="Wingdings"/>
              </a:rPr>
              <a:t>, chambres implantables (La Rochelle)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Tests sur la non interruption de tache lors de la préparation, tests sur les modèles d’étiquettes (Poitiers)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Audit voies veineuses périphériques (Royan)</a:t>
            </a:r>
          </a:p>
          <a:p>
            <a:pPr marL="809625" indent="0">
              <a:buNone/>
            </a:pPr>
            <a:r>
              <a:rPr lang="fr-FR" sz="2000" dirty="0" smtClean="0">
                <a:sym typeface="Wingdings"/>
              </a:rPr>
              <a:t>Quizz perfusion (Angoulême)</a:t>
            </a:r>
          </a:p>
          <a:p>
            <a:pPr marL="0" indent="0">
              <a:buNone/>
            </a:pPr>
            <a:r>
              <a:rPr lang="fr-FR" sz="2000" dirty="0">
                <a:sym typeface="Wingdings"/>
              </a:rPr>
              <a:t>	</a:t>
            </a:r>
            <a:endParaRPr lang="fr-F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8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gu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Vagues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gues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422</TotalTime>
  <Words>759</Words>
  <Application>Microsoft Office PowerPoint</Application>
  <PresentationFormat>Affichage à l'écran (4:3)</PresentationFormat>
  <Paragraphs>140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Vagues</vt:lpstr>
      <vt:lpstr> PERFUSONS !</vt:lpstr>
      <vt:lpstr>Rappels…très très basiques</vt:lpstr>
      <vt:lpstr>La perfusion….quelle histoire !</vt:lpstr>
      <vt:lpstr>Présentation PowerPoint</vt:lpstr>
      <vt:lpstr>Présentation PowerPoint</vt:lpstr>
      <vt:lpstr>Evolution des DM</vt:lpstr>
      <vt:lpstr>ETAT DES LIEUX (2016 OMEDIT PC)</vt:lpstr>
      <vt:lpstr>ETAT DES LIEUX (2016 OMEDIT PC)</vt:lpstr>
      <vt:lpstr>ETAT DES LIEUX (2016 OMEDIT PC)</vt:lpstr>
      <vt:lpstr>ETAT DES LIEUX (2016 OMEDIT PC)</vt:lpstr>
      <vt:lpstr>ETAT DES LIEUX (2016 OMEDIT PC)</vt:lpstr>
      <vt:lpstr>ETAT DES LIEUX (2016 OMEDIT PC)</vt:lpstr>
      <vt:lpstr>CONCLUSION</vt:lpstr>
    </vt:vector>
  </TitlesOfParts>
  <Company>CENTRE HOSPITALIER SAINT JEAN D'ANGELY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PERFUSONS !</dc:title>
  <dc:creator>C. BAUBRI (Approbateur)</dc:creator>
  <cp:lastModifiedBy>C. BAUBRI (Approbateur)</cp:lastModifiedBy>
  <cp:revision>33</cp:revision>
  <dcterms:created xsi:type="dcterms:W3CDTF">2019-05-22T08:44:17Z</dcterms:created>
  <dcterms:modified xsi:type="dcterms:W3CDTF">2019-05-29T09:20:50Z</dcterms:modified>
</cp:coreProperties>
</file>