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64" r:id="rId3"/>
    <p:sldId id="265" r:id="rId4"/>
    <p:sldId id="266" r:id="rId5"/>
    <p:sldId id="334" r:id="rId6"/>
    <p:sldId id="335" r:id="rId7"/>
    <p:sldId id="336" r:id="rId8"/>
    <p:sldId id="342" r:id="rId9"/>
    <p:sldId id="337" r:id="rId10"/>
    <p:sldId id="340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9" r:id="rId31"/>
    <p:sldId id="344" r:id="rId32"/>
    <p:sldId id="310" r:id="rId33"/>
    <p:sldId id="311" r:id="rId34"/>
    <p:sldId id="312" r:id="rId35"/>
    <p:sldId id="313" r:id="rId36"/>
    <p:sldId id="314" r:id="rId37"/>
    <p:sldId id="315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12" d="100"/>
          <a:sy n="212" d="100"/>
        </p:scale>
        <p:origin x="-2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3D8A8-0793-447B-A176-6CA5241E2F79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37B10-30D1-480C-A876-B6F7B2653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2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E278-E1C0-4406-AFB8-C334B02186A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4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Expliciter les troubles anxieux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FE278-E1C0-4406-AFB8-C334B02186A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02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Expliciter les troubles anxieux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FE278-E1C0-4406-AFB8-C334B02186A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02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08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27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45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B6A2297-04B9-9E41-B874-BC0F8DAA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06065C2-86D6-4D44-BB25-0B3C46AC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Rencontre Parents Cocee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35335D9-4CC7-D64F-A26E-A79F43CD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B39AC-1FA4-DB42-8F5A-728ABBABBAA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039584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44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3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78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8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3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9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23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583B0-8EC0-488F-BAC8-419BCE16C90A}" type="datetimeFigureOut">
              <a:rPr lang="fr-FR" smtClean="0"/>
              <a:t>23/09/24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6304-A86E-4614-96A7-D290672C9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99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r="11476" b="4225"/>
          <a:stretch>
            <a:fillRect/>
          </a:stretch>
        </p:blipFill>
        <p:spPr bwMode="auto">
          <a:xfrm>
            <a:off x="7414360" y="211074"/>
            <a:ext cx="420099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533" y="90811"/>
            <a:ext cx="5051526" cy="289579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err="1"/>
              <a:t>Sommeil</a:t>
            </a:r>
            <a:r>
              <a:rPr lang="en-US" sz="3600" b="1" dirty="0"/>
              <a:t> et </a:t>
            </a:r>
            <a:r>
              <a:rPr lang="en-US" sz="3600" b="1" dirty="0" smtClean="0"/>
              <a:t>Pathologies </a:t>
            </a:r>
            <a:r>
              <a:rPr lang="en-US" sz="3600" b="1" dirty="0" err="1" smtClean="0"/>
              <a:t>Psychiatriques</a:t>
            </a:r>
            <a:r>
              <a:rPr lang="en-US" sz="3600" dirty="0" smtClean="0"/>
              <a:t> (suite)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4F00DD7-D4DF-44B8-A943-53269D32FB73}"/>
              </a:ext>
            </a:extLst>
          </p:cNvPr>
          <p:cNvSpPr txBox="1"/>
          <p:nvPr/>
        </p:nvSpPr>
        <p:spPr>
          <a:xfrm>
            <a:off x="2606187" y="5267144"/>
            <a:ext cx="645611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Dr Loïc FLORION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Psychiatre-Médecin du Sommeil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CHRU Nancy, Centre de Médecine et de Recherche sur le Sommeil, service de Neurologie</a:t>
            </a:r>
          </a:p>
          <a:p>
            <a:pPr algn="ctr"/>
            <a:endParaRPr lang="fr-FR" sz="11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Psychothérapique de </a:t>
            </a:r>
            <a:r>
              <a:rPr lang="fr-FR" sz="115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15D7F4F-4EC5-5948-B435-7F92B370D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626" y="5360344"/>
            <a:ext cx="1385331" cy="13853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310AA99-EB9C-B044-880B-5D69E2567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6" y="5559044"/>
            <a:ext cx="1028682" cy="111983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98211" y="3049977"/>
            <a:ext cx="3534033" cy="16063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entury Gothic" panose="020B0502020202020204" pitchFamily="34" charset="0"/>
              </a:rPr>
              <a:t>Association des Pharmaciens Hospitaliers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entury Gothic" panose="020B0502020202020204" pitchFamily="34" charset="0"/>
              </a:rPr>
              <a:t>d’Alsace et de Lorraine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7" name="Picture 3" descr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39" y="2878074"/>
            <a:ext cx="1162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29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1100" dirty="0" smtClean="0"/>
              <a:t>Références</a:t>
            </a:r>
            <a:endParaRPr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1400" dirty="0"/>
              <a:t>1. Baglioni et al., 2010</a:t>
            </a:r>
          </a:p>
          <a:p>
            <a:r>
              <a:rPr sz="1400" dirty="0"/>
              <a:t>2. Harvey, 2002</a:t>
            </a:r>
          </a:p>
          <a:p>
            <a:r>
              <a:rPr sz="1400" dirty="0"/>
              <a:t>3. Morin et al., 2009</a:t>
            </a:r>
          </a:p>
          <a:p>
            <a:r>
              <a:rPr sz="1400" dirty="0"/>
              <a:t>4. Nofzinger et al., 2004</a:t>
            </a:r>
          </a:p>
          <a:p>
            <a:r>
              <a:rPr sz="1400" dirty="0"/>
              <a:t>5. Ohayon &amp; Roth, 2003</a:t>
            </a:r>
          </a:p>
          <a:p>
            <a:r>
              <a:rPr sz="1400" dirty="0"/>
              <a:t>6. Ong et al., 2012</a:t>
            </a:r>
          </a:p>
          <a:p>
            <a:r>
              <a:rPr sz="1400" dirty="0"/>
              <a:t>7. Riemann et al., 2010</a:t>
            </a:r>
          </a:p>
          <a:p>
            <a:r>
              <a:rPr sz="1400" dirty="0"/>
              <a:t>8. Stein et al., 2005</a:t>
            </a:r>
          </a:p>
          <a:p>
            <a:r>
              <a:rPr sz="1400" dirty="0"/>
              <a:t>9. Walker &amp; Stickgold, 2006</a:t>
            </a:r>
          </a:p>
          <a:p>
            <a:r>
              <a:rPr sz="1400" dirty="0"/>
              <a:t>10. Wright et al., 2007</a:t>
            </a:r>
          </a:p>
        </p:txBody>
      </p:sp>
    </p:spTree>
    <p:extLst>
      <p:ext uri="{BB962C8B-B14F-4D97-AF65-F5344CB8AC3E}">
        <p14:creationId xmlns:p14="http://schemas.microsoft.com/office/powerpoint/2010/main" val="226457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124" y="301619"/>
            <a:ext cx="9144000" cy="2387600"/>
          </a:xfrm>
        </p:spPr>
        <p:txBody>
          <a:bodyPr/>
          <a:lstStyle/>
          <a:p>
            <a:r>
              <a:rPr dirty="0"/>
              <a:t>Troubles du sommeil dans le TDAH</a:t>
            </a:r>
          </a:p>
        </p:txBody>
      </p:sp>
      <p:pic>
        <p:nvPicPr>
          <p:cNvPr id="5" name="Image 4" descr="gip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74" y="3339366"/>
            <a:ext cx="3878422" cy="29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9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TDAH : Trouble neurodéveloppemental caractérisé par inattention, impulsivité, et hyperactivité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sz="2000" dirty="0"/>
              <a:t>Prévalence : 5-10 % des enfants, persistance à l'âge adulte.</a:t>
            </a:r>
          </a:p>
          <a:p>
            <a:r>
              <a:rPr sz="2000" dirty="0" smtClean="0"/>
              <a:t> </a:t>
            </a:r>
            <a:r>
              <a:rPr sz="2000" dirty="0"/>
              <a:t>Comorbidités fréquentes : </a:t>
            </a:r>
            <a:r>
              <a:rPr sz="2000" b="1" dirty="0"/>
              <a:t>Troubles du sommeil, anxiété, dépression.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sz="2000" dirty="0" smtClean="0"/>
              <a:t>Les </a:t>
            </a:r>
            <a:r>
              <a:rPr sz="2000" dirty="0"/>
              <a:t>troubles du sommeil affectent les symptômes du TDAH et la qualité de vie.</a:t>
            </a:r>
          </a:p>
        </p:txBody>
      </p:sp>
    </p:spTree>
    <p:extLst>
      <p:ext uri="{BB962C8B-B14F-4D97-AF65-F5344CB8AC3E}">
        <p14:creationId xmlns:p14="http://schemas.microsoft.com/office/powerpoint/2010/main" val="156254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de troubles du sommeil dans le TDAH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sz="1800" b="1" dirty="0"/>
              <a:t>Insomnie d'endormissement : </a:t>
            </a:r>
            <a:r>
              <a:rPr sz="1800" dirty="0"/>
              <a:t>Difficulté à s'endormir (pensées envahissantes, hyperactivité)</a:t>
            </a:r>
            <a:r>
              <a:rPr sz="1800" dirty="0" smtClean="0"/>
              <a:t>.</a:t>
            </a:r>
            <a:endParaRPr lang="fr-FR" sz="1800" dirty="0" smtClean="0"/>
          </a:p>
          <a:p>
            <a:endParaRPr sz="1800" dirty="0"/>
          </a:p>
          <a:p>
            <a:r>
              <a:rPr sz="1800" dirty="0" smtClean="0"/>
              <a:t> </a:t>
            </a:r>
            <a:r>
              <a:rPr lang="fr-FR" sz="1800" b="1" dirty="0" smtClean="0"/>
              <a:t>Fragmentation/ insomnie de maintien</a:t>
            </a:r>
            <a:r>
              <a:rPr sz="1800" b="1" dirty="0" smtClean="0"/>
              <a:t>: </a:t>
            </a:r>
            <a:r>
              <a:rPr sz="1800" dirty="0"/>
              <a:t>Réveils fréquents, sommeil non réparateur</a:t>
            </a:r>
            <a:r>
              <a:rPr sz="1800" dirty="0" smtClean="0"/>
              <a:t>.</a:t>
            </a:r>
            <a:endParaRPr lang="fr-FR" sz="1800" dirty="0" smtClean="0"/>
          </a:p>
          <a:p>
            <a:endParaRPr sz="1800" dirty="0"/>
          </a:p>
          <a:p>
            <a:r>
              <a:rPr sz="1800" dirty="0" smtClean="0"/>
              <a:t> </a:t>
            </a:r>
            <a:r>
              <a:rPr sz="1800" b="1" dirty="0"/>
              <a:t>Syndrome des jambes sans repos (SJSR) </a:t>
            </a:r>
            <a:r>
              <a:rPr sz="1800" dirty="0"/>
              <a:t>: Mouvements involontaires, gêne en soirée</a:t>
            </a:r>
            <a:r>
              <a:rPr sz="1800" dirty="0" smtClean="0"/>
              <a:t>.</a:t>
            </a:r>
            <a:endParaRPr lang="fr-FR" sz="1800" dirty="0" smtClean="0"/>
          </a:p>
          <a:p>
            <a:endParaRPr sz="1800" dirty="0"/>
          </a:p>
          <a:p>
            <a:r>
              <a:rPr sz="1800" b="1" dirty="0" smtClean="0"/>
              <a:t>Syndrome </a:t>
            </a:r>
            <a:r>
              <a:rPr sz="1800" b="1" dirty="0"/>
              <a:t>d’apnées du sommeil </a:t>
            </a:r>
            <a:r>
              <a:rPr sz="1800" dirty="0"/>
              <a:t>: Perturbations respiratoires, somnolence diurne.</a:t>
            </a:r>
          </a:p>
        </p:txBody>
      </p:sp>
    </p:spTree>
    <p:extLst>
      <p:ext uri="{BB962C8B-B14F-4D97-AF65-F5344CB8AC3E}">
        <p14:creationId xmlns:p14="http://schemas.microsoft.com/office/powerpoint/2010/main" val="331957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Prévalence des troubles du sommeil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Enfants TDAH : 50 à 70 % présentent des troubles du sommeil.</a:t>
            </a:r>
          </a:p>
          <a:p>
            <a:r>
              <a:rPr dirty="0" smtClean="0"/>
              <a:t> </a:t>
            </a:r>
            <a:r>
              <a:rPr dirty="0"/>
              <a:t>Adultes TDAH : 40 à 60 % des adultes signalent des difficultés de sommeil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dirty="0"/>
              <a:t>Comparaison : Proportion plus élevée que dans la population sans TDAH (~25 %).</a:t>
            </a:r>
          </a:p>
        </p:txBody>
      </p:sp>
    </p:spTree>
    <p:extLst>
      <p:ext uri="{BB962C8B-B14F-4D97-AF65-F5344CB8AC3E}">
        <p14:creationId xmlns:p14="http://schemas.microsoft.com/office/powerpoint/2010/main" val="271588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Mécanismes sous-jacents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Dysrégulation des rythmes circadiens : Horloge biologique décalée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dirty="0"/>
              <a:t>Hyperactivité mentale : Difficulté à « déconnecter » avant de dormir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Dysfonctionnement </a:t>
            </a:r>
            <a:r>
              <a:rPr dirty="0"/>
              <a:t>neurobiologique : Altérations des </a:t>
            </a:r>
            <a:r>
              <a:rPr lang="fr-FR" dirty="0" smtClean="0"/>
              <a:t>voies dopaminergiques et </a:t>
            </a:r>
            <a:r>
              <a:rPr lang="fr-FR" dirty="0" err="1" smtClean="0"/>
              <a:t>noradrenergiques</a:t>
            </a:r>
            <a:r>
              <a:rPr lang="fr-FR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56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Impact des traitements pharmacologiques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Stimulants (méthylphénidate, amphétamines) :</a:t>
            </a:r>
          </a:p>
          <a:p>
            <a:pPr lvl="1"/>
            <a:r>
              <a:rPr dirty="0"/>
              <a:t>  </a:t>
            </a:r>
            <a:r>
              <a:rPr dirty="0" smtClean="0"/>
              <a:t>  Gestion </a:t>
            </a:r>
            <a:r>
              <a:rPr dirty="0"/>
              <a:t>efficace des symptômes diurnes</a:t>
            </a:r>
            <a:r>
              <a:rPr dirty="0" smtClean="0"/>
              <a:t>.</a:t>
            </a:r>
            <a:endParaRPr lang="fr-FR" dirty="0" smtClean="0"/>
          </a:p>
          <a:p>
            <a:pPr lvl="1"/>
            <a:endParaRPr dirty="0"/>
          </a:p>
          <a:p>
            <a:pPr lvl="1"/>
            <a:r>
              <a:rPr dirty="0" smtClean="0"/>
              <a:t> </a:t>
            </a:r>
            <a:r>
              <a:rPr lang="fr-FR" dirty="0" smtClean="0"/>
              <a:t> Parfois </a:t>
            </a:r>
            <a:r>
              <a:rPr dirty="0" smtClean="0"/>
              <a:t>Effets </a:t>
            </a:r>
            <a:r>
              <a:rPr dirty="0"/>
              <a:t>secondaires : Retard de l'endormissement, qualité de sommeil altérée</a:t>
            </a:r>
            <a:r>
              <a:rPr dirty="0" smtClean="0"/>
              <a:t>.</a:t>
            </a:r>
            <a:endParaRPr lang="fr-FR" dirty="0" smtClean="0"/>
          </a:p>
          <a:p>
            <a:pPr lvl="3"/>
            <a:r>
              <a:rPr lang="fr-FR" dirty="0" smtClean="0"/>
              <a:t>Ajustement des posologies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491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Conséquences des troubles du sommeil sur le TDAH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 smtClean="0"/>
              <a:t>Inattention </a:t>
            </a:r>
            <a:r>
              <a:rPr sz="2000" dirty="0"/>
              <a:t>et impulsivité </a:t>
            </a:r>
            <a:r>
              <a:rPr sz="2000" b="1" dirty="0"/>
              <a:t>accrues</a:t>
            </a:r>
            <a:r>
              <a:rPr sz="2000" dirty="0"/>
              <a:t> : Difficulté à se concentrer après une mauvaise nuit</a:t>
            </a:r>
            <a:r>
              <a:rPr sz="2000" dirty="0" smtClean="0"/>
              <a:t>.</a:t>
            </a:r>
            <a:endParaRPr lang="fr-FR" sz="2000" dirty="0" smtClean="0"/>
          </a:p>
          <a:p>
            <a:endParaRPr sz="2000" dirty="0"/>
          </a:p>
          <a:p>
            <a:r>
              <a:rPr sz="2000" b="1" dirty="0" smtClean="0"/>
              <a:t>Hyperactivité </a:t>
            </a:r>
            <a:r>
              <a:rPr sz="2000" dirty="0"/>
              <a:t>: Agitation physique accrue avec le manque de sommeil</a:t>
            </a:r>
            <a:r>
              <a:rPr sz="2000" dirty="0" smtClean="0"/>
              <a:t>.</a:t>
            </a:r>
            <a:endParaRPr lang="fr-FR" sz="2000" dirty="0" smtClean="0"/>
          </a:p>
          <a:p>
            <a:endParaRPr sz="2000" dirty="0"/>
          </a:p>
          <a:p>
            <a:r>
              <a:rPr sz="2000" dirty="0" smtClean="0"/>
              <a:t>Irritabilité</a:t>
            </a:r>
            <a:r>
              <a:rPr sz="2000" dirty="0"/>
              <a:t>, anxiété, </a:t>
            </a:r>
            <a:r>
              <a:rPr lang="fr-FR" sz="2000" dirty="0" smtClean="0"/>
              <a:t>ou troubles thymiques</a:t>
            </a:r>
            <a:r>
              <a:rPr sz="2000" dirty="0" smtClean="0"/>
              <a:t> </a:t>
            </a:r>
            <a:r>
              <a:rPr sz="2000" dirty="0"/>
              <a:t>exacerbées par un sommeil insuffisant.</a:t>
            </a:r>
          </a:p>
        </p:txBody>
      </p:sp>
    </p:spTree>
    <p:extLst>
      <p:ext uri="{BB962C8B-B14F-4D97-AF65-F5344CB8AC3E}">
        <p14:creationId xmlns:p14="http://schemas.microsoft.com/office/powerpoint/2010/main" val="363226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Stratégies de prise en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b="1" dirty="0"/>
              <a:t>Hygiène du sommeil </a:t>
            </a:r>
            <a:r>
              <a:rPr dirty="0"/>
              <a:t>: Horaire régulier, réduction des stimulations avant le coucher.</a:t>
            </a:r>
          </a:p>
          <a:p>
            <a:r>
              <a:rPr b="1" dirty="0" smtClean="0"/>
              <a:t> </a:t>
            </a:r>
            <a:r>
              <a:rPr b="1" dirty="0"/>
              <a:t>Ajustement des médicaments </a:t>
            </a:r>
            <a:r>
              <a:rPr dirty="0"/>
              <a:t>: Modifier les doses/horaires pour réduire l’impact sur le sommeil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b="1" dirty="0" smtClean="0"/>
              <a:t> </a:t>
            </a:r>
            <a:r>
              <a:rPr b="1" dirty="0"/>
              <a:t>Thérapies comportementales </a:t>
            </a:r>
            <a:r>
              <a:rPr dirty="0"/>
              <a:t>: TCC pour l’insomnie, gestion des pensées et comportements.</a:t>
            </a:r>
          </a:p>
        </p:txBody>
      </p:sp>
    </p:spTree>
    <p:extLst>
      <p:ext uri="{BB962C8B-B14F-4D97-AF65-F5344CB8AC3E}">
        <p14:creationId xmlns:p14="http://schemas.microsoft.com/office/powerpoint/2010/main" val="154178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Les </a:t>
            </a:r>
            <a:r>
              <a:rPr dirty="0"/>
              <a:t>troubles du sommeil aggravent les symptômes du TDAH.</a:t>
            </a:r>
          </a:p>
          <a:p>
            <a:r>
              <a:rPr dirty="0" smtClean="0"/>
              <a:t> </a:t>
            </a:r>
            <a:r>
              <a:rPr dirty="0"/>
              <a:t>Importance : Gestion multidisciplinaire (comportemental, pharmacologique).</a:t>
            </a:r>
          </a:p>
          <a:p>
            <a:r>
              <a:rPr dirty="0" smtClean="0"/>
              <a:t> </a:t>
            </a:r>
            <a:r>
              <a:rPr dirty="0"/>
              <a:t>Objectif : Amélioration globale de la qualité de vie grâce à une prise en charge optimisée.</a:t>
            </a:r>
          </a:p>
        </p:txBody>
      </p:sp>
    </p:spTree>
    <p:extLst>
      <p:ext uri="{BB962C8B-B14F-4D97-AF65-F5344CB8AC3E}">
        <p14:creationId xmlns:p14="http://schemas.microsoft.com/office/powerpoint/2010/main" val="78115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D1A30D-BD2B-3B47-9303-438A8244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0"/>
            <a:ext cx="6870700" cy="1600200"/>
          </a:xfrm>
        </p:spPr>
        <p:txBody>
          <a:bodyPr/>
          <a:lstStyle/>
          <a:p>
            <a:pPr algn="ctr"/>
            <a:r>
              <a:rPr lang="fr-FR" b="1" dirty="0">
                <a:latin typeface="+mn-lt"/>
              </a:rPr>
              <a:t>Pathologies psychiatriques et sommeil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3FBC393-BBA7-884F-B49D-29B539E9BF4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31504" y="1484784"/>
            <a:ext cx="8928992" cy="5373216"/>
          </a:xfrm>
        </p:spPr>
        <p:txBody>
          <a:bodyPr>
            <a:noAutofit/>
          </a:bodyPr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Troubles anxieux</a:t>
            </a:r>
            <a:endParaRPr lang="fr-FR" dirty="0"/>
          </a:p>
          <a:p>
            <a:pPr algn="just"/>
            <a:r>
              <a:rPr lang="fr-FR" dirty="0" smtClean="0"/>
              <a:t>TDAH</a:t>
            </a:r>
          </a:p>
          <a:p>
            <a:pPr algn="just"/>
            <a:r>
              <a:rPr lang="fr-FR" dirty="0" smtClean="0"/>
              <a:t>TSA</a:t>
            </a:r>
            <a:endParaRPr lang="fr-FR" dirty="0"/>
          </a:p>
          <a:p>
            <a:pPr algn="just"/>
            <a:r>
              <a:rPr lang="fr-FR" dirty="0" smtClean="0"/>
              <a:t>PTSD</a:t>
            </a:r>
          </a:p>
          <a:p>
            <a:pPr algn="just"/>
            <a:r>
              <a:rPr lang="fr-FR" dirty="0" smtClean="0"/>
              <a:t>Schizophrénie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marL="118872" indent="0">
              <a:buNone/>
            </a:pP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0480959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1200" dirty="0" smtClean="0"/>
              <a:t>Réf</a:t>
            </a:r>
            <a:endParaRPr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smtClean="0"/>
              <a:t> </a:t>
            </a:r>
            <a:r>
              <a:rPr sz="1400" dirty="0"/>
              <a:t>Cortese S., et al. (2013) - *Sleep in children with ADHD*.</a:t>
            </a:r>
          </a:p>
          <a:p>
            <a:pPr marL="0" indent="0">
              <a:buNone/>
            </a:pPr>
            <a:r>
              <a:rPr sz="1400" dirty="0" smtClean="0"/>
              <a:t> </a:t>
            </a:r>
            <a:r>
              <a:rPr sz="1400" dirty="0"/>
              <a:t>Surman C.B., et al. (2015) - *Sleep problems in adults with ADHD*.</a:t>
            </a:r>
          </a:p>
          <a:p>
            <a:pPr marL="0" indent="0">
              <a:buNone/>
            </a:pPr>
            <a:r>
              <a:rPr sz="1400" dirty="0" smtClean="0"/>
              <a:t> </a:t>
            </a:r>
            <a:r>
              <a:rPr sz="1400" dirty="0"/>
              <a:t>Yoon S.Y.R., Jain U.R., &amp; Shapiro C.M. (2012) - *Sleep in ADHD*.</a:t>
            </a:r>
          </a:p>
        </p:txBody>
      </p:sp>
    </p:spTree>
    <p:extLst>
      <p:ext uri="{BB962C8B-B14F-4D97-AF65-F5344CB8AC3E}">
        <p14:creationId xmlns:p14="http://schemas.microsoft.com/office/powerpoint/2010/main" val="36343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077" y="265675"/>
            <a:ext cx="9144000" cy="2387600"/>
          </a:xfrm>
        </p:spPr>
        <p:txBody>
          <a:bodyPr>
            <a:normAutofit fontScale="90000"/>
          </a:bodyPr>
          <a:lstStyle/>
          <a:p>
            <a:r>
              <a:rPr dirty="0"/>
              <a:t>Troubles du Sommeil et Troubles du Spectre Autistique (TSA)</a:t>
            </a:r>
          </a:p>
        </p:txBody>
      </p:sp>
      <p:pic>
        <p:nvPicPr>
          <p:cNvPr id="4" name="Image 3" descr="Elon-Mus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61" y="3348873"/>
            <a:ext cx="4568006" cy="31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7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Les troubles du sommeil sont fréquents chez les personnes avec TSA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dirty="0"/>
              <a:t>Impact significatif sur la qualité de vie et les symptômes autistiques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lang="fr-FR" dirty="0" smtClean="0"/>
              <a:t>L</a:t>
            </a:r>
            <a:r>
              <a:rPr dirty="0" smtClean="0"/>
              <a:t>iens </a:t>
            </a:r>
            <a:r>
              <a:rPr dirty="0"/>
              <a:t>entre les deux troubles, mécanismes sous-jacents, et traitements.</a:t>
            </a:r>
          </a:p>
        </p:txBody>
      </p:sp>
    </p:spTree>
    <p:extLst>
      <p:ext uri="{BB962C8B-B14F-4D97-AF65-F5344CB8AC3E}">
        <p14:creationId xmlns:p14="http://schemas.microsoft.com/office/powerpoint/2010/main" val="299202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 Troubles du Sommeil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000" b="1" dirty="0" smtClean="0"/>
              <a:t>Insomnie : </a:t>
            </a:r>
            <a:r>
              <a:rPr sz="2000" dirty="0" smtClean="0"/>
              <a:t>Difficulté à s'endormir ou à rester endormi.</a:t>
            </a:r>
            <a:endParaRPr lang="fr-FR" sz="2000" dirty="0" smtClean="0"/>
          </a:p>
          <a:p>
            <a:endParaRPr sz="2000" dirty="0"/>
          </a:p>
          <a:p>
            <a:r>
              <a:rPr sz="2000" b="1" dirty="0" smtClean="0"/>
              <a:t> </a:t>
            </a:r>
            <a:r>
              <a:rPr sz="2000" b="1" dirty="0"/>
              <a:t>Hypersomnie </a:t>
            </a:r>
            <a:r>
              <a:rPr sz="2000" dirty="0"/>
              <a:t>: Somnolence excessive diurne</a:t>
            </a:r>
            <a:r>
              <a:rPr sz="2000" dirty="0" smtClean="0"/>
              <a:t>.</a:t>
            </a:r>
            <a:endParaRPr lang="fr-FR" sz="2000" dirty="0" smtClean="0"/>
          </a:p>
          <a:p>
            <a:endParaRPr sz="2000" dirty="0"/>
          </a:p>
          <a:p>
            <a:r>
              <a:rPr sz="2000" dirty="0" smtClean="0"/>
              <a:t> </a:t>
            </a:r>
            <a:r>
              <a:rPr sz="2000" b="1" dirty="0"/>
              <a:t>Troubles du rythme circadien </a:t>
            </a:r>
            <a:r>
              <a:rPr sz="2000" dirty="0"/>
              <a:t>: Désynchronisation avec </a:t>
            </a:r>
            <a:endParaRPr lang="fr-FR" sz="2000" dirty="0" smtClean="0"/>
          </a:p>
          <a:p>
            <a:pPr marL="0" indent="0">
              <a:buNone/>
            </a:pPr>
            <a:r>
              <a:rPr sz="2000" dirty="0" smtClean="0"/>
              <a:t>l’environnement.</a:t>
            </a:r>
            <a:endParaRPr lang="fr-FR" sz="2000" dirty="0" smtClean="0"/>
          </a:p>
          <a:p>
            <a:pPr marL="0" indent="0">
              <a:buNone/>
            </a:pPr>
            <a:endParaRPr sz="2000" dirty="0"/>
          </a:p>
          <a:p>
            <a:r>
              <a:rPr sz="2000" dirty="0" smtClean="0"/>
              <a:t> </a:t>
            </a:r>
            <a:r>
              <a:rPr sz="2000" b="1" dirty="0"/>
              <a:t>Parasomnies : </a:t>
            </a:r>
            <a:r>
              <a:rPr sz="2000" dirty="0"/>
              <a:t>Comportements anormaux (somnambulisme, terreurs nocturnes).</a:t>
            </a:r>
          </a:p>
        </p:txBody>
      </p:sp>
    </p:spTree>
    <p:extLst>
      <p:ext uri="{BB962C8B-B14F-4D97-AF65-F5344CB8AC3E}">
        <p14:creationId xmlns:p14="http://schemas.microsoft.com/office/powerpoint/2010/main" val="28758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Les Troubles du Spectre Autistique (TSA)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Trouble du </a:t>
            </a:r>
            <a:r>
              <a:rPr lang="fr-FR" dirty="0" err="1" smtClean="0"/>
              <a:t>neurodéveloppement</a:t>
            </a:r>
            <a:r>
              <a:rPr lang="fr-FR" dirty="0" smtClean="0"/>
              <a:t> avec :</a:t>
            </a:r>
            <a:r>
              <a:rPr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pPr lvl="1"/>
            <a:r>
              <a:rPr dirty="0" smtClean="0"/>
              <a:t>Difficultés </a:t>
            </a:r>
            <a:r>
              <a:rPr dirty="0"/>
              <a:t>dans les interactions sociales et </a:t>
            </a:r>
            <a:r>
              <a:rPr dirty="0" smtClean="0"/>
              <a:t>communication.</a:t>
            </a:r>
            <a:endParaRPr lang="fr-FR" dirty="0" smtClean="0"/>
          </a:p>
          <a:p>
            <a:pPr lvl="1"/>
            <a:r>
              <a:rPr dirty="0" smtClean="0"/>
              <a:t>Comportements </a:t>
            </a:r>
            <a:r>
              <a:rPr dirty="0"/>
              <a:t>restreints et stéréotypés</a:t>
            </a:r>
            <a:r>
              <a:rPr dirty="0" smtClean="0"/>
              <a:t>.</a:t>
            </a:r>
            <a:endParaRPr lang="fr-FR" dirty="0" smtClean="0"/>
          </a:p>
          <a:p>
            <a:pPr lvl="1"/>
            <a:r>
              <a:rPr dirty="0" smtClean="0"/>
              <a:t> </a:t>
            </a:r>
            <a:r>
              <a:rPr dirty="0"/>
              <a:t>Forte association avec des comorbidités : anxiété, épilepsie, troubles du sommeil.</a:t>
            </a:r>
          </a:p>
        </p:txBody>
      </p:sp>
    </p:spTree>
    <p:extLst>
      <p:ext uri="{BB962C8B-B14F-4D97-AF65-F5344CB8AC3E}">
        <p14:creationId xmlns:p14="http://schemas.microsoft.com/office/powerpoint/2010/main" val="363624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Prévalence des Troubles du Sommeil dans les TSA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smtClean="0"/>
              <a:t> </a:t>
            </a:r>
            <a:r>
              <a:rPr b="1" dirty="0"/>
              <a:t>40 à 80% </a:t>
            </a:r>
            <a:r>
              <a:rPr dirty="0"/>
              <a:t>des personnes avec TSA souffrent de troubles du sommeil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dirty="0"/>
              <a:t>Problèmes courants :</a:t>
            </a:r>
          </a:p>
          <a:p>
            <a:pPr lvl="1"/>
            <a:r>
              <a:rPr dirty="0"/>
              <a:t>  </a:t>
            </a:r>
            <a:r>
              <a:rPr lang="fr-FR" dirty="0" smtClean="0"/>
              <a:t>	</a:t>
            </a:r>
            <a:r>
              <a:rPr dirty="0" smtClean="0"/>
              <a:t>- </a:t>
            </a:r>
            <a:r>
              <a:rPr dirty="0"/>
              <a:t>Difficulté à s'endormir</a:t>
            </a:r>
          </a:p>
          <a:p>
            <a:pPr lvl="1"/>
            <a:r>
              <a:rPr dirty="0"/>
              <a:t>  </a:t>
            </a:r>
            <a:r>
              <a:rPr lang="fr-FR" dirty="0" smtClean="0"/>
              <a:t>	</a:t>
            </a:r>
            <a:r>
              <a:rPr dirty="0" smtClean="0"/>
              <a:t>- </a:t>
            </a:r>
            <a:r>
              <a:rPr dirty="0"/>
              <a:t>Réveils fréquents</a:t>
            </a:r>
          </a:p>
          <a:p>
            <a:pPr lvl="1"/>
            <a:r>
              <a:rPr dirty="0"/>
              <a:t>  </a:t>
            </a:r>
            <a:r>
              <a:rPr lang="fr-FR" dirty="0" smtClean="0"/>
              <a:t>	</a:t>
            </a:r>
            <a:r>
              <a:rPr dirty="0" smtClean="0"/>
              <a:t>- </a:t>
            </a:r>
            <a:r>
              <a:rPr dirty="0"/>
              <a:t>Durée de sommeil réduite</a:t>
            </a:r>
          </a:p>
        </p:txBody>
      </p:sp>
    </p:spTree>
    <p:extLst>
      <p:ext uri="{BB962C8B-B14F-4D97-AF65-F5344CB8AC3E}">
        <p14:creationId xmlns:p14="http://schemas.microsoft.com/office/powerpoint/2010/main" val="368916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Causes des Troubles du Sommeil chez les TSA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Dysrégulation des rythmes circadiens (mélatonine perturbée)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dirty="0"/>
              <a:t>Hypersensibilité sensorielle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dirty="0"/>
              <a:t>Comorbidités </a:t>
            </a:r>
            <a:r>
              <a:rPr lang="fr-FR" dirty="0" smtClean="0"/>
              <a:t>neuro</a:t>
            </a:r>
            <a:r>
              <a:rPr dirty="0" smtClean="0"/>
              <a:t>psychiatriques </a:t>
            </a:r>
            <a:r>
              <a:rPr dirty="0"/>
              <a:t>: anxiété, hyperactivité, épilepsie.</a:t>
            </a:r>
          </a:p>
        </p:txBody>
      </p:sp>
    </p:spTree>
    <p:extLst>
      <p:ext uri="{BB962C8B-B14F-4D97-AF65-F5344CB8AC3E}">
        <p14:creationId xmlns:p14="http://schemas.microsoft.com/office/powerpoint/2010/main" val="302569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Impact des Troubles du Sommeil sur les TSA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Comportements stéréotypés accrus.</a:t>
            </a:r>
          </a:p>
          <a:p>
            <a:r>
              <a:rPr dirty="0" smtClean="0"/>
              <a:t> </a:t>
            </a:r>
            <a:r>
              <a:rPr dirty="0"/>
              <a:t>Irritabilité et agressivité.</a:t>
            </a:r>
          </a:p>
          <a:p>
            <a:r>
              <a:rPr dirty="0" smtClean="0"/>
              <a:t> </a:t>
            </a:r>
            <a:r>
              <a:rPr dirty="0"/>
              <a:t>Déclin des capacités cognitives : attention, mémoire.</a:t>
            </a:r>
          </a:p>
          <a:p>
            <a:r>
              <a:rPr dirty="0" smtClean="0"/>
              <a:t> </a:t>
            </a:r>
            <a:r>
              <a:rPr dirty="0"/>
              <a:t>Difficultés sociales exacerbées.</a:t>
            </a:r>
          </a:p>
        </p:txBody>
      </p:sp>
    </p:spTree>
    <p:extLst>
      <p:ext uri="{BB962C8B-B14F-4D97-AF65-F5344CB8AC3E}">
        <p14:creationId xmlns:p14="http://schemas.microsoft.com/office/powerpoint/2010/main" val="297301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Mécanismes Sous-jacents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Altérations neurobiologiques : dysfonctionnement des réseaux neuronaux du sommeil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dirty="0"/>
              <a:t>Facteurs génétiques : mutations associées aux TSA et au sommeil (ex. : SHANK3, MECP2)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dirty="0"/>
              <a:t>Stress oxydatif et inflammation : potentiels perturbateurs du cycle du sommeil.</a:t>
            </a:r>
          </a:p>
        </p:txBody>
      </p:sp>
    </p:spTree>
    <p:extLst>
      <p:ext uri="{BB962C8B-B14F-4D97-AF65-F5344CB8AC3E}">
        <p14:creationId xmlns:p14="http://schemas.microsoft.com/office/powerpoint/2010/main" val="9960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Approches Thérapeutiques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Interventions comportementales : thérapie cognitivo-comportementale </a:t>
            </a:r>
            <a:r>
              <a:rPr dirty="0" smtClean="0"/>
              <a:t>(</a:t>
            </a:r>
            <a:r>
              <a:rPr lang="fr-FR" dirty="0" smtClean="0"/>
              <a:t>TCC</a:t>
            </a:r>
            <a:r>
              <a:rPr dirty="0" smtClean="0"/>
              <a:t>).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dirty="0"/>
              <a:t>Médication : </a:t>
            </a:r>
            <a:r>
              <a:rPr b="1" dirty="0"/>
              <a:t>Mélatonine</a:t>
            </a:r>
            <a:r>
              <a:rPr dirty="0"/>
              <a:t> pour réguler le sommeil</a:t>
            </a:r>
            <a:r>
              <a:rPr dirty="0" smtClean="0"/>
              <a:t>.</a:t>
            </a:r>
            <a:endParaRPr lang="fr-FR" dirty="0" smtClean="0"/>
          </a:p>
          <a:p>
            <a:endParaRPr dirty="0"/>
          </a:p>
          <a:p>
            <a:r>
              <a:rPr dirty="0" smtClean="0"/>
              <a:t>Approche </a:t>
            </a:r>
            <a:r>
              <a:rPr b="1" dirty="0"/>
              <a:t>multimodale</a:t>
            </a:r>
            <a:r>
              <a:rPr dirty="0"/>
              <a:t> : combiner traitements comportementaux, pharmacologiques et éducatifs.</a:t>
            </a:r>
          </a:p>
        </p:txBody>
      </p:sp>
    </p:spTree>
    <p:extLst>
      <p:ext uri="{BB962C8B-B14F-4D97-AF65-F5344CB8AC3E}">
        <p14:creationId xmlns:p14="http://schemas.microsoft.com/office/powerpoint/2010/main" val="247539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8CA94F-FB8C-044C-BA7A-87CD10A9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rapport </a:t>
            </a:r>
            <a:r>
              <a:rPr lang="fr-FR" dirty="0" err="1"/>
              <a:t>bi-directionnel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FCB3C2A-7992-8545-8554-BAB9E78F63E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31504" y="1841863"/>
            <a:ext cx="4032448" cy="4827497"/>
          </a:xfrm>
        </p:spPr>
        <p:txBody>
          <a:bodyPr>
            <a:normAutofit/>
          </a:bodyPr>
          <a:lstStyle/>
          <a:p>
            <a:r>
              <a:rPr lang="fr-FR" sz="2400" i="1" dirty="0"/>
              <a:t>Altération du sommeil</a:t>
            </a:r>
            <a:r>
              <a:rPr lang="fr-FR" sz="2400" dirty="0"/>
              <a:t>:</a:t>
            </a:r>
          </a:p>
          <a:p>
            <a:pPr lvl="1"/>
            <a:r>
              <a:rPr lang="fr-FR" sz="2000" dirty="0"/>
              <a:t> Symptôme de </a:t>
            </a:r>
            <a:r>
              <a:rPr lang="fr-FR" sz="2000" dirty="0" smtClean="0"/>
              <a:t>plusieurs (toutes?) </a:t>
            </a:r>
            <a:r>
              <a:rPr lang="fr-FR" sz="2000" dirty="0"/>
              <a:t>entités cliniques</a:t>
            </a:r>
          </a:p>
          <a:p>
            <a:pPr lvl="1"/>
            <a:r>
              <a:rPr lang="fr-FR" sz="2000" dirty="0"/>
              <a:t>Insomnie: comorbidité et/ou symptôme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CB56FF8-D5C6-8849-AEC1-D31AC59E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3952" y="1828800"/>
            <a:ext cx="4242048" cy="4840560"/>
          </a:xfrm>
        </p:spPr>
        <p:txBody>
          <a:bodyPr>
            <a:normAutofit/>
          </a:bodyPr>
          <a:lstStyle/>
          <a:p>
            <a:r>
              <a:rPr lang="fr-FR" sz="2400" i="1" dirty="0"/>
              <a:t>Démarche diagnostique</a:t>
            </a:r>
            <a:r>
              <a:rPr lang="fr-FR" sz="2400" dirty="0"/>
              <a:t>:</a:t>
            </a:r>
          </a:p>
          <a:p>
            <a:pPr lvl="1"/>
            <a:r>
              <a:rPr lang="fr-FR" dirty="0"/>
              <a:t>Evaluer sommeil avec échelles, agenda, dépister pathologies du sommeil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Evaluer trouble psychiatrique: clinique, échelles</a:t>
            </a:r>
          </a:p>
        </p:txBody>
      </p:sp>
    </p:spTree>
    <p:extLst>
      <p:ext uri="{BB962C8B-B14F-4D97-AF65-F5344CB8AC3E}">
        <p14:creationId xmlns:p14="http://schemas.microsoft.com/office/powerpoint/2010/main" val="32593746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192" y="313602"/>
            <a:ext cx="9144000" cy="2387600"/>
          </a:xfrm>
        </p:spPr>
        <p:txBody>
          <a:bodyPr>
            <a:normAutofit fontScale="90000"/>
          </a:bodyPr>
          <a:lstStyle/>
          <a:p>
            <a:r>
              <a:rPr dirty="0"/>
              <a:t>Troubles du Sommeil dans le </a:t>
            </a:r>
            <a:r>
              <a:rPr lang="fr-FR" dirty="0" smtClean="0"/>
              <a:t>trouble</a:t>
            </a:r>
            <a:r>
              <a:rPr dirty="0" smtClean="0"/>
              <a:t> </a:t>
            </a:r>
            <a:r>
              <a:rPr dirty="0"/>
              <a:t>de Stress Post-Traumatique </a:t>
            </a:r>
            <a:r>
              <a:rPr dirty="0" smtClean="0"/>
              <a:t>(</a:t>
            </a:r>
            <a:r>
              <a:rPr lang="fr-FR" dirty="0" err="1" smtClean="0"/>
              <a:t>T</a:t>
            </a:r>
            <a:r>
              <a:rPr dirty="0" smtClean="0"/>
              <a:t>SPT</a:t>
            </a:r>
            <a:r>
              <a:rPr dirty="0"/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15B6C5D-99D2-8E41-AFA6-40DA6C214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73" y="3941062"/>
            <a:ext cx="4068561" cy="22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DF5DFC-1128-1443-B663-85384B66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Trauma et sommeil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43EA8DF-71E4-8B4B-881C-7E3ACFB07BB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1484784"/>
            <a:ext cx="9144000" cy="5256584"/>
          </a:xfrm>
        </p:spPr>
        <p:txBody>
          <a:bodyPr>
            <a:normAutofit/>
          </a:bodyPr>
          <a:lstStyle/>
          <a:p>
            <a:r>
              <a:rPr lang="fr-FR" sz="2400" dirty="0"/>
              <a:t>Cauchemars récurrents fréquents</a:t>
            </a:r>
          </a:p>
          <a:p>
            <a:endParaRPr lang="fr-FR" sz="2400" dirty="0"/>
          </a:p>
          <a:p>
            <a:r>
              <a:rPr lang="fr-FR" sz="2400" dirty="0"/>
              <a:t>LE augmentée, angoisse du coucher</a:t>
            </a:r>
          </a:p>
          <a:p>
            <a:endParaRPr lang="fr-FR" sz="2400" dirty="0"/>
          </a:p>
          <a:p>
            <a:r>
              <a:rPr lang="fr-FR" sz="2400" dirty="0"/>
              <a:t>PEC du TSPT+++ associée à une </a:t>
            </a:r>
            <a:r>
              <a:rPr lang="fr-FR" sz="2400" dirty="0" err="1"/>
              <a:t>TCCi</a:t>
            </a:r>
            <a:r>
              <a:rPr lang="fr-FR" sz="2400" dirty="0"/>
              <a:t>, PEC des cauchemars</a:t>
            </a:r>
          </a:p>
          <a:p>
            <a:endParaRPr lang="fr-FR" sz="2400" dirty="0"/>
          </a:p>
          <a:p>
            <a:r>
              <a:rPr lang="fr-FR" sz="2400" dirty="0"/>
              <a:t>PEC Comorbidité dépressive</a:t>
            </a:r>
          </a:p>
        </p:txBody>
      </p:sp>
    </p:spTree>
    <p:extLst>
      <p:ext uri="{BB962C8B-B14F-4D97-AF65-F5344CB8AC3E}">
        <p14:creationId xmlns:p14="http://schemas.microsoft.com/office/powerpoint/2010/main" val="5792730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Le SSPT est un trouble anxieux survenant après un événement traumatisant.</a:t>
            </a:r>
          </a:p>
          <a:p>
            <a:r>
              <a:rPr dirty="0"/>
              <a:t>Les troubles du sommeil sont </a:t>
            </a:r>
            <a:r>
              <a:rPr b="1" dirty="0"/>
              <a:t>fréquents</a:t>
            </a:r>
            <a:r>
              <a:rPr dirty="0"/>
              <a:t> et représentent un symptôme clé du </a:t>
            </a:r>
            <a:r>
              <a:rPr lang="fr-FR" dirty="0" err="1" smtClean="0"/>
              <a:t>T</a:t>
            </a:r>
            <a:r>
              <a:rPr dirty="0" smtClean="0"/>
              <a:t>SPT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53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Prévalence des Troubles du Sommeil dans le </a:t>
            </a:r>
            <a:r>
              <a:rPr lang="fr-FR" dirty="0" err="1" smtClean="0"/>
              <a:t>T</a:t>
            </a:r>
            <a:r>
              <a:rPr dirty="0" smtClean="0"/>
              <a:t>SPT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70 à 90 % </a:t>
            </a:r>
            <a:r>
              <a:rPr dirty="0"/>
              <a:t>des patients souffrant de SSPT rapportent des troubles du sommeil </a:t>
            </a:r>
            <a:r>
              <a:rPr dirty="0" smtClean="0"/>
              <a:t>:</a:t>
            </a:r>
            <a:endParaRPr lang="fr-FR" dirty="0" smtClean="0"/>
          </a:p>
          <a:p>
            <a:endParaRPr dirty="0"/>
          </a:p>
          <a:p>
            <a:pPr lvl="1"/>
            <a:r>
              <a:rPr dirty="0" smtClean="0"/>
              <a:t> </a:t>
            </a:r>
            <a:r>
              <a:rPr b="1" dirty="0"/>
              <a:t>Insomnie</a:t>
            </a:r>
          </a:p>
          <a:p>
            <a:pPr lvl="1"/>
            <a:r>
              <a:rPr b="1" dirty="0" smtClean="0"/>
              <a:t> </a:t>
            </a:r>
            <a:r>
              <a:rPr b="1" dirty="0"/>
              <a:t>Réveils nocturnes fréquents</a:t>
            </a:r>
          </a:p>
          <a:p>
            <a:pPr lvl="1"/>
            <a:r>
              <a:rPr b="1" dirty="0" smtClean="0"/>
              <a:t> </a:t>
            </a:r>
            <a:r>
              <a:rPr b="1" dirty="0"/>
              <a:t>Cauchemars récurrents</a:t>
            </a:r>
          </a:p>
          <a:p>
            <a:pPr lvl="1"/>
            <a:r>
              <a:rPr b="1" dirty="0" smtClean="0"/>
              <a:t> </a:t>
            </a:r>
            <a:r>
              <a:rPr b="1" dirty="0"/>
              <a:t>Apnées obstructives du sommeil</a:t>
            </a:r>
          </a:p>
        </p:txBody>
      </p:sp>
    </p:spTree>
    <p:extLst>
      <p:ext uri="{BB962C8B-B14F-4D97-AF65-F5344CB8AC3E}">
        <p14:creationId xmlns:p14="http://schemas.microsoft.com/office/powerpoint/2010/main" val="298955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Mécanismes Neurobiologiques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Les mécanismes des troubles du sommeil dans le SSPT incluent </a:t>
            </a:r>
            <a:r>
              <a:rPr dirty="0" smtClean="0"/>
              <a:t>:</a:t>
            </a:r>
            <a:endParaRPr lang="fr-FR" dirty="0" smtClean="0"/>
          </a:p>
          <a:p>
            <a:endParaRPr dirty="0"/>
          </a:p>
          <a:p>
            <a:pPr lvl="1"/>
            <a:r>
              <a:rPr dirty="0" smtClean="0"/>
              <a:t> </a:t>
            </a:r>
            <a:r>
              <a:rPr dirty="0"/>
              <a:t>Dérèglement de l'axe hypothalamo-hypophyso-surrénalien</a:t>
            </a:r>
          </a:p>
          <a:p>
            <a:pPr lvl="1"/>
            <a:r>
              <a:rPr dirty="0" smtClean="0"/>
              <a:t> </a:t>
            </a:r>
            <a:r>
              <a:rPr dirty="0"/>
              <a:t>Hyperactivité de l'amygdale</a:t>
            </a:r>
          </a:p>
          <a:p>
            <a:pPr lvl="1"/>
            <a:r>
              <a:rPr dirty="0" smtClean="0"/>
              <a:t> </a:t>
            </a:r>
            <a:r>
              <a:rPr dirty="0"/>
              <a:t>Dysfonctionnement du système nerveux autonome</a:t>
            </a:r>
          </a:p>
          <a:p>
            <a:pPr lvl="1"/>
            <a:r>
              <a:rPr dirty="0" smtClean="0"/>
              <a:t> </a:t>
            </a:r>
            <a:r>
              <a:rPr dirty="0"/>
              <a:t>Altérations des rythmes circadiens</a:t>
            </a:r>
          </a:p>
        </p:txBody>
      </p:sp>
    </p:spTree>
    <p:extLst>
      <p:ext uri="{BB962C8B-B14F-4D97-AF65-F5344CB8AC3E}">
        <p14:creationId xmlns:p14="http://schemas.microsoft.com/office/powerpoint/2010/main" val="400697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Manifestations Cliniques des Troubles du Sommeil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Les manifestations courantes sont :</a:t>
            </a:r>
          </a:p>
          <a:p>
            <a:r>
              <a:rPr dirty="0"/>
              <a:t>• Insomnie</a:t>
            </a:r>
          </a:p>
          <a:p>
            <a:r>
              <a:rPr dirty="0"/>
              <a:t>• </a:t>
            </a:r>
            <a:r>
              <a:rPr b="1" dirty="0"/>
              <a:t>Cauchemars</a:t>
            </a:r>
          </a:p>
          <a:p>
            <a:r>
              <a:rPr dirty="0"/>
              <a:t>• Fragmentation du sommeil</a:t>
            </a:r>
          </a:p>
          <a:p>
            <a:r>
              <a:rPr dirty="0"/>
              <a:t>• Apnées obstructives du sommeil</a:t>
            </a:r>
          </a:p>
        </p:txBody>
      </p:sp>
    </p:spTree>
    <p:extLst>
      <p:ext uri="{BB962C8B-B14F-4D97-AF65-F5344CB8AC3E}">
        <p14:creationId xmlns:p14="http://schemas.microsoft.com/office/powerpoint/2010/main" val="197902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Conséquences sur la Santé Mentale et Physique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Les troubles du sommeil exacerbent les symptômes du </a:t>
            </a:r>
            <a:r>
              <a:rPr lang="fr-FR" dirty="0" err="1" smtClean="0"/>
              <a:t>T</a:t>
            </a:r>
            <a:r>
              <a:rPr dirty="0" smtClean="0"/>
              <a:t>SPT </a:t>
            </a:r>
            <a:r>
              <a:rPr dirty="0"/>
              <a:t>:</a:t>
            </a:r>
          </a:p>
          <a:p>
            <a:pPr lvl="1"/>
            <a:r>
              <a:rPr dirty="0" smtClean="0"/>
              <a:t> </a:t>
            </a:r>
            <a:r>
              <a:rPr dirty="0"/>
              <a:t>Déficits cognitifs (mémoire, concentration)</a:t>
            </a:r>
          </a:p>
          <a:p>
            <a:pPr lvl="1"/>
            <a:r>
              <a:rPr dirty="0" smtClean="0"/>
              <a:t> </a:t>
            </a:r>
            <a:r>
              <a:rPr dirty="0"/>
              <a:t>Augmentation du risque de comorbidités</a:t>
            </a:r>
          </a:p>
          <a:p>
            <a:pPr lvl="1"/>
            <a:r>
              <a:rPr dirty="0" smtClean="0"/>
              <a:t>Altération </a:t>
            </a:r>
            <a:r>
              <a:rPr dirty="0"/>
              <a:t>du fonctionnement </a:t>
            </a:r>
            <a:r>
              <a:rPr dirty="0" smtClean="0"/>
              <a:t>diurne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Cauchemars récurrents et majoration du risque suicidaire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83302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Approches Thérapeutiques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Les traitements incluent </a:t>
            </a:r>
            <a:r>
              <a:rPr dirty="0" smtClean="0"/>
              <a:t>:</a:t>
            </a:r>
            <a:endParaRPr lang="fr-FR" dirty="0" smtClean="0"/>
          </a:p>
          <a:p>
            <a:endParaRPr dirty="0"/>
          </a:p>
          <a:p>
            <a:pPr lvl="1"/>
            <a:r>
              <a:rPr dirty="0" smtClean="0"/>
              <a:t> </a:t>
            </a:r>
            <a:r>
              <a:rPr dirty="0"/>
              <a:t>Thérapie cognitive et comportementale pour l'insomnie</a:t>
            </a:r>
          </a:p>
          <a:p>
            <a:pPr lvl="1"/>
            <a:r>
              <a:rPr dirty="0" smtClean="0"/>
              <a:t> </a:t>
            </a:r>
            <a:r>
              <a:rPr b="1" dirty="0"/>
              <a:t>Thérapie par exposition aux cauchemars</a:t>
            </a:r>
          </a:p>
          <a:p>
            <a:pPr lvl="1"/>
            <a:r>
              <a:rPr dirty="0" smtClean="0"/>
              <a:t> </a:t>
            </a:r>
            <a:r>
              <a:rPr dirty="0"/>
              <a:t>Médicaments (ISRS, </a:t>
            </a:r>
            <a:r>
              <a:rPr b="1" dirty="0" smtClean="0"/>
              <a:t>prazosine</a:t>
            </a:r>
            <a:r>
              <a:rPr dirty="0" smtClean="0"/>
              <a:t>)</a:t>
            </a:r>
            <a:endParaRPr dirty="0"/>
          </a:p>
          <a:p>
            <a:pPr lvl="1"/>
            <a:r>
              <a:rPr lang="fr-FR" dirty="0"/>
              <a:t>H</a:t>
            </a:r>
            <a:r>
              <a:rPr dirty="0" smtClean="0"/>
              <a:t>ygiène </a:t>
            </a:r>
            <a:r>
              <a:rPr dirty="0"/>
              <a:t>du sommeil</a:t>
            </a:r>
          </a:p>
        </p:txBody>
      </p:sp>
    </p:spTree>
    <p:extLst>
      <p:ext uri="{BB962C8B-B14F-4D97-AF65-F5344CB8AC3E}">
        <p14:creationId xmlns:p14="http://schemas.microsoft.com/office/powerpoint/2010/main" val="137315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1200" dirty="0" smtClean="0"/>
              <a:t>R</a:t>
            </a:r>
            <a:r>
              <a:rPr lang="fr-FR" sz="1200" dirty="0" err="1" smtClean="0"/>
              <a:t>ef</a:t>
            </a:r>
            <a:endParaRPr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1400" dirty="0"/>
              <a:t>1. Germain, A. (2013). Sleep disturbances as the hallmark of PTSD: where are we now?. </a:t>
            </a:r>
          </a:p>
          <a:p>
            <a:r>
              <a:rPr sz="1400" dirty="0"/>
              <a:t>American Journal of Psychiatry.</a:t>
            </a:r>
          </a:p>
          <a:p>
            <a:r>
              <a:rPr sz="1400" dirty="0"/>
              <a:t>2. Mysliwiec, V. et al. (2018). Trauma associated sleep disorder: a parasomnia induced by trauma. </a:t>
            </a:r>
            <a:br>
              <a:rPr sz="1400" dirty="0"/>
            </a:br>
            <a:r>
              <a:rPr sz="1400" dirty="0"/>
              <a:t>Sleep Medicine Reviews.</a:t>
            </a:r>
          </a:p>
          <a:p>
            <a:r>
              <a:rPr sz="1400" dirty="0"/>
              <a:t>3. Van Liempt, S. (2012). Sleep disturbances and PTSD: a perpetual circle?. </a:t>
            </a:r>
            <a:br>
              <a:rPr sz="1400" dirty="0"/>
            </a:br>
            <a:r>
              <a:rPr sz="1400" dirty="0"/>
              <a:t>European Journal of Psychotraumatology.</a:t>
            </a:r>
          </a:p>
        </p:txBody>
      </p:sp>
    </p:spTree>
    <p:extLst>
      <p:ext uri="{BB962C8B-B14F-4D97-AF65-F5344CB8AC3E}">
        <p14:creationId xmlns:p14="http://schemas.microsoft.com/office/powerpoint/2010/main" val="196186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105" y="343555"/>
            <a:ext cx="9144000" cy="2387600"/>
          </a:xfrm>
        </p:spPr>
        <p:txBody>
          <a:bodyPr/>
          <a:lstStyle/>
          <a:p>
            <a:r>
              <a:rPr dirty="0"/>
              <a:t>Troubles du sommeil dans la schizophrénie</a:t>
            </a:r>
          </a:p>
        </p:txBody>
      </p:sp>
      <p:pic>
        <p:nvPicPr>
          <p:cNvPr id="4" name="Image 3" descr="un_homme_d_excep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10" y="3438735"/>
            <a:ext cx="2147712" cy="32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3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0EEDA9-9450-4E2F-B52A-FCDDE488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19" y="290366"/>
            <a:ext cx="7948709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Troubles </a:t>
            </a:r>
            <a:r>
              <a:rPr lang="fr-FR" dirty="0"/>
              <a:t>du Sommeil </a:t>
            </a:r>
            <a:r>
              <a:rPr lang="fr-FR" dirty="0" smtClean="0"/>
              <a:t>dans </a:t>
            </a:r>
            <a:r>
              <a:rPr lang="fr-FR" dirty="0" smtClean="0"/>
              <a:t>Les </a:t>
            </a:r>
            <a:r>
              <a:rPr lang="fr-FR" dirty="0"/>
              <a:t>troubles anxieux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FE5A9DA-1709-4D19-9FB9-045ABFD9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8937"/>
            <a:ext cx="11275925" cy="5032375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/>
              <a:t>Les troubles anxieux sont des pathologies psychiatriques accompagnées de peur excessive et de symptômes cognitifs, émotionnels et somatiques</a:t>
            </a:r>
          </a:p>
          <a:p>
            <a:endParaRPr lang="fr-FR" sz="2400" dirty="0" smtClean="0"/>
          </a:p>
        </p:txBody>
      </p:sp>
      <p:pic>
        <p:nvPicPr>
          <p:cNvPr id="7170" name="Picture 2" descr="Résultat de recherche d'images pour &quot;gif anxiety&quot;">
            <a:extLst>
              <a:ext uri="{FF2B5EF4-FFF2-40B4-BE49-F238E27FC236}">
                <a16:creationId xmlns:a16="http://schemas.microsoft.com/office/drawing/2014/main" xmlns="" id="{076D2316-4F28-4E04-8418-D2EE7EDC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12" y="3623302"/>
            <a:ext cx="3565172" cy="21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0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Les troubles du sommeil sont fréquents dans la schizophrénie, affectant la qualité de vie. Ils peuvent précéder, coïncider avec, ou suivre les épisodes psychotiques et sont souvent sous-diagnostiqués.</a:t>
            </a:r>
          </a:p>
        </p:txBody>
      </p:sp>
    </p:spTree>
    <p:extLst>
      <p:ext uri="{BB962C8B-B14F-4D97-AF65-F5344CB8AC3E}">
        <p14:creationId xmlns:p14="http://schemas.microsoft.com/office/powerpoint/2010/main" val="121970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I. Prévalence des troubles du sommeil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Fréquence élevée : </a:t>
            </a:r>
            <a:r>
              <a:rPr b="1" dirty="0"/>
              <a:t>30 à 80 % </a:t>
            </a:r>
            <a:r>
              <a:rPr dirty="0"/>
              <a:t>des </a:t>
            </a:r>
            <a:r>
              <a:rPr dirty="0" smtClean="0"/>
              <a:t>patients</a:t>
            </a:r>
            <a:endParaRPr lang="fr-FR" dirty="0" smtClean="0"/>
          </a:p>
          <a:p>
            <a:endParaRPr dirty="0"/>
          </a:p>
          <a:p>
            <a:r>
              <a:rPr dirty="0" smtClean="0"/>
              <a:t> </a:t>
            </a:r>
            <a:r>
              <a:rPr dirty="0"/>
              <a:t>Types de troubles :</a:t>
            </a:r>
          </a:p>
          <a:p>
            <a:pPr lvl="1"/>
            <a:r>
              <a:rPr dirty="0"/>
              <a:t>  - Insomnie</a:t>
            </a:r>
          </a:p>
          <a:p>
            <a:pPr lvl="1"/>
            <a:r>
              <a:rPr dirty="0"/>
              <a:t>  - </a:t>
            </a:r>
            <a:r>
              <a:rPr dirty="0" smtClean="0"/>
              <a:t>Hypersomnie</a:t>
            </a:r>
            <a:r>
              <a:rPr lang="fr-FR" dirty="0" smtClean="0"/>
              <a:t> (plus rare++, impact de la iatrogénie à évaluer)</a:t>
            </a:r>
            <a:endParaRPr dirty="0"/>
          </a:p>
          <a:p>
            <a:pPr lvl="1"/>
            <a:r>
              <a:rPr dirty="0"/>
              <a:t>  - Troubles du rythme circadien</a:t>
            </a:r>
          </a:p>
          <a:p>
            <a:pPr lvl="1"/>
            <a:r>
              <a:rPr dirty="0"/>
              <a:t>  - Parasomnies</a:t>
            </a:r>
          </a:p>
          <a:p>
            <a:pPr lvl="1"/>
            <a:r>
              <a:rPr dirty="0"/>
              <a:t>  - Apnées du sommeil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9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II. Impact des troubles du sommeil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Récurrence des symptômes psychotiques</a:t>
            </a:r>
          </a:p>
          <a:p>
            <a:r>
              <a:rPr dirty="0" smtClean="0"/>
              <a:t> </a:t>
            </a:r>
            <a:r>
              <a:rPr dirty="0"/>
              <a:t>Exacerbation des troubles cognitifs et symptômes négatifs</a:t>
            </a:r>
          </a:p>
          <a:p>
            <a:r>
              <a:rPr dirty="0" smtClean="0"/>
              <a:t> </a:t>
            </a:r>
            <a:r>
              <a:rPr dirty="0"/>
              <a:t>Baisse de la qualité de vie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226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III. Mécanismes sous-jacents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Dérèglement du système circadien (altération de la sécrétion de </a:t>
            </a:r>
            <a:r>
              <a:rPr dirty="0" smtClean="0"/>
              <a:t>mélatonine</a:t>
            </a:r>
            <a:r>
              <a:rPr lang="fr-FR" dirty="0" smtClean="0"/>
              <a:t>, polymorphisme des gènes horloges (</a:t>
            </a:r>
            <a:r>
              <a:rPr lang="fr-FR" dirty="0" err="1" smtClean="0"/>
              <a:t>clock</a:t>
            </a:r>
            <a:r>
              <a:rPr dirty="0" smtClean="0"/>
              <a:t>)</a:t>
            </a:r>
            <a:endParaRPr dirty="0"/>
          </a:p>
          <a:p>
            <a:r>
              <a:rPr dirty="0" smtClean="0"/>
              <a:t> </a:t>
            </a:r>
            <a:r>
              <a:rPr dirty="0"/>
              <a:t>Dysfonctionnements des neurotransmetteurs (dopamine, sérotonine, GABA)</a:t>
            </a:r>
          </a:p>
          <a:p>
            <a:r>
              <a:rPr dirty="0" smtClean="0"/>
              <a:t> </a:t>
            </a:r>
            <a:r>
              <a:rPr dirty="0"/>
              <a:t>Facteurs environnementaux (stress</a:t>
            </a:r>
            <a:r>
              <a:rPr dirty="0" smtClean="0"/>
              <a:t>,</a:t>
            </a:r>
            <a:r>
              <a:rPr lang="fr-FR" dirty="0" smtClean="0"/>
              <a:t> addictions, mésusages substances</a:t>
            </a:r>
            <a:r>
              <a:rPr dirty="0" smtClean="0"/>
              <a:t>)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3500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IV. Conséquences des traitements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Effets </a:t>
            </a:r>
            <a:r>
              <a:rPr dirty="0"/>
              <a:t>variables des antipsychotiques (typique vs atypique)</a:t>
            </a:r>
          </a:p>
          <a:p>
            <a:r>
              <a:rPr dirty="0" smtClean="0"/>
              <a:t> </a:t>
            </a:r>
            <a:r>
              <a:rPr dirty="0"/>
              <a:t>Syndrome métabolique et risque d’apnée du sommeil</a:t>
            </a:r>
          </a:p>
          <a:p>
            <a:r>
              <a:rPr dirty="0" smtClean="0"/>
              <a:t> </a:t>
            </a:r>
            <a:r>
              <a:rPr dirty="0"/>
              <a:t>Adaptation des doses pour améliorer le sommeil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466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V. Prise en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Interventions </a:t>
            </a:r>
            <a:r>
              <a:rPr dirty="0"/>
              <a:t>pharmacologiques (sédatifs, mélatonine</a:t>
            </a:r>
            <a:r>
              <a:rPr dirty="0" smtClean="0"/>
              <a:t>)</a:t>
            </a:r>
            <a:endParaRPr lang="fr-FR" dirty="0" smtClean="0"/>
          </a:p>
          <a:p>
            <a:r>
              <a:rPr lang="fr-FR" b="1" dirty="0" smtClean="0"/>
              <a:t>Recherche du SAOS+++</a:t>
            </a:r>
            <a:endParaRPr b="1" dirty="0"/>
          </a:p>
          <a:p>
            <a:r>
              <a:rPr dirty="0" smtClean="0"/>
              <a:t> </a:t>
            </a:r>
            <a:r>
              <a:rPr dirty="0"/>
              <a:t>Interventions non pharmacologiques (TCC, hygiène du sommeil)</a:t>
            </a:r>
          </a:p>
          <a:p>
            <a:r>
              <a:rPr dirty="0" smtClean="0"/>
              <a:t> </a:t>
            </a:r>
            <a:r>
              <a:rPr dirty="0"/>
              <a:t>Suivi à long terme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3422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Les troubles du sommeil </a:t>
            </a:r>
            <a:r>
              <a:rPr lang="fr-FR" dirty="0" smtClean="0"/>
              <a:t>dans la psychose </a:t>
            </a:r>
            <a:r>
              <a:rPr dirty="0" smtClean="0"/>
              <a:t>sont </a:t>
            </a:r>
            <a:r>
              <a:rPr dirty="0"/>
              <a:t>une composante critique du tableau clinique global. Leur gestion doit être intégrée dans les soins psychiatriques pour améliorer l'état des patients.</a:t>
            </a:r>
          </a:p>
        </p:txBody>
      </p:sp>
    </p:spTree>
    <p:extLst>
      <p:ext uri="{BB962C8B-B14F-4D97-AF65-F5344CB8AC3E}">
        <p14:creationId xmlns:p14="http://schemas.microsoft.com/office/powerpoint/2010/main" val="4192584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</a:t>
            </a:r>
            <a:r>
              <a:rPr lang="fr-FR" dirty="0" err="1" smtClean="0"/>
              <a:t>ef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1600" dirty="0"/>
              <a:t>1. Wulff, K., et al. (2012). 'Sleep and Circadian Rhythm Disruption in Schizophrenia.' Current Psychiatry Reports, 14(3), 190-196.</a:t>
            </a:r>
          </a:p>
          <a:p>
            <a:r>
              <a:rPr sz="1600" dirty="0"/>
              <a:t>2. Monti, J. M., &amp; Monti, D. (2005). 'Sleep disturbance in schizophrenia.' International Review of Psychiatry, 17(4), 247-253.</a:t>
            </a:r>
          </a:p>
          <a:p>
            <a:r>
              <a:rPr sz="1600" dirty="0"/>
              <a:t>3. Waters, F., &amp; Chiu, V. (2017). 'Sleep in schizophrenia: time for closer attention.' British Journal of Psychiatry, 211(1), 359-363.</a:t>
            </a:r>
          </a:p>
          <a:p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98220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Prévalence des troubles du sommeil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Près de </a:t>
            </a:r>
            <a:r>
              <a:rPr b="1" dirty="0"/>
              <a:t>70 à 90 % </a:t>
            </a:r>
            <a:r>
              <a:rPr dirty="0"/>
              <a:t>des personnes souffrant de troubles anxieux signalent des troubles du sommeil. Les types les plus fréquents sont </a:t>
            </a:r>
            <a:r>
              <a:rPr dirty="0" smtClean="0"/>
              <a:t>:</a:t>
            </a:r>
            <a:endParaRPr lang="fr-FR" dirty="0" smtClean="0"/>
          </a:p>
          <a:p>
            <a:endParaRPr dirty="0"/>
          </a:p>
          <a:p>
            <a:pPr lvl="1"/>
            <a:r>
              <a:rPr lang="fr-FR" dirty="0" smtClean="0"/>
              <a:t>I</a:t>
            </a:r>
            <a:r>
              <a:rPr dirty="0" smtClean="0"/>
              <a:t>nsomnie </a:t>
            </a:r>
            <a:r>
              <a:rPr dirty="0"/>
              <a:t>: difficulté à s'endormir et réveils nocturnes</a:t>
            </a:r>
          </a:p>
          <a:p>
            <a:pPr lvl="1"/>
            <a:r>
              <a:rPr dirty="0" smtClean="0"/>
              <a:t> Somnambulisme </a:t>
            </a:r>
            <a:r>
              <a:rPr dirty="0"/>
              <a:t>et </a:t>
            </a:r>
            <a:r>
              <a:rPr dirty="0" smtClean="0"/>
              <a:t>parasomnies</a:t>
            </a:r>
            <a:r>
              <a:rPr lang="fr-FR" dirty="0" smtClean="0"/>
              <a:t>, du sommeil lent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12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Mécanismes physiopathologiques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Les troubles du sommeil et les troubles anxieux partagent des circuits neurobiologiques communs </a:t>
            </a:r>
            <a:r>
              <a:rPr dirty="0" smtClean="0"/>
              <a:t>:</a:t>
            </a:r>
            <a:endParaRPr lang="fr-FR" dirty="0" smtClean="0"/>
          </a:p>
          <a:p>
            <a:endParaRPr dirty="0"/>
          </a:p>
          <a:p>
            <a:pPr lvl="1"/>
            <a:r>
              <a:rPr dirty="0"/>
              <a:t>- Hyperactivation de l'axe HPA (Hypothalamo-Pituitaire-Adrénalien</a:t>
            </a:r>
            <a:r>
              <a:rPr dirty="0" smtClean="0"/>
              <a:t>)</a:t>
            </a:r>
            <a:endParaRPr lang="fr-FR" dirty="0" smtClean="0"/>
          </a:p>
          <a:p>
            <a:pPr lvl="1"/>
            <a:r>
              <a:rPr lang="fr-FR" dirty="0" smtClean="0"/>
              <a:t>-</a:t>
            </a:r>
            <a:r>
              <a:rPr lang="fr-FR" dirty="0" err="1" smtClean="0"/>
              <a:t>Hyperactivation</a:t>
            </a:r>
            <a:r>
              <a:rPr lang="fr-FR" dirty="0" smtClean="0"/>
              <a:t> </a:t>
            </a:r>
            <a:r>
              <a:rPr lang="fr-FR" dirty="0" err="1" smtClean="0"/>
              <a:t>amydgale</a:t>
            </a:r>
            <a:endParaRPr dirty="0"/>
          </a:p>
          <a:p>
            <a:pPr lvl="1"/>
            <a:r>
              <a:rPr dirty="0"/>
              <a:t>- Activation du système nerveux sympathique</a:t>
            </a:r>
          </a:p>
          <a:p>
            <a:pPr lvl="1"/>
            <a:r>
              <a:rPr dirty="0"/>
              <a:t>- Hypervigilance cognitive</a:t>
            </a:r>
          </a:p>
        </p:txBody>
      </p:sp>
    </p:spTree>
    <p:extLst>
      <p:ext uri="{BB962C8B-B14F-4D97-AF65-F5344CB8AC3E}">
        <p14:creationId xmlns:p14="http://schemas.microsoft.com/office/powerpoint/2010/main" val="260644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Conséquences cliniques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Les troubles du sommeil dans l'anxiété ont des conséquences importantes </a:t>
            </a:r>
            <a:r>
              <a:rPr dirty="0" smtClean="0"/>
              <a:t>:</a:t>
            </a:r>
            <a:endParaRPr lang="fr-FR" dirty="0" smtClean="0"/>
          </a:p>
          <a:p>
            <a:endParaRPr dirty="0"/>
          </a:p>
          <a:p>
            <a:pPr lvl="1"/>
            <a:r>
              <a:rPr dirty="0"/>
              <a:t>- Aggravation des symptômes anxieux</a:t>
            </a:r>
          </a:p>
          <a:p>
            <a:pPr lvl="1"/>
            <a:r>
              <a:rPr dirty="0"/>
              <a:t>- Augmentation du risque de développement de dépression</a:t>
            </a:r>
          </a:p>
          <a:p>
            <a:pPr lvl="1"/>
            <a:r>
              <a:rPr dirty="0"/>
              <a:t>- Perturbation </a:t>
            </a:r>
            <a:r>
              <a:rPr dirty="0" smtClean="0"/>
              <a:t>cognitive</a:t>
            </a:r>
            <a:r>
              <a:rPr lang="fr-FR" dirty="0" smtClean="0"/>
              <a:t>: troubles de l’attention, concentration, mémoire de travail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67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FE5A9DA-1709-4D19-9FB9-045ABFD9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23" y="1245477"/>
            <a:ext cx="11275925" cy="5032375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Etat </a:t>
            </a:r>
            <a:r>
              <a:rPr lang="fr-FR" sz="2400" dirty="0"/>
              <a:t>d’</a:t>
            </a:r>
            <a:r>
              <a:rPr lang="fr-FR" sz="2400" dirty="0" err="1"/>
              <a:t>Hypervigilance</a:t>
            </a:r>
            <a:endParaRPr lang="fr-FR" sz="2400" dirty="0"/>
          </a:p>
          <a:p>
            <a:pPr lvl="1"/>
            <a:r>
              <a:rPr lang="fr-FR" sz="2000" dirty="0"/>
              <a:t>Ruminations</a:t>
            </a:r>
          </a:p>
          <a:p>
            <a:pPr lvl="1"/>
            <a:r>
              <a:rPr lang="fr-FR" sz="2000" dirty="0"/>
              <a:t>Allongement de la latence d’endormissement</a:t>
            </a:r>
          </a:p>
          <a:p>
            <a:pPr lvl="1"/>
            <a:r>
              <a:rPr lang="fr-FR" sz="2000" dirty="0"/>
              <a:t>Efficacité de sommeil </a:t>
            </a:r>
            <a:r>
              <a:rPr lang="fr-FR" sz="2000" dirty="0" smtClean="0"/>
              <a:t>réduite</a:t>
            </a:r>
          </a:p>
          <a:p>
            <a:pPr lvl="1"/>
            <a:endParaRPr lang="fr-FR" sz="2000" dirty="0"/>
          </a:p>
          <a:p>
            <a:r>
              <a:rPr lang="fr-FR" sz="2400" dirty="0"/>
              <a:t>Globalement architecture du sommeil préservée, pas de signe spécifique en </a:t>
            </a:r>
            <a:r>
              <a:rPr lang="fr-FR" sz="2400" dirty="0" err="1" smtClean="0"/>
              <a:t>Polysomnographie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000" dirty="0" smtClean="0"/>
              <a:t>Pas </a:t>
            </a:r>
            <a:r>
              <a:rPr lang="fr-FR" sz="2000" dirty="0"/>
              <a:t>d’enregistrement sauf si suspicion autre pathologie du sommeil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37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/>
              <a:t>Approches thérapeutiques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Les approches thérapeutiques incluent </a:t>
            </a:r>
            <a:r>
              <a:rPr dirty="0" smtClean="0"/>
              <a:t>:</a:t>
            </a:r>
            <a:endParaRPr lang="fr-FR" dirty="0" smtClean="0"/>
          </a:p>
          <a:p>
            <a:endParaRPr dirty="0"/>
          </a:p>
          <a:p>
            <a:pPr lvl="1"/>
            <a:r>
              <a:rPr dirty="0"/>
              <a:t>- Thérapies cognitivo-comportementales </a:t>
            </a:r>
            <a:endParaRPr lang="fr-FR" dirty="0"/>
          </a:p>
          <a:p>
            <a:pPr lvl="2"/>
            <a:r>
              <a:rPr lang="fr-FR" dirty="0" smtClean="0"/>
              <a:t>Notamment </a:t>
            </a:r>
            <a:r>
              <a:rPr dirty="0" smtClean="0"/>
              <a:t>pour </a:t>
            </a:r>
            <a:r>
              <a:rPr dirty="0"/>
              <a:t>l'insomnie </a:t>
            </a:r>
            <a:r>
              <a:rPr dirty="0" smtClean="0"/>
              <a:t>TCC</a:t>
            </a:r>
            <a:r>
              <a:rPr dirty="0"/>
              <a:t>-</a:t>
            </a:r>
            <a:r>
              <a:rPr dirty="0" smtClean="0"/>
              <a:t>I</a:t>
            </a:r>
            <a:endParaRPr lang="fr-FR" dirty="0" smtClean="0"/>
          </a:p>
          <a:p>
            <a:pPr lvl="2"/>
            <a:endParaRPr dirty="0"/>
          </a:p>
          <a:p>
            <a:pPr lvl="1"/>
            <a:r>
              <a:rPr dirty="0"/>
              <a:t>- Médicaments </a:t>
            </a:r>
            <a:r>
              <a:rPr dirty="0" smtClean="0"/>
              <a:t>(ISRS</a:t>
            </a:r>
            <a:r>
              <a:rPr lang="fr-FR" dirty="0" smtClean="0"/>
              <a:t>, BZD</a:t>
            </a:r>
            <a:r>
              <a:rPr dirty="0" smtClean="0"/>
              <a:t>)</a:t>
            </a:r>
            <a:endParaRPr lang="fr-FR" dirty="0" smtClean="0"/>
          </a:p>
          <a:p>
            <a:pPr lvl="2"/>
            <a:r>
              <a:rPr lang="fr-FR" dirty="0" smtClean="0"/>
              <a:t>Place des traitements médicamenteux de l’insomnie aigue ou chronique (cf.)</a:t>
            </a:r>
          </a:p>
          <a:p>
            <a:pPr lvl="1"/>
            <a:endParaRPr dirty="0"/>
          </a:p>
          <a:p>
            <a:pPr lvl="1"/>
            <a:r>
              <a:rPr dirty="0"/>
              <a:t>- Méditation et </a:t>
            </a:r>
            <a:r>
              <a:rPr dirty="0" smtClean="0"/>
              <a:t>mindfulness</a:t>
            </a:r>
            <a:r>
              <a:rPr lang="fr-FR" dirty="0" smtClean="0"/>
              <a:t>, relaxation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12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1854</Words>
  <Application>Microsoft Macintosh PowerPoint</Application>
  <PresentationFormat>Personnalisé</PresentationFormat>
  <Paragraphs>271</Paragraphs>
  <Slides>47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 Sommeil et Pathologies Psychiatriques (suite)  </vt:lpstr>
      <vt:lpstr>Pathologies psychiatriques et sommeil</vt:lpstr>
      <vt:lpstr>Un rapport bi-directionnel</vt:lpstr>
      <vt:lpstr>Troubles du Sommeil dans Les troubles anxieux</vt:lpstr>
      <vt:lpstr>Prévalence des troubles du sommeil</vt:lpstr>
      <vt:lpstr>Mécanismes physiopathologiques</vt:lpstr>
      <vt:lpstr>Conséquences cliniques</vt:lpstr>
      <vt:lpstr>Présentation PowerPoint</vt:lpstr>
      <vt:lpstr>Approches thérapeutiques</vt:lpstr>
      <vt:lpstr>Références</vt:lpstr>
      <vt:lpstr>Troubles du sommeil dans le TDAH</vt:lpstr>
      <vt:lpstr>Introduction</vt:lpstr>
      <vt:lpstr>Types de troubles du sommeil dans le TDAH</vt:lpstr>
      <vt:lpstr>Prévalence des troubles du sommeil</vt:lpstr>
      <vt:lpstr>Mécanismes sous-jacents</vt:lpstr>
      <vt:lpstr>Impact des traitements pharmacologiques</vt:lpstr>
      <vt:lpstr>Conséquences des troubles du sommeil sur le TDAH</vt:lpstr>
      <vt:lpstr>Stratégies de prise en charge</vt:lpstr>
      <vt:lpstr>Conclusion</vt:lpstr>
      <vt:lpstr>Réf</vt:lpstr>
      <vt:lpstr>Troubles du Sommeil et Troubles du Spectre Autistique (TSA)</vt:lpstr>
      <vt:lpstr>Introduction</vt:lpstr>
      <vt:lpstr>Les Troubles du Sommeil</vt:lpstr>
      <vt:lpstr>Les Troubles du Spectre Autistique (TSA)</vt:lpstr>
      <vt:lpstr>Prévalence des Troubles du Sommeil dans les TSA</vt:lpstr>
      <vt:lpstr>Causes des Troubles du Sommeil chez les TSA</vt:lpstr>
      <vt:lpstr>Impact des Troubles du Sommeil sur les TSA</vt:lpstr>
      <vt:lpstr>Mécanismes Sous-jacents</vt:lpstr>
      <vt:lpstr>Approches Thérapeutiques</vt:lpstr>
      <vt:lpstr>Troubles du Sommeil dans le trouble de Stress Post-Traumatique (TSPT)</vt:lpstr>
      <vt:lpstr>Trauma et sommeil</vt:lpstr>
      <vt:lpstr>Introduction</vt:lpstr>
      <vt:lpstr>Prévalence des Troubles du Sommeil dans le TSPT</vt:lpstr>
      <vt:lpstr>Mécanismes Neurobiologiques</vt:lpstr>
      <vt:lpstr>Manifestations Cliniques des Troubles du Sommeil</vt:lpstr>
      <vt:lpstr>Conséquences sur la Santé Mentale et Physique</vt:lpstr>
      <vt:lpstr>Approches Thérapeutiques</vt:lpstr>
      <vt:lpstr>Ref</vt:lpstr>
      <vt:lpstr>Troubles du sommeil dans la schizophrénie</vt:lpstr>
      <vt:lpstr>Introduction</vt:lpstr>
      <vt:lpstr>I. Prévalence des troubles du sommeil</vt:lpstr>
      <vt:lpstr>II. Impact des troubles du sommeil</vt:lpstr>
      <vt:lpstr>III. Mécanismes sous-jacents</vt:lpstr>
      <vt:lpstr>IV. Conséquences des traitements</vt:lpstr>
      <vt:lpstr>V. Prise en charge</vt:lpstr>
      <vt:lpstr>Conclusion</vt:lpstr>
      <vt:lpstr>Ref</vt:lpstr>
    </vt:vector>
  </TitlesOfParts>
  <Company>CPN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Sommeil et Pathologies Psychiatriques (suite)</dc:title>
  <dc:creator>FLORION Loic</dc:creator>
  <cp:lastModifiedBy>GS VP&amp;A</cp:lastModifiedBy>
  <cp:revision>14</cp:revision>
  <dcterms:created xsi:type="dcterms:W3CDTF">2024-09-21T06:57:18Z</dcterms:created>
  <dcterms:modified xsi:type="dcterms:W3CDTF">2024-09-23T20:51:02Z</dcterms:modified>
</cp:coreProperties>
</file>