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4"/>
  </p:handoutMasterIdLst>
  <p:sldIdLst>
    <p:sldId id="271" r:id="rId2"/>
    <p:sldId id="280" r:id="rId3"/>
    <p:sldId id="281" r:id="rId4"/>
    <p:sldId id="285" r:id="rId5"/>
    <p:sldId id="283" r:id="rId6"/>
    <p:sldId id="284" r:id="rId7"/>
    <p:sldId id="286" r:id="rId8"/>
    <p:sldId id="256" r:id="rId9"/>
    <p:sldId id="273" r:id="rId10"/>
    <p:sldId id="274" r:id="rId11"/>
    <p:sldId id="275" r:id="rId12"/>
    <p:sldId id="276" r:id="rId13"/>
    <p:sldId id="277" r:id="rId14"/>
    <p:sldId id="278" r:id="rId15"/>
    <p:sldId id="287" r:id="rId16"/>
    <p:sldId id="279" r:id="rId17"/>
    <p:sldId id="288" r:id="rId18"/>
    <p:sldId id="289" r:id="rId19"/>
    <p:sldId id="290" r:id="rId20"/>
    <p:sldId id="291" r:id="rId21"/>
    <p:sldId id="292" r:id="rId22"/>
    <p:sldId id="293" r:id="rId23"/>
  </p:sldIdLst>
  <p:sldSz cx="9144000" cy="6858000" type="screen4x3"/>
  <p:notesSz cx="6665913" cy="98726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16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856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775808" y="0"/>
            <a:ext cx="288856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4EB30-E532-4FF0-BCB5-BA2E632F7B94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88856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775808" y="9377316"/>
            <a:ext cx="288856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335BF0-F84D-4616-BF57-515A272468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0070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229C3B42-FAB2-4432-AAC3-DA8D99241183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E4A7E39-272E-4E17-9D57-705BA4BE2C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B42-FAB2-4432-AAC3-DA8D99241183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7E39-272E-4E17-9D57-705BA4BE2C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B42-FAB2-4432-AAC3-DA8D99241183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7E39-272E-4E17-9D57-705BA4BE2C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B42-FAB2-4432-AAC3-DA8D99241183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7E39-272E-4E17-9D57-705BA4BE2C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B42-FAB2-4432-AAC3-DA8D99241183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7E39-272E-4E17-9D57-705BA4BE2C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B42-FAB2-4432-AAC3-DA8D99241183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7E39-272E-4E17-9D57-705BA4BE2CC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B42-FAB2-4432-AAC3-DA8D99241183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7E39-272E-4E17-9D57-705BA4BE2CC7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B42-FAB2-4432-AAC3-DA8D99241183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7E39-272E-4E17-9D57-705BA4BE2C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C3B42-FAB2-4432-AAC3-DA8D99241183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A7E39-272E-4E17-9D57-705BA4BE2C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29C3B42-FAB2-4432-AAC3-DA8D99241183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E4A7E39-272E-4E17-9D57-705BA4BE2C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229C3B42-FAB2-4432-AAC3-DA8D99241183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E4A7E39-272E-4E17-9D57-705BA4BE2CC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29C3B42-FAB2-4432-AAC3-DA8D99241183}" type="datetimeFigureOut">
              <a:rPr lang="fr-FR" smtClean="0"/>
              <a:t>10/03/2017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E4A7E39-272E-4E17-9D57-705BA4BE2CC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hyperlink" Target="Pr2-2006OPC_PRO01_escarres.pdf" TargetMode="External"/><Relationship Id="rId5" Type="http://schemas.openxmlformats.org/officeDocument/2006/relationships/hyperlink" Target="Pr3braden0810.pdf" TargetMode="Externa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g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Image1.png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75319" y="3645024"/>
            <a:ext cx="6965245" cy="1202485"/>
          </a:xfrm>
        </p:spPr>
        <p:txBody>
          <a:bodyPr>
            <a:noAutofit/>
          </a:bodyPr>
          <a:lstStyle/>
          <a:p>
            <a:r>
              <a:rPr lang="fr-FR" sz="2800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Atelier </a:t>
            </a:r>
            <a:r>
              <a:rPr lang="fr-FR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:</a:t>
            </a:r>
            <a:br>
              <a:rPr lang="fr-FR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sz="28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 Discussion autour de cas cliniques</a:t>
            </a:r>
            <a:endParaRPr lang="fr-FR" sz="28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481" y="908720"/>
            <a:ext cx="151447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718592"/>
            <a:ext cx="4571355" cy="2709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 de texte 2"/>
          <p:cNvSpPr txBox="1">
            <a:spLocks noChangeArrowheads="1"/>
          </p:cNvSpPr>
          <p:nvPr/>
        </p:nvSpPr>
        <p:spPr bwMode="auto">
          <a:xfrm>
            <a:off x="4427984" y="1052736"/>
            <a:ext cx="273630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altLang="fr-FR" sz="28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ACPPHOS PPH</a:t>
            </a:r>
            <a:endParaRPr kumimoji="0" lang="fr-FR" altLang="fr-FR" sz="36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" name="Zone de texte 2"/>
          <p:cNvSpPr txBox="1">
            <a:spLocks noChangeArrowheads="1"/>
          </p:cNvSpPr>
          <p:nvPr/>
        </p:nvSpPr>
        <p:spPr bwMode="auto">
          <a:xfrm>
            <a:off x="3995936" y="1746920"/>
            <a:ext cx="381642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altLang="fr-FR" sz="40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14/03/2017</a:t>
            </a:r>
            <a:endParaRPr kumimoji="0" lang="fr-FR" altLang="fr-FR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Zone de texte 2"/>
          <p:cNvSpPr txBox="1">
            <a:spLocks noChangeArrowheads="1"/>
          </p:cNvSpPr>
          <p:nvPr/>
        </p:nvSpPr>
        <p:spPr bwMode="auto">
          <a:xfrm>
            <a:off x="4067944" y="2585120"/>
            <a:ext cx="3456384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altLang="fr-FR" sz="2400" b="1" dirty="0" smtClean="0">
                <a:latin typeface="Aharoni" panose="02010803020104030203" pitchFamily="2" charset="-79"/>
                <a:cs typeface="Aharoni" panose="02010803020104030203" pitchFamily="2" charset="-79"/>
              </a:rPr>
              <a:t>Plaies et cicatrisation</a:t>
            </a:r>
            <a:endParaRPr kumimoji="0" lang="fr-FR" alt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4932040" y="5699200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b="1" dirty="0" smtClean="0"/>
              <a:t>Mardi 14/03/2017</a:t>
            </a:r>
            <a:endParaRPr lang="fr-FR" sz="1200" b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971600" y="5678989"/>
            <a:ext cx="275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Présenté par Dr Catherine </a:t>
            </a:r>
            <a:r>
              <a:rPr lang="fr-FR" sz="1200" dirty="0" err="1" smtClean="0"/>
              <a:t>Baubri</a:t>
            </a:r>
            <a:r>
              <a:rPr lang="fr-FR" sz="1200" dirty="0" smtClean="0"/>
              <a:t> </a:t>
            </a:r>
          </a:p>
          <a:p>
            <a:r>
              <a:rPr lang="fr-FR" sz="1200" dirty="0" smtClean="0"/>
              <a:t>CH Saint Jean d’</a:t>
            </a:r>
            <a:r>
              <a:rPr lang="fr-FR" sz="1200" dirty="0" err="1" smtClean="0"/>
              <a:t>Angely</a:t>
            </a:r>
            <a:endParaRPr lang="fr-FR" sz="1200" dirty="0"/>
          </a:p>
        </p:txBody>
      </p:sp>
    </p:spTree>
    <p:extLst>
      <p:ext uri="{BB962C8B-B14F-4D97-AF65-F5344CB8AC3E}">
        <p14:creationId xmlns:p14="http://schemas.microsoft.com/office/powerpoint/2010/main" val="244697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4401" y="1124744"/>
            <a:ext cx="6120680" cy="821953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Escarre à J</a:t>
            </a:r>
            <a:r>
              <a:rPr lang="fr-F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fr-FR" sz="43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547664" y="2492896"/>
            <a:ext cx="6264696" cy="2207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23928" y="2273542"/>
            <a:ext cx="4001764" cy="132290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u="sng" dirty="0" smtClean="0"/>
              <a:t>Quels professionnels vont être sollicités  ?</a:t>
            </a:r>
          </a:p>
          <a:p>
            <a:pPr algn="l"/>
            <a:r>
              <a:rPr lang="fr-FR" u="sng" dirty="0"/>
              <a:t>Que </a:t>
            </a:r>
            <a:r>
              <a:rPr lang="fr-FR" u="sng" dirty="0" smtClean="0"/>
              <a:t>faire en priorité ? </a:t>
            </a:r>
            <a:endParaRPr lang="fr-FR" u="sng" dirty="0"/>
          </a:p>
          <a:p>
            <a:pPr algn="l"/>
            <a:endParaRPr lang="fr-FR" dirty="0" smtClean="0"/>
          </a:p>
        </p:txBody>
      </p:sp>
      <p:pic>
        <p:nvPicPr>
          <p:cNvPr id="8" name="Picture 3" descr="E:\Photo plaies mr lelong michel\Photo plaies mr lelong michel 13 avril 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" t="10837" r="11529"/>
          <a:stretch/>
        </p:blipFill>
        <p:spPr bwMode="auto">
          <a:xfrm>
            <a:off x="1331640" y="2273572"/>
            <a:ext cx="2484000" cy="175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96444"/>
            <a:ext cx="1933575" cy="1905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296486" y="3599002"/>
            <a:ext cx="6676430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AS, IDE, médecin car plaie stade 3 ou 4 Evaluation et cotation (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échelle de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5" action="ppaction://hlinkfile"/>
              </a:rPr>
              <a:t>Braden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Mise en place de mesures pour diminuer la pression (matelas, changements de position…)</a:t>
            </a:r>
            <a:endParaRPr lang="fr-FR" sz="1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  <a:hlinkClick r:id="rId6" action="ppaction://hlinkfile"/>
              </a:rPr>
              <a:t>procédures institutionnelles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52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4401" y="1124744"/>
            <a:ext cx="6120680" cy="821953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Escarre à J</a:t>
            </a:r>
            <a:r>
              <a:rPr lang="fr-F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fr-FR" sz="43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547664" y="2492896"/>
            <a:ext cx="6264696" cy="2207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23928" y="2273543"/>
            <a:ext cx="4001764" cy="651401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u="sng" dirty="0" smtClean="0"/>
              <a:t>Et au niveau du pansement </a:t>
            </a:r>
            <a:r>
              <a:rPr lang="fr-FR" dirty="0" smtClean="0"/>
              <a:t>?</a:t>
            </a:r>
            <a:endParaRPr lang="fr-FR" dirty="0"/>
          </a:p>
          <a:p>
            <a:pPr algn="l"/>
            <a:endParaRPr lang="fr-FR" sz="2900" dirty="0" smtClean="0"/>
          </a:p>
        </p:txBody>
      </p:sp>
      <p:pic>
        <p:nvPicPr>
          <p:cNvPr id="8" name="Picture 3" descr="E:\Photo plaies mr lelong michel\Photo plaies mr lelong michel 13 avril 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" t="10837" r="11529"/>
          <a:stretch/>
        </p:blipFill>
        <p:spPr bwMode="auto">
          <a:xfrm>
            <a:off x="1331640" y="2273572"/>
            <a:ext cx="2484000" cy="175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596444"/>
            <a:ext cx="1933575" cy="19050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316552" y="3559369"/>
            <a:ext cx="6666060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On se rappelle la classification 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hydrogel</a:t>
            </a:r>
          </a:p>
          <a:p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irrigo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absorbant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	</a:t>
            </a:r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	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scarifications ?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Pansement II type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hydrocolloide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mince</a:t>
            </a:r>
            <a:endParaRPr 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652726"/>
            <a:ext cx="756000" cy="75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7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4401" y="1124744"/>
            <a:ext cx="6120680" cy="821953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Escarre à J</a:t>
            </a:r>
            <a:r>
              <a:rPr lang="fr-F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8</a:t>
            </a:r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fr-FR" sz="43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547664" y="2492896"/>
            <a:ext cx="6264696" cy="2207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724128" y="2133196"/>
            <a:ext cx="2201564" cy="125303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u="sng" dirty="0" smtClean="0"/>
              <a:t>Que pensez vous de l’évolution ?</a:t>
            </a:r>
          </a:p>
          <a:p>
            <a:pPr algn="l"/>
            <a:endParaRPr lang="fr-FR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61" y="3501008"/>
            <a:ext cx="1933575" cy="1905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724128" y="3501008"/>
            <a:ext cx="2242111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Plaie passée au stade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fibrineux, stade IV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Soins adaptés ?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Avis médical ?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Pourquoi ?</a:t>
            </a:r>
          </a:p>
        </p:txBody>
      </p:sp>
      <p:pic>
        <p:nvPicPr>
          <p:cNvPr id="9" name="Picture 2" descr="E:\Photo plaies mr lelong michel\Photo plaies Mr LELON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6" r="17800"/>
          <a:stretch/>
        </p:blipFill>
        <p:spPr bwMode="auto">
          <a:xfrm>
            <a:off x="1006842" y="2133196"/>
            <a:ext cx="4610187" cy="334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07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4401" y="1124744"/>
            <a:ext cx="6120680" cy="821953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Escarre à J</a:t>
            </a:r>
            <a:r>
              <a:rPr lang="fr-F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8</a:t>
            </a:r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fr-FR" sz="43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547664" y="2492896"/>
            <a:ext cx="6264696" cy="2207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563888" y="2133197"/>
            <a:ext cx="4361804" cy="50371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u="sng" dirty="0" smtClean="0"/>
              <a:t>Quel traitement à ce stade ?</a:t>
            </a:r>
          </a:p>
          <a:p>
            <a:pPr algn="l"/>
            <a:endParaRPr lang="fr-FR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617" y="3024909"/>
            <a:ext cx="1933575" cy="1905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550438" y="2780928"/>
            <a:ext cx="4355095" cy="280076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Plaie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très exsudative, liquide opalescent, peau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périlésionnelle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erythémateuse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surinfection = avis médical requis</a:t>
            </a:r>
          </a:p>
          <a:p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Hydrofibres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ts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les jours + traitement antibiotique systémique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Alternatives: alginate ,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irrigo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absorbants, TPN ?</a:t>
            </a:r>
          </a:p>
        </p:txBody>
      </p:sp>
      <p:pic>
        <p:nvPicPr>
          <p:cNvPr id="9" name="Picture 2" descr="E:\Photo plaies mr lelong michel\Photo plaies Mr LELONG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46" r="17800"/>
          <a:stretch/>
        </p:blipFill>
        <p:spPr bwMode="auto">
          <a:xfrm>
            <a:off x="1006842" y="2133196"/>
            <a:ext cx="2376000" cy="172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9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4401" y="1124744"/>
            <a:ext cx="6120680" cy="821953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Escarre à J</a:t>
            </a:r>
            <a:r>
              <a:rPr lang="fr-F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30</a:t>
            </a:r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fr-FR" sz="43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547664" y="2492896"/>
            <a:ext cx="6264696" cy="2207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724128" y="2133196"/>
            <a:ext cx="2201564" cy="125303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u="sng" dirty="0" smtClean="0"/>
              <a:t>Que pensez vous de l’évolution ?</a:t>
            </a:r>
          </a:p>
          <a:p>
            <a:pPr algn="l"/>
            <a:endParaRPr lang="fr-FR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61" y="3501008"/>
            <a:ext cx="1933575" cy="1905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730619" y="3440718"/>
            <a:ext cx="2242111" cy="224676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Plaie 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cavitaire stade III, bourgeonnement à tendance hémorragique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Rétractation de la plaie</a:t>
            </a:r>
          </a:p>
        </p:txBody>
      </p:sp>
      <p:pic>
        <p:nvPicPr>
          <p:cNvPr id="8" name="Picture 2" descr="E:\Photo plaies mr lelong michel\Photo plaies Mr lelong 1705 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4939" r="11961" b="5832"/>
          <a:stretch/>
        </p:blipFill>
        <p:spPr bwMode="auto">
          <a:xfrm>
            <a:off x="1547664" y="2133196"/>
            <a:ext cx="4091362" cy="321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27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4401" y="1124744"/>
            <a:ext cx="6120680" cy="821953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Escarre à J</a:t>
            </a:r>
            <a:r>
              <a:rPr lang="fr-F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30</a:t>
            </a:r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fr-FR" sz="43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547664" y="2492896"/>
            <a:ext cx="6264696" cy="2207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95936" y="2133197"/>
            <a:ext cx="3929756" cy="71974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u="sng" dirty="0" smtClean="0"/>
              <a:t>Que fait on ?</a:t>
            </a:r>
          </a:p>
          <a:p>
            <a:pPr algn="l"/>
            <a:endParaRPr lang="fr-FR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302" y="3159805"/>
            <a:ext cx="1933575" cy="1905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995936" y="3021364"/>
            <a:ext cx="3929756" cy="224676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Bonne évolution, peau péri lésionnelle saine et plaie beaucoup moins exsudative</a:t>
            </a:r>
          </a:p>
          <a:p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Pansement  Alginate + pansement secondaire</a:t>
            </a:r>
          </a:p>
          <a:p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Changé tous les 2 jours</a:t>
            </a:r>
          </a:p>
        </p:txBody>
      </p:sp>
      <p:pic>
        <p:nvPicPr>
          <p:cNvPr id="8" name="Picture 2" descr="E:\Photo plaies mr lelong michel\Photo plaies Mr lelong 1705 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" t="4939" r="11961" b="5832"/>
          <a:stretch/>
        </p:blipFill>
        <p:spPr bwMode="auto">
          <a:xfrm>
            <a:off x="1547664" y="2133197"/>
            <a:ext cx="2290139" cy="179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39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4401" y="1124744"/>
            <a:ext cx="6120680" cy="821953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Escarre à J</a:t>
            </a:r>
            <a:r>
              <a:rPr lang="fr-FR" sz="5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37</a:t>
            </a:r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fr-FR" sz="43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547664" y="2492896"/>
            <a:ext cx="6264696" cy="2207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610796" y="2152444"/>
            <a:ext cx="2057548" cy="62651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u="sng" dirty="0" smtClean="0"/>
              <a:t>Evolution ?</a:t>
            </a:r>
          </a:p>
          <a:p>
            <a:pPr algn="l"/>
            <a:endParaRPr lang="fr-FR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5063" y="3140968"/>
            <a:ext cx="1933575" cy="1905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610797" y="3168531"/>
            <a:ext cx="2087842" cy="187743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Plaie faiblement exsudative</a:t>
            </a:r>
          </a:p>
          <a:p>
            <a:endParaRPr lang="fr-F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E:\Photo plaies mr lelong michel\Photo plaies Mr lelong 0705 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t="20499" r="21193" b="-1"/>
          <a:stretch/>
        </p:blipFill>
        <p:spPr bwMode="auto">
          <a:xfrm>
            <a:off x="1547664" y="2152444"/>
            <a:ext cx="3981243" cy="3076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83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4401" y="1124744"/>
            <a:ext cx="6120680" cy="821953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Escarre à J</a:t>
            </a:r>
            <a:r>
              <a:rPr lang="fr-FR" sz="5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37</a:t>
            </a:r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fr-FR" sz="43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547664" y="2492896"/>
            <a:ext cx="6264696" cy="2207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355976" y="2196219"/>
            <a:ext cx="3569716" cy="1190016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u="sng" dirty="0" smtClean="0"/>
              <a:t>Quel pansement  ?</a:t>
            </a:r>
          </a:p>
          <a:p>
            <a:pPr algn="l"/>
            <a:endParaRPr lang="fr-FR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600" y="3501008"/>
            <a:ext cx="1933575" cy="1905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355976" y="3455610"/>
            <a:ext cx="3569716" cy="230832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Hydrocellulaire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cavité, maintenu par un simple pansement absorbant fixé par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Mefix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ou film PU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À changer tous les 3 jours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E:\Photo plaies mr lelong michel\Photo plaies Mr lelong 0705 0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99" r="21193" b="-1"/>
          <a:stretch/>
        </p:blipFill>
        <p:spPr bwMode="auto">
          <a:xfrm>
            <a:off x="1331640" y="2196219"/>
            <a:ext cx="2736304" cy="200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429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4401" y="1124744"/>
            <a:ext cx="6120680" cy="821953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Escarre J</a:t>
            </a:r>
            <a:r>
              <a:rPr lang="fr-FR" sz="5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44</a:t>
            </a:r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à J</a:t>
            </a:r>
            <a:r>
              <a:rPr lang="fr-FR" sz="5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58</a:t>
            </a:r>
            <a:endParaRPr lang="fr-FR" sz="53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547664" y="2492896"/>
            <a:ext cx="6264696" cy="2207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347646" y="2179636"/>
            <a:ext cx="3350991" cy="62651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u="sng" dirty="0" smtClean="0"/>
              <a:t>Evolution ?</a:t>
            </a:r>
          </a:p>
          <a:p>
            <a:pPr algn="l"/>
            <a:endParaRPr lang="fr-FR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120005"/>
            <a:ext cx="1933575" cy="1905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508104" y="2902410"/>
            <a:ext cx="2181999" cy="26776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Comblement de la plaie et rétraction (mesure)</a:t>
            </a:r>
          </a:p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Processus de cicatrisation enclenché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2163397"/>
            <a:ext cx="1872208" cy="61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Picture 2" descr="E:\Photo plaies mr lelong michel\Photo plaies Mr lelong 1105 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43516"/>
            <a:ext cx="1961191" cy="147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Photo plaies mr lelong michel\Photo plaies Mr lelong 1705 0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767" y="3284984"/>
            <a:ext cx="182420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Photo plaies mr lelong michel\Photo plaies Mr lelong 1705 00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14049" r="4228" b="5881"/>
          <a:stretch/>
        </p:blipFill>
        <p:spPr bwMode="auto">
          <a:xfrm>
            <a:off x="3203848" y="4140624"/>
            <a:ext cx="2172573" cy="143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30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4401" y="1124744"/>
            <a:ext cx="6120680" cy="821953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Escarre J</a:t>
            </a:r>
            <a:r>
              <a:rPr lang="fr-FR" sz="5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58</a:t>
            </a:r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à J</a:t>
            </a:r>
            <a:r>
              <a:rPr lang="fr-FR" sz="5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72</a:t>
            </a:r>
            <a:endParaRPr lang="fr-FR" sz="53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547664" y="2492896"/>
            <a:ext cx="6264696" cy="2207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339112" y="2131490"/>
            <a:ext cx="3350991" cy="62651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u="sng" dirty="0" smtClean="0"/>
              <a:t>Evolution ?</a:t>
            </a:r>
          </a:p>
          <a:p>
            <a:pPr algn="l"/>
            <a:endParaRPr lang="fr-FR" dirty="0" smtClean="0"/>
          </a:p>
        </p:txBody>
      </p:sp>
      <p:sp>
        <p:nvSpPr>
          <p:cNvPr id="11" name="ZoneTexte 10"/>
          <p:cNvSpPr txBox="1"/>
          <p:nvPr/>
        </p:nvSpPr>
        <p:spPr>
          <a:xfrm>
            <a:off x="5493700" y="2902410"/>
            <a:ext cx="2181999" cy="267765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Sortie du patient à J 72 avec soins à domicile, RV de suivi à 15 j et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 action="ppaction://hlinkfile"/>
              </a:rPr>
              <a:t>ordonnance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de sortie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2163397"/>
            <a:ext cx="1872208" cy="61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4" name="Picture 2" descr="E:\Photo plaies mr lelong michel\Photo plaies Mr lelong 1705 00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4" t="14049" r="4228" b="5881"/>
          <a:stretch/>
        </p:blipFill>
        <p:spPr bwMode="auto">
          <a:xfrm>
            <a:off x="1547664" y="2038288"/>
            <a:ext cx="2172573" cy="143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Photo plaies mr lelong michel\photo plaies 00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5" t="23435" r="16011" b="1910"/>
          <a:stretch/>
        </p:blipFill>
        <p:spPr bwMode="auto">
          <a:xfrm>
            <a:off x="2106735" y="3336453"/>
            <a:ext cx="1961209" cy="147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Photo plaies mr lelong michel\photo plaies 0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6" t="12428" r="24054" b="14318"/>
          <a:stretch/>
        </p:blipFill>
        <p:spPr bwMode="auto">
          <a:xfrm>
            <a:off x="3720237" y="4241238"/>
            <a:ext cx="1441899" cy="141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70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043608" y="836713"/>
            <a:ext cx="6965245" cy="864096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PLUS JAMAIS</a:t>
            </a:r>
            <a:endParaRPr lang="fr-FR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716016" y="2132856"/>
            <a:ext cx="2892936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/>
          </a:p>
        </p:txBody>
      </p:sp>
      <p:pic>
        <p:nvPicPr>
          <p:cNvPr id="6" name="Picture 2" descr="Résultat de recherche d'images pour &quot;sandwich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160238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004048" y="3212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840" y="2492895"/>
            <a:ext cx="2160240" cy="3078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547663" y="2492895"/>
            <a:ext cx="3548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        Çà              ou çà !</a:t>
            </a: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8416128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4401" y="1124744"/>
            <a:ext cx="6120680" cy="821953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Escarre J</a:t>
            </a:r>
            <a:r>
              <a:rPr lang="fr-FR" sz="5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87</a:t>
            </a:r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-J</a:t>
            </a:r>
            <a:r>
              <a:rPr lang="fr-FR" sz="5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120</a:t>
            </a:r>
            <a:endParaRPr lang="fr-FR" sz="53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547664" y="2492896"/>
            <a:ext cx="6264696" cy="2207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4134486" y="2169279"/>
            <a:ext cx="2181999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15 J après la sortie du patient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331640" y="2163397"/>
            <a:ext cx="1872208" cy="615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3" name="Picture 2" descr="E:\Photo plaies mr lelong michel\mr lelong +me pages 00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3" t="20719" r="28061" b="19300"/>
          <a:stretch/>
        </p:blipFill>
        <p:spPr bwMode="auto">
          <a:xfrm>
            <a:off x="1547664" y="2144174"/>
            <a:ext cx="2381685" cy="173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Photo plaies mr lelong michel\mr lelong 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64" t="10367" r="14805" b="17439"/>
          <a:stretch/>
        </p:blipFill>
        <p:spPr bwMode="auto">
          <a:xfrm>
            <a:off x="4970754" y="3584794"/>
            <a:ext cx="2841606" cy="210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1763688" y="4077072"/>
            <a:ext cx="2974087" cy="156966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Fermeture totale de la plaie après 4 mois de prise en charge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22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4401" y="1124744"/>
            <a:ext cx="6120680" cy="821953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Discussion</a:t>
            </a:r>
            <a:endParaRPr lang="fr-FR" sz="53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547664" y="2492896"/>
            <a:ext cx="6264696" cy="2207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726824" y="2348880"/>
            <a:ext cx="3328661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mois, aurait on pu faire mieux ?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2843808" y="3619053"/>
            <a:ext cx="4831214" cy="193899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Place de pansements tels que TPN, solutions de lavage type </a:t>
            </a:r>
            <a:r>
              <a:rPr lang="fr-F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Prontosan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que pensez vous des pansements argentiques…..? Avez-vous d’autres propositions ? </a:t>
            </a:r>
            <a:endParaRPr lang="fr-F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204864"/>
            <a:ext cx="1368152" cy="1540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1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us-titre 2"/>
          <p:cNvSpPr txBox="1">
            <a:spLocks/>
          </p:cNvSpPr>
          <p:nvPr/>
        </p:nvSpPr>
        <p:spPr>
          <a:xfrm>
            <a:off x="1547664" y="2492896"/>
            <a:ext cx="6264696" cy="2207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2"/>
            <a:ext cx="432048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 de texte 2"/>
          <p:cNvSpPr txBox="1">
            <a:spLocks noChangeArrowheads="1"/>
          </p:cNvSpPr>
          <p:nvPr/>
        </p:nvSpPr>
        <p:spPr bwMode="auto">
          <a:xfrm>
            <a:off x="1655676" y="2095268"/>
            <a:ext cx="381642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altLang="fr-FR" sz="4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merci</a:t>
            </a:r>
            <a:endParaRPr kumimoji="0" lang="fr-FR" altLang="fr-FR" sz="4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Zone de texte 2"/>
          <p:cNvSpPr txBox="1">
            <a:spLocks noChangeArrowheads="1"/>
          </p:cNvSpPr>
          <p:nvPr/>
        </p:nvSpPr>
        <p:spPr bwMode="auto">
          <a:xfrm>
            <a:off x="1637280" y="3104964"/>
            <a:ext cx="381642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altLang="fr-FR" sz="4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 votre</a:t>
            </a:r>
            <a:endParaRPr kumimoji="0" lang="fr-FR" altLang="fr-FR" sz="4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2" name="Zone de texte 2"/>
          <p:cNvSpPr txBox="1">
            <a:spLocks noChangeArrowheads="1"/>
          </p:cNvSpPr>
          <p:nvPr/>
        </p:nvSpPr>
        <p:spPr bwMode="auto">
          <a:xfrm>
            <a:off x="1655676" y="4077018"/>
            <a:ext cx="3816424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fr-FR" altLang="fr-FR" sz="4000" b="1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attention</a:t>
            </a:r>
            <a:endParaRPr kumimoji="0" lang="fr-FR" altLang="fr-FR" sz="4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343185"/>
            <a:ext cx="2057869" cy="205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5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360040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16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Equivalences pansements</a:t>
            </a:r>
            <a:endParaRPr lang="fr-FR" sz="16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984776" cy="49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457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739210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Fiche pansement</a:t>
            </a:r>
            <a:endParaRPr lang="fr-FR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696744" cy="4497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17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739210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P(A)NSER JUSTE (Jonzac)</a:t>
            </a:r>
            <a:endParaRPr lang="fr-FR" sz="32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984776" cy="4616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577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1187624" y="764704"/>
            <a:ext cx="6965245" cy="739210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fr-FR" sz="3200" b="1" spc="200" dirty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P(A)NSER JUSTE (Jonzac)</a:t>
            </a: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912768" cy="4637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38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 rot="-60000">
            <a:off x="984453" y="935337"/>
            <a:ext cx="3063240" cy="1499616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fr-FR" sz="32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Cas cliniques</a:t>
            </a:r>
            <a:endParaRPr lang="fr-FR" sz="3200" dirty="0"/>
          </a:p>
        </p:txBody>
      </p:sp>
      <p:pic>
        <p:nvPicPr>
          <p:cNvPr id="8" name="Espace réservé pour une image  7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" r="48586"/>
          <a:stretch/>
        </p:blipFill>
        <p:spPr>
          <a:xfrm rot="60000">
            <a:off x="4611346" y="1082923"/>
            <a:ext cx="3499101" cy="4539412"/>
          </a:xfrm>
        </p:spPr>
      </p:pic>
      <p:sp>
        <p:nvSpPr>
          <p:cNvPr id="6" name="Espace réservé du texte 5"/>
          <p:cNvSpPr>
            <a:spLocks noGrp="1"/>
          </p:cNvSpPr>
          <p:nvPr>
            <p:ph type="body" sz="half" idx="2"/>
          </p:nvPr>
        </p:nvSpPr>
        <p:spPr>
          <a:xfrm rot="-60000">
            <a:off x="1145446" y="2853515"/>
            <a:ext cx="2923467" cy="2871748"/>
          </a:xfrm>
        </p:spPr>
        <p:txBody>
          <a:bodyPr>
            <a:normAutofit lnSpcReduction="10000"/>
          </a:bodyPr>
          <a:lstStyle/>
          <a:p>
            <a:r>
              <a:rPr lang="fr-FR" sz="3200" dirty="0" smtClean="0"/>
              <a:t>Votre mission si vous l’acceptez = </a:t>
            </a:r>
          </a:p>
          <a:p>
            <a:r>
              <a:rPr lang="fr-FR" sz="3200" dirty="0" smtClean="0"/>
              <a:t>TOUT FAIRE POUR EVITER LE PIRE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50384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47664" y="1124744"/>
            <a:ext cx="6120680" cy="821953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Mr L… </a:t>
            </a:r>
            <a:r>
              <a:rPr lang="fr-FR" sz="60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67</a:t>
            </a:r>
            <a:r>
              <a:rPr lang="fr-FR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ans</a:t>
            </a:r>
            <a:endParaRPr lang="fr-FR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539347" y="1988840"/>
            <a:ext cx="6128997" cy="2207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 smtClean="0">
                <a:solidFill>
                  <a:schemeClr val="tx1"/>
                </a:solidFill>
              </a:rPr>
              <a:t>Monsieur L est adressé à l’hôpital pour perte d’autonomie après décompensation cardiaque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557899" y="3212976"/>
            <a:ext cx="2520280" cy="23042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fr-FR" sz="1600" u="sng" dirty="0" smtClean="0">
                <a:solidFill>
                  <a:srgbClr val="00B050"/>
                </a:solidFill>
              </a:rPr>
              <a:t>Antécédents</a:t>
            </a:r>
          </a:p>
          <a:p>
            <a:pPr algn="l">
              <a:spcBef>
                <a:spcPts val="0"/>
              </a:spcBef>
            </a:pPr>
            <a:endParaRPr lang="fr-FR" sz="1600" u="sng" dirty="0" smtClean="0">
              <a:solidFill>
                <a:srgbClr val="00B050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600" dirty="0" smtClean="0">
                <a:solidFill>
                  <a:srgbClr val="00B050"/>
                </a:solidFill>
              </a:rPr>
              <a:t>HTA</a:t>
            </a:r>
            <a:endParaRPr lang="fr-FR" sz="1600" dirty="0">
              <a:solidFill>
                <a:srgbClr val="00B050"/>
              </a:solidFill>
            </a:endParaRPr>
          </a:p>
          <a:p>
            <a:pPr algn="l">
              <a:spcBef>
                <a:spcPts val="0"/>
              </a:spcBef>
            </a:pPr>
            <a:r>
              <a:rPr lang="fr-FR" sz="1600" dirty="0" smtClean="0">
                <a:solidFill>
                  <a:srgbClr val="00B050"/>
                </a:solidFill>
              </a:rPr>
              <a:t>Cardiopathie MD</a:t>
            </a:r>
          </a:p>
          <a:p>
            <a:pPr marL="0" lvl="2" algn="l">
              <a:spcBef>
                <a:spcPts val="0"/>
              </a:spcBef>
            </a:pPr>
            <a:r>
              <a:rPr lang="fr-FR" sz="1600" dirty="0" smtClean="0">
                <a:solidFill>
                  <a:srgbClr val="00B050"/>
                </a:solidFill>
              </a:rPr>
              <a:t>Troubles </a:t>
            </a:r>
            <a:r>
              <a:rPr lang="fr-FR" sz="1600" dirty="0">
                <a:solidFill>
                  <a:srgbClr val="00B050"/>
                </a:solidFill>
              </a:rPr>
              <a:t>du </a:t>
            </a:r>
            <a:r>
              <a:rPr lang="fr-FR" sz="1600" dirty="0" smtClean="0">
                <a:solidFill>
                  <a:srgbClr val="00B050"/>
                </a:solidFill>
              </a:rPr>
              <a:t>rythme</a:t>
            </a:r>
          </a:p>
          <a:p>
            <a:pPr marL="0" lvl="2" algn="l">
              <a:spcBef>
                <a:spcPts val="0"/>
              </a:spcBef>
            </a:pPr>
            <a:r>
              <a:rPr lang="fr-FR" sz="1600" dirty="0" smtClean="0">
                <a:solidFill>
                  <a:srgbClr val="00B050"/>
                </a:solidFill>
              </a:rPr>
              <a:t>défibrillateur </a:t>
            </a:r>
            <a:r>
              <a:rPr lang="fr-FR" sz="1600" dirty="0">
                <a:solidFill>
                  <a:srgbClr val="00B050"/>
                </a:solidFill>
              </a:rPr>
              <a:t>implantable</a:t>
            </a:r>
          </a:p>
          <a:p>
            <a:pPr marL="0" lvl="2" algn="l">
              <a:spcBef>
                <a:spcPts val="0"/>
              </a:spcBef>
            </a:pPr>
            <a:r>
              <a:rPr lang="fr-FR" sz="1600" dirty="0" smtClean="0">
                <a:solidFill>
                  <a:srgbClr val="00B050"/>
                </a:solidFill>
              </a:rPr>
              <a:t>PTH </a:t>
            </a:r>
            <a:r>
              <a:rPr lang="fr-FR" sz="1600" dirty="0">
                <a:solidFill>
                  <a:srgbClr val="00B050"/>
                </a:solidFill>
              </a:rPr>
              <a:t>G</a:t>
            </a:r>
          </a:p>
          <a:p>
            <a:pPr marL="0" lvl="2" algn="l">
              <a:spcBef>
                <a:spcPts val="0"/>
              </a:spcBef>
            </a:pPr>
            <a:r>
              <a:rPr lang="fr-FR" sz="1600" dirty="0" smtClean="0">
                <a:solidFill>
                  <a:srgbClr val="00B050"/>
                </a:solidFill>
              </a:rPr>
              <a:t>PTI </a:t>
            </a:r>
            <a:r>
              <a:rPr lang="fr-FR" sz="1600" dirty="0">
                <a:solidFill>
                  <a:srgbClr val="00B050"/>
                </a:solidFill>
              </a:rPr>
              <a:t>H </a:t>
            </a:r>
            <a:r>
              <a:rPr lang="fr-FR" sz="1600" dirty="0" smtClean="0">
                <a:solidFill>
                  <a:srgbClr val="00B050"/>
                </a:solidFill>
              </a:rPr>
              <a:t>droite</a:t>
            </a:r>
          </a:p>
          <a:p>
            <a:pPr marL="0" lvl="2" algn="l">
              <a:spcBef>
                <a:spcPts val="0"/>
              </a:spcBef>
            </a:pPr>
            <a:r>
              <a:rPr lang="fr-FR" sz="1600" dirty="0" smtClean="0">
                <a:solidFill>
                  <a:srgbClr val="00B050"/>
                </a:solidFill>
              </a:rPr>
              <a:t>Sonde urinaire à demeure</a:t>
            </a:r>
            <a:endParaRPr lang="fr-FR" sz="1600" dirty="0">
              <a:solidFill>
                <a:srgbClr val="00B050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788024" y="3218000"/>
            <a:ext cx="2520280" cy="22992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1600" u="sng" dirty="0" smtClean="0">
                <a:solidFill>
                  <a:srgbClr val="00B050"/>
                </a:solidFill>
              </a:rPr>
              <a:t>Bilan </a:t>
            </a:r>
          </a:p>
          <a:p>
            <a:pPr algn="l"/>
            <a:endParaRPr lang="fr-FR" sz="1600" u="sng" dirty="0" smtClean="0">
              <a:solidFill>
                <a:srgbClr val="00B050"/>
              </a:solidFill>
            </a:endParaRPr>
          </a:p>
          <a:p>
            <a:pPr algn="l"/>
            <a:r>
              <a:rPr lang="fr-FR" sz="1600" dirty="0" smtClean="0">
                <a:solidFill>
                  <a:srgbClr val="00B050"/>
                </a:solidFill>
              </a:rPr>
              <a:t>CRP très élevée</a:t>
            </a:r>
          </a:p>
          <a:p>
            <a:pPr algn="l"/>
            <a:r>
              <a:rPr lang="fr-FR" sz="1600" dirty="0" smtClean="0">
                <a:solidFill>
                  <a:srgbClr val="00B050"/>
                </a:solidFill>
              </a:rPr>
              <a:t>Albuminémie basse</a:t>
            </a:r>
            <a:endParaRPr lang="fr-FR" sz="1600" dirty="0">
              <a:solidFill>
                <a:srgbClr val="00B050"/>
              </a:solidFill>
            </a:endParaRPr>
          </a:p>
          <a:p>
            <a:pPr algn="l"/>
            <a:r>
              <a:rPr lang="fr-FR" sz="1600" dirty="0" smtClean="0">
                <a:solidFill>
                  <a:srgbClr val="00B050"/>
                </a:solidFill>
              </a:rPr>
              <a:t>poids</a:t>
            </a:r>
          </a:p>
          <a:p>
            <a:pPr marL="0" lvl="2" algn="l"/>
            <a:r>
              <a:rPr lang="fr-FR" sz="1600" dirty="0" smtClean="0">
                <a:solidFill>
                  <a:srgbClr val="00B050"/>
                </a:solidFill>
              </a:rPr>
              <a:t>Taille</a:t>
            </a:r>
          </a:p>
          <a:p>
            <a:pPr marL="0" lvl="2" algn="l"/>
            <a:r>
              <a:rPr lang="fr-FR" sz="1600" dirty="0" smtClean="0">
                <a:solidFill>
                  <a:srgbClr val="00B050"/>
                </a:solidFill>
              </a:rPr>
              <a:t>Etat cutané, hydratation</a:t>
            </a:r>
          </a:p>
          <a:p>
            <a:pPr marL="0" lvl="2" algn="l"/>
            <a:endParaRPr lang="fr-FR" sz="29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13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34401" y="1124744"/>
            <a:ext cx="6120680" cy="821953"/>
          </a:xfrm>
          <a:solidFill>
            <a:schemeClr val="bg2">
              <a:lumMod val="5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Escarre à J</a:t>
            </a:r>
            <a:r>
              <a:rPr lang="fr-FR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1</a:t>
            </a:r>
            <a:r>
              <a:rPr lang="fr-FR" sz="43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endParaRPr lang="fr-FR" sz="43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1547664" y="2492896"/>
            <a:ext cx="6264696" cy="2207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6053484" y="2273543"/>
            <a:ext cx="1872208" cy="111269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900" u="sng" dirty="0" smtClean="0"/>
              <a:t>Stade de l’escarre ?</a:t>
            </a:r>
          </a:p>
          <a:p>
            <a:pPr algn="l"/>
            <a:endParaRPr lang="fr-FR" sz="2900" dirty="0" smtClean="0"/>
          </a:p>
        </p:txBody>
      </p:sp>
      <p:pic>
        <p:nvPicPr>
          <p:cNvPr id="8" name="Picture 3" descr="E:\Photo plaies mr lelong michel\Photo plaies mr lelong michel 13 avril 20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4" t="10837" r="11529"/>
          <a:stretch/>
        </p:blipFill>
        <p:spPr bwMode="auto">
          <a:xfrm>
            <a:off x="1331640" y="2273543"/>
            <a:ext cx="4581815" cy="3240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761" y="3501008"/>
            <a:ext cx="1933575" cy="1905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032663" y="3510190"/>
            <a:ext cx="1933575" cy="196977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Nécrose sèche</a:t>
            </a:r>
          </a:p>
          <a:p>
            <a:pPr algn="ctr"/>
            <a:endParaRPr lang="fr-FR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bien sur !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2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naise">
  <a:themeElements>
    <a:clrScheme name="Punaise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naise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nai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1066</TotalTime>
  <Words>437</Words>
  <Application>Microsoft Office PowerPoint</Application>
  <PresentationFormat>Affichage à l'écran (4:3)</PresentationFormat>
  <Paragraphs>97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Punaise</vt:lpstr>
      <vt:lpstr>Atelier :  Discussion autour de cas cliniques</vt:lpstr>
      <vt:lpstr>PLUS JAMAIS</vt:lpstr>
      <vt:lpstr>Equivalences pansements</vt:lpstr>
      <vt:lpstr>Fiche pansement</vt:lpstr>
      <vt:lpstr>P(A)NSER JUSTE (Jonzac)</vt:lpstr>
      <vt:lpstr>P(A)NSER JUSTE (Jonzac)</vt:lpstr>
      <vt:lpstr>Cas cliniques</vt:lpstr>
      <vt:lpstr>Mr L… 67 ans</vt:lpstr>
      <vt:lpstr>Escarre à J1 </vt:lpstr>
      <vt:lpstr>Escarre à J1 </vt:lpstr>
      <vt:lpstr>Escarre à J1 </vt:lpstr>
      <vt:lpstr>Escarre à J8 </vt:lpstr>
      <vt:lpstr>Escarre à J8 </vt:lpstr>
      <vt:lpstr>Escarre à J30 </vt:lpstr>
      <vt:lpstr>Escarre à J30 </vt:lpstr>
      <vt:lpstr>Escarre à J37 </vt:lpstr>
      <vt:lpstr>Escarre à J37 </vt:lpstr>
      <vt:lpstr>Escarre J44 à J58</vt:lpstr>
      <vt:lpstr>Escarre J58 à J72</vt:lpstr>
      <vt:lpstr>Escarre J87-J120</vt:lpstr>
      <vt:lpstr>Discussion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 CLINIQUE N°1</dc:title>
  <dc:creator>Thurin Labasse Célia</dc:creator>
  <cp:lastModifiedBy>C. BAUBRI (Vérificateur)</cp:lastModifiedBy>
  <cp:revision>47</cp:revision>
  <cp:lastPrinted>2016-04-14T17:45:48Z</cp:lastPrinted>
  <dcterms:created xsi:type="dcterms:W3CDTF">2014-09-09T13:35:54Z</dcterms:created>
  <dcterms:modified xsi:type="dcterms:W3CDTF">2017-03-10T14:53:34Z</dcterms:modified>
</cp:coreProperties>
</file>