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43"/>
  </p:notesMasterIdLst>
  <p:sldIdLst>
    <p:sldId id="256" r:id="rId6"/>
    <p:sldId id="258" r:id="rId7"/>
    <p:sldId id="260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61" r:id="rId41"/>
    <p:sldId id="262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FB427-1A25-4C93-B98B-03E19870E91A}" type="doc">
      <dgm:prSet loTypeId="urn:microsoft.com/office/officeart/2005/8/layout/cycle6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E5E29D4-E418-4B35-8853-70EEBAAAAF13}">
      <dgm:prSet phldrT="[Texte]" custT="1"/>
      <dgm:spPr/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Q</a:t>
          </a:r>
          <a:r>
            <a:rPr lang="fr-FR" sz="1800" b="1" dirty="0" smtClean="0"/>
            <a:t>uestions </a:t>
          </a:r>
          <a:r>
            <a:rPr lang="fr-FR" sz="1800" b="1" dirty="0" smtClean="0">
              <a:solidFill>
                <a:schemeClr val="tx1"/>
              </a:solidFill>
            </a:rPr>
            <a:t>O</a:t>
          </a:r>
          <a:r>
            <a:rPr lang="fr-FR" sz="1800" b="1" dirty="0" smtClean="0"/>
            <a:t>uvertes </a:t>
          </a:r>
          <a:endParaRPr lang="fr-FR" sz="1800" b="1" dirty="0"/>
        </a:p>
      </dgm:t>
    </dgm:pt>
    <dgm:pt modelId="{8E2B12CD-2594-4EA2-B82D-53F1CA328E68}" type="parTrans" cxnId="{630D9673-D31B-4EC0-B365-D3A97A564EE2}">
      <dgm:prSet/>
      <dgm:spPr/>
      <dgm:t>
        <a:bodyPr/>
        <a:lstStyle/>
        <a:p>
          <a:endParaRPr lang="fr-FR"/>
        </a:p>
      </dgm:t>
    </dgm:pt>
    <dgm:pt modelId="{C9DD9C5D-A81E-4F37-8C5C-507433A829B3}" type="sibTrans" cxnId="{630D9673-D31B-4EC0-B365-D3A97A564EE2}">
      <dgm:prSet/>
      <dgm:spPr/>
      <dgm:t>
        <a:bodyPr/>
        <a:lstStyle/>
        <a:p>
          <a:endParaRPr lang="fr-FR"/>
        </a:p>
      </dgm:t>
    </dgm:pt>
    <dgm:pt modelId="{C0477A51-AEB6-403C-90F0-A8DC5FD12F28}">
      <dgm:prSet phldrT="[Texte]" custT="1"/>
      <dgm:spPr/>
      <dgm:t>
        <a:bodyPr/>
        <a:lstStyle/>
        <a:p>
          <a:r>
            <a:rPr lang="fr-FR" sz="1400" dirty="0" smtClean="0"/>
            <a:t>Invitent le patient à réfléchir et élaborer</a:t>
          </a:r>
          <a:endParaRPr lang="fr-FR" sz="1400" dirty="0"/>
        </a:p>
      </dgm:t>
    </dgm:pt>
    <dgm:pt modelId="{96E3FB5A-678D-4DB6-90FF-149DFD172FA1}" type="parTrans" cxnId="{C71B4C36-9C88-4DEA-A627-8FE88D97E37B}">
      <dgm:prSet/>
      <dgm:spPr/>
      <dgm:t>
        <a:bodyPr/>
        <a:lstStyle/>
        <a:p>
          <a:endParaRPr lang="fr-FR"/>
        </a:p>
      </dgm:t>
    </dgm:pt>
    <dgm:pt modelId="{326C18D7-6B2F-43CB-9522-4E4E86B59221}" type="sibTrans" cxnId="{C71B4C36-9C88-4DEA-A627-8FE88D97E37B}">
      <dgm:prSet/>
      <dgm:spPr/>
      <dgm:t>
        <a:bodyPr/>
        <a:lstStyle/>
        <a:p>
          <a:endParaRPr lang="fr-FR"/>
        </a:p>
      </dgm:t>
    </dgm:pt>
    <dgm:pt modelId="{73687D8D-A28F-43AB-8C20-583AFD5E081D}">
      <dgm:prSet phldrT="[Texte]" custT="1"/>
      <dgm:spPr/>
      <dgm:t>
        <a:bodyPr/>
        <a:lstStyle/>
        <a:p>
          <a:pPr algn="l"/>
          <a:r>
            <a:rPr lang="fr-FR" sz="1800" b="1" dirty="0" smtClean="0">
              <a:solidFill>
                <a:schemeClr val="tx1"/>
              </a:solidFill>
            </a:rPr>
            <a:t>V</a:t>
          </a:r>
          <a:r>
            <a:rPr lang="fr-FR" sz="1800" b="1" dirty="0" smtClean="0"/>
            <a:t>alorisation </a:t>
          </a:r>
          <a:endParaRPr lang="fr-FR" sz="1800" b="1" dirty="0"/>
        </a:p>
      </dgm:t>
    </dgm:pt>
    <dgm:pt modelId="{193B5B08-D29B-40B1-924B-F19285E547B2}" type="parTrans" cxnId="{C8021B3E-52E3-404B-A2F6-ED65F61C272F}">
      <dgm:prSet/>
      <dgm:spPr/>
      <dgm:t>
        <a:bodyPr/>
        <a:lstStyle/>
        <a:p>
          <a:endParaRPr lang="fr-FR"/>
        </a:p>
      </dgm:t>
    </dgm:pt>
    <dgm:pt modelId="{ED683A48-186A-41A7-B698-847EE19BFC0D}" type="sibTrans" cxnId="{C8021B3E-52E3-404B-A2F6-ED65F61C272F}">
      <dgm:prSet/>
      <dgm:spPr/>
      <dgm:t>
        <a:bodyPr/>
        <a:lstStyle/>
        <a:p>
          <a:endParaRPr lang="fr-FR"/>
        </a:p>
      </dgm:t>
    </dgm:pt>
    <dgm:pt modelId="{8EA4F115-D8C1-402E-81B5-55854068DA64}">
      <dgm:prSet phldrT="[Texte]" custT="1"/>
      <dgm:spPr/>
      <dgm:t>
        <a:bodyPr/>
        <a:lstStyle/>
        <a:p>
          <a:pPr algn="l"/>
          <a:r>
            <a:rPr lang="fr-FR" sz="1400" dirty="0" smtClean="0"/>
            <a:t>Points forts,  compétences, efforts et bonnes intentions</a:t>
          </a:r>
          <a:endParaRPr lang="fr-FR" sz="1400" dirty="0"/>
        </a:p>
      </dgm:t>
    </dgm:pt>
    <dgm:pt modelId="{E02A9ACE-5678-455B-9ACF-60350997B279}" type="parTrans" cxnId="{AB24D6BA-9DF9-4960-8DAE-A1C037DF463F}">
      <dgm:prSet/>
      <dgm:spPr/>
      <dgm:t>
        <a:bodyPr/>
        <a:lstStyle/>
        <a:p>
          <a:endParaRPr lang="fr-FR"/>
        </a:p>
      </dgm:t>
    </dgm:pt>
    <dgm:pt modelId="{D55BCA41-39E3-45C9-BB96-6F6BEC3CAA9C}" type="sibTrans" cxnId="{AB24D6BA-9DF9-4960-8DAE-A1C037DF463F}">
      <dgm:prSet/>
      <dgm:spPr/>
      <dgm:t>
        <a:bodyPr/>
        <a:lstStyle/>
        <a:p>
          <a:endParaRPr lang="fr-FR"/>
        </a:p>
      </dgm:t>
    </dgm:pt>
    <dgm:pt modelId="{08D407C9-82E5-4F8A-A2C8-E556DB24FB84}">
      <dgm:prSet phldrT="[Texte]" custT="1"/>
      <dgm:spPr/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E</a:t>
          </a:r>
          <a:r>
            <a:rPr lang="fr-FR" sz="1800" b="1" dirty="0" smtClean="0"/>
            <a:t>coute réflective</a:t>
          </a:r>
          <a:endParaRPr lang="fr-FR" sz="1800" b="1" dirty="0"/>
        </a:p>
      </dgm:t>
    </dgm:pt>
    <dgm:pt modelId="{028D9A98-7ECE-4805-AD39-59B6D27849D7}" type="parTrans" cxnId="{F44B444C-B1C2-4DA9-AC3F-A0635D0BCDDC}">
      <dgm:prSet/>
      <dgm:spPr/>
      <dgm:t>
        <a:bodyPr/>
        <a:lstStyle/>
        <a:p>
          <a:endParaRPr lang="fr-FR"/>
        </a:p>
      </dgm:t>
    </dgm:pt>
    <dgm:pt modelId="{4A6DF6A9-9541-4CB6-9222-06463369286E}" type="sibTrans" cxnId="{F44B444C-B1C2-4DA9-AC3F-A0635D0BCDDC}">
      <dgm:prSet/>
      <dgm:spPr/>
      <dgm:t>
        <a:bodyPr/>
        <a:lstStyle/>
        <a:p>
          <a:endParaRPr lang="fr-FR"/>
        </a:p>
      </dgm:t>
    </dgm:pt>
    <dgm:pt modelId="{AF555D13-4956-433B-A9BD-3B99633BD643}">
      <dgm:prSet phldrT="[Texte]" custT="1"/>
      <dgm:spPr/>
      <dgm:t>
        <a:bodyPr/>
        <a:lstStyle/>
        <a:p>
          <a:r>
            <a:rPr lang="fr-FR" sz="1400" dirty="0" smtClean="0"/>
            <a:t>Vérification et approfondissement de la compréhension   </a:t>
          </a:r>
          <a:endParaRPr lang="fr-FR" sz="1400" dirty="0"/>
        </a:p>
      </dgm:t>
    </dgm:pt>
    <dgm:pt modelId="{FBF45A8B-A5B3-4346-95B2-02D5F14ED870}" type="parTrans" cxnId="{5B977551-9D25-4CCA-B309-1834D69F28FD}">
      <dgm:prSet/>
      <dgm:spPr/>
      <dgm:t>
        <a:bodyPr/>
        <a:lstStyle/>
        <a:p>
          <a:endParaRPr lang="fr-FR"/>
        </a:p>
      </dgm:t>
    </dgm:pt>
    <dgm:pt modelId="{623A67BD-0012-41CA-80FD-D9090B184688}" type="sibTrans" cxnId="{5B977551-9D25-4CCA-B309-1834D69F28FD}">
      <dgm:prSet/>
      <dgm:spPr/>
      <dgm:t>
        <a:bodyPr/>
        <a:lstStyle/>
        <a:p>
          <a:endParaRPr lang="fr-FR"/>
        </a:p>
      </dgm:t>
    </dgm:pt>
    <dgm:pt modelId="{B7132560-AEDF-4BCF-9CB4-FEC193C473E9}">
      <dgm:prSet phldrT="[Texte]" custT="1"/>
      <dgm:spPr/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R</a:t>
          </a:r>
          <a:r>
            <a:rPr lang="fr-FR" sz="1800" b="1" dirty="0" smtClean="0"/>
            <a:t>ésumés</a:t>
          </a:r>
          <a:endParaRPr lang="fr-FR" sz="1800" b="1" dirty="0"/>
        </a:p>
      </dgm:t>
    </dgm:pt>
    <dgm:pt modelId="{EADFDCCC-06BE-44F3-95E6-F9B3476435F5}" type="parTrans" cxnId="{388AE749-30C0-4220-900F-35362DE19723}">
      <dgm:prSet/>
      <dgm:spPr/>
      <dgm:t>
        <a:bodyPr/>
        <a:lstStyle/>
        <a:p>
          <a:endParaRPr lang="fr-FR"/>
        </a:p>
      </dgm:t>
    </dgm:pt>
    <dgm:pt modelId="{60BE6504-16F8-4951-8A1A-8E229BD86C7D}" type="sibTrans" cxnId="{388AE749-30C0-4220-900F-35362DE19723}">
      <dgm:prSet/>
      <dgm:spPr/>
      <dgm:t>
        <a:bodyPr/>
        <a:lstStyle/>
        <a:p>
          <a:endParaRPr lang="fr-FR"/>
        </a:p>
      </dgm:t>
    </dgm:pt>
    <dgm:pt modelId="{281DC345-76FD-49E6-81E5-82820EE68D39}">
      <dgm:prSet phldrT="[Texte]" custT="1"/>
      <dgm:spPr/>
      <dgm:t>
        <a:bodyPr/>
        <a:lstStyle/>
        <a:p>
          <a:r>
            <a:rPr lang="fr-FR" sz="1400" dirty="0" smtClean="0"/>
            <a:t>En fin d’entretien  </a:t>
          </a:r>
          <a:endParaRPr lang="fr-FR" sz="1400" dirty="0"/>
        </a:p>
      </dgm:t>
    </dgm:pt>
    <dgm:pt modelId="{D8A74C5E-C193-477F-A30F-2B4331956F89}" type="parTrans" cxnId="{822870F4-A4D5-44AC-99D0-B5AC8DF3683C}">
      <dgm:prSet/>
      <dgm:spPr/>
      <dgm:t>
        <a:bodyPr/>
        <a:lstStyle/>
        <a:p>
          <a:endParaRPr lang="fr-FR"/>
        </a:p>
      </dgm:t>
    </dgm:pt>
    <dgm:pt modelId="{EA29CAE3-4D08-45D4-B8C1-9F3DD839EE42}" type="sibTrans" cxnId="{822870F4-A4D5-44AC-99D0-B5AC8DF3683C}">
      <dgm:prSet/>
      <dgm:spPr/>
      <dgm:t>
        <a:bodyPr/>
        <a:lstStyle/>
        <a:p>
          <a:endParaRPr lang="fr-FR"/>
        </a:p>
      </dgm:t>
    </dgm:pt>
    <dgm:pt modelId="{5466BCD4-8208-4082-AC80-87B5EAA9201C}">
      <dgm:prSet phldrT="[Texte]" custT="1"/>
      <dgm:spPr/>
      <dgm:t>
        <a:bodyPr/>
        <a:lstStyle/>
        <a:p>
          <a:r>
            <a:rPr lang="fr-FR" sz="1800" b="1" dirty="0" smtClean="0"/>
            <a:t>Informer et conseiller</a:t>
          </a:r>
          <a:endParaRPr lang="fr-FR" sz="1800" b="1" dirty="0"/>
        </a:p>
      </dgm:t>
    </dgm:pt>
    <dgm:pt modelId="{D8F4E9EE-3ACA-449B-973D-C6E8AEC8A67E}" type="parTrans" cxnId="{700C3177-C236-4A5B-8E02-D104991A2A22}">
      <dgm:prSet/>
      <dgm:spPr/>
      <dgm:t>
        <a:bodyPr/>
        <a:lstStyle/>
        <a:p>
          <a:endParaRPr lang="fr-FR"/>
        </a:p>
      </dgm:t>
    </dgm:pt>
    <dgm:pt modelId="{007CF933-EA6B-4765-8DF5-13E7F9872B5A}" type="sibTrans" cxnId="{700C3177-C236-4A5B-8E02-D104991A2A22}">
      <dgm:prSet/>
      <dgm:spPr/>
      <dgm:t>
        <a:bodyPr/>
        <a:lstStyle/>
        <a:p>
          <a:endParaRPr lang="fr-FR"/>
        </a:p>
      </dgm:t>
    </dgm:pt>
    <dgm:pt modelId="{2CD1F675-B1CB-484D-8AB2-DF01F6CA3DBD}">
      <dgm:prSet phldrT="[Texte]" custT="1"/>
      <dgm:spPr/>
      <dgm:t>
        <a:bodyPr/>
        <a:lstStyle/>
        <a:p>
          <a:r>
            <a:rPr lang="fr-FR" sz="1400" dirty="0" smtClean="0"/>
            <a:t>Demander – Fournir - Demander</a:t>
          </a:r>
          <a:endParaRPr lang="fr-FR" sz="1400" dirty="0"/>
        </a:p>
      </dgm:t>
    </dgm:pt>
    <dgm:pt modelId="{E5CF3EC8-D4C7-42E0-976B-BE997163FB2F}" type="parTrans" cxnId="{3CC44AEB-DF86-4AEB-8B4F-F9D2102A7DB7}">
      <dgm:prSet/>
      <dgm:spPr/>
      <dgm:t>
        <a:bodyPr/>
        <a:lstStyle/>
        <a:p>
          <a:endParaRPr lang="fr-FR"/>
        </a:p>
      </dgm:t>
    </dgm:pt>
    <dgm:pt modelId="{404D8914-D868-4CF8-A5BD-04FBF73AF14C}" type="sibTrans" cxnId="{3CC44AEB-DF86-4AEB-8B4F-F9D2102A7DB7}">
      <dgm:prSet/>
      <dgm:spPr/>
      <dgm:t>
        <a:bodyPr/>
        <a:lstStyle/>
        <a:p>
          <a:endParaRPr lang="fr-FR"/>
        </a:p>
      </dgm:t>
    </dgm:pt>
    <dgm:pt modelId="{48EE54DD-73AB-42DB-A301-28CD0E25C74B}">
      <dgm:prSet phldrT="[Texte]" custT="1"/>
      <dgm:spPr/>
      <dgm:t>
        <a:bodyPr/>
        <a:lstStyle/>
        <a:p>
          <a:endParaRPr lang="fr-FR" sz="1400" dirty="0"/>
        </a:p>
      </dgm:t>
    </dgm:pt>
    <dgm:pt modelId="{5AA43CB4-6852-4CBC-A409-5BD1D1581BE2}" type="parTrans" cxnId="{F70BEF1E-55EB-40B0-871E-63BA837BBE58}">
      <dgm:prSet/>
      <dgm:spPr/>
      <dgm:t>
        <a:bodyPr/>
        <a:lstStyle/>
        <a:p>
          <a:endParaRPr lang="fr-FR"/>
        </a:p>
      </dgm:t>
    </dgm:pt>
    <dgm:pt modelId="{E57446A0-9363-4211-85D1-92BB1CC93BF1}" type="sibTrans" cxnId="{F70BEF1E-55EB-40B0-871E-63BA837BBE58}">
      <dgm:prSet/>
      <dgm:spPr/>
      <dgm:t>
        <a:bodyPr/>
        <a:lstStyle/>
        <a:p>
          <a:endParaRPr lang="fr-FR"/>
        </a:p>
      </dgm:t>
    </dgm:pt>
    <dgm:pt modelId="{58C978EF-9B73-42AA-9C53-DCE551F9DABB}" type="pres">
      <dgm:prSet presAssocID="{E4CFB427-1A25-4C93-B98B-03E19870E9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CD73AC6-4C33-4949-B2F2-C1A0720E90EF}" type="pres">
      <dgm:prSet presAssocID="{1E5E29D4-E418-4B35-8853-70EEBAAAAF13}" presName="node" presStyleLbl="node1" presStyleIdx="0" presStyleCnt="5" custScaleX="167676" custScaleY="946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2CDE71-E2A4-4749-9E53-06BF6F9BAC51}" type="pres">
      <dgm:prSet presAssocID="{1E5E29D4-E418-4B35-8853-70EEBAAAAF13}" presName="spNode" presStyleCnt="0"/>
      <dgm:spPr/>
      <dgm:t>
        <a:bodyPr/>
        <a:lstStyle/>
        <a:p>
          <a:endParaRPr lang="fr-FR"/>
        </a:p>
      </dgm:t>
    </dgm:pt>
    <dgm:pt modelId="{0E4551AF-6774-4B95-A5EC-5DF44643BB14}" type="pres">
      <dgm:prSet presAssocID="{C9DD9C5D-A81E-4F37-8C5C-507433A829B3}" presName="sibTrans" presStyleLbl="sibTrans1D1" presStyleIdx="0" presStyleCnt="5"/>
      <dgm:spPr/>
      <dgm:t>
        <a:bodyPr/>
        <a:lstStyle/>
        <a:p>
          <a:endParaRPr lang="fr-FR"/>
        </a:p>
      </dgm:t>
    </dgm:pt>
    <dgm:pt modelId="{7D0E77E6-B2BC-4619-A66B-3D7688E06938}" type="pres">
      <dgm:prSet presAssocID="{73687D8D-A28F-43AB-8C20-583AFD5E081D}" presName="node" presStyleLbl="node1" presStyleIdx="1" presStyleCnt="5" custScaleX="174247" custScaleY="1001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558E97-547F-46E2-9EFE-60EF7FB41C10}" type="pres">
      <dgm:prSet presAssocID="{73687D8D-A28F-43AB-8C20-583AFD5E081D}" presName="spNode" presStyleCnt="0"/>
      <dgm:spPr/>
      <dgm:t>
        <a:bodyPr/>
        <a:lstStyle/>
        <a:p>
          <a:endParaRPr lang="fr-FR"/>
        </a:p>
      </dgm:t>
    </dgm:pt>
    <dgm:pt modelId="{218C0C69-A14B-4298-9F6A-EC4BB7706EA4}" type="pres">
      <dgm:prSet presAssocID="{ED683A48-186A-41A7-B698-847EE19BFC0D}" presName="sibTrans" presStyleLbl="sibTrans1D1" presStyleIdx="1" presStyleCnt="5"/>
      <dgm:spPr/>
      <dgm:t>
        <a:bodyPr/>
        <a:lstStyle/>
        <a:p>
          <a:endParaRPr lang="fr-FR"/>
        </a:p>
      </dgm:t>
    </dgm:pt>
    <dgm:pt modelId="{39AA0346-8345-45E5-A6D7-7E97151E762E}" type="pres">
      <dgm:prSet presAssocID="{08D407C9-82E5-4F8A-A2C8-E556DB24FB84}" presName="node" presStyleLbl="node1" presStyleIdx="2" presStyleCnt="5" custScaleX="179048" custScaleY="912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2CD7BB-F33B-48F8-BF87-20602843E3B7}" type="pres">
      <dgm:prSet presAssocID="{08D407C9-82E5-4F8A-A2C8-E556DB24FB84}" presName="spNode" presStyleCnt="0"/>
      <dgm:spPr/>
      <dgm:t>
        <a:bodyPr/>
        <a:lstStyle/>
        <a:p>
          <a:endParaRPr lang="fr-FR"/>
        </a:p>
      </dgm:t>
    </dgm:pt>
    <dgm:pt modelId="{1CC6A437-5CD2-479A-A0C8-FE1212CC71B7}" type="pres">
      <dgm:prSet presAssocID="{4A6DF6A9-9541-4CB6-9222-06463369286E}" presName="sibTrans" presStyleLbl="sibTrans1D1" presStyleIdx="2" presStyleCnt="5"/>
      <dgm:spPr/>
      <dgm:t>
        <a:bodyPr/>
        <a:lstStyle/>
        <a:p>
          <a:endParaRPr lang="fr-FR"/>
        </a:p>
      </dgm:t>
    </dgm:pt>
    <dgm:pt modelId="{C4970FA7-731C-4A99-8B78-3F1F21C33B94}" type="pres">
      <dgm:prSet presAssocID="{B7132560-AEDF-4BCF-9CB4-FEC193C473E9}" presName="node" presStyleLbl="node1" presStyleIdx="3" presStyleCnt="5" custScaleX="122366" custScaleY="912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4F3B1B-3E49-44D5-A224-748EC74CC9F7}" type="pres">
      <dgm:prSet presAssocID="{B7132560-AEDF-4BCF-9CB4-FEC193C473E9}" presName="spNode" presStyleCnt="0"/>
      <dgm:spPr/>
      <dgm:t>
        <a:bodyPr/>
        <a:lstStyle/>
        <a:p>
          <a:endParaRPr lang="fr-FR"/>
        </a:p>
      </dgm:t>
    </dgm:pt>
    <dgm:pt modelId="{325C8C8A-59C5-44A2-9415-37365AAA1A17}" type="pres">
      <dgm:prSet presAssocID="{60BE6504-16F8-4951-8A1A-8E229BD86C7D}" presName="sibTrans" presStyleLbl="sibTrans1D1" presStyleIdx="3" presStyleCnt="5"/>
      <dgm:spPr/>
      <dgm:t>
        <a:bodyPr/>
        <a:lstStyle/>
        <a:p>
          <a:endParaRPr lang="fr-FR"/>
        </a:p>
      </dgm:t>
    </dgm:pt>
    <dgm:pt modelId="{CBE06A62-45B4-46D4-B759-FC64B621F040}" type="pres">
      <dgm:prSet presAssocID="{5466BCD4-8208-4082-AC80-87B5EAA9201C}" presName="node" presStyleLbl="node1" presStyleIdx="4" presStyleCnt="5" custScaleX="146410" custScaleY="789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11ECB2-F811-43E5-85CD-5BEC5518E69A}" type="pres">
      <dgm:prSet presAssocID="{5466BCD4-8208-4082-AC80-87B5EAA9201C}" presName="spNode" presStyleCnt="0"/>
      <dgm:spPr/>
      <dgm:t>
        <a:bodyPr/>
        <a:lstStyle/>
        <a:p>
          <a:endParaRPr lang="fr-FR"/>
        </a:p>
      </dgm:t>
    </dgm:pt>
    <dgm:pt modelId="{3DF7902F-D0B9-425B-9437-378F7309CA11}" type="pres">
      <dgm:prSet presAssocID="{007CF933-EA6B-4765-8DF5-13E7F9872B5A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CCF2EAA7-7F43-467A-A918-6CB0B0FD1B15}" type="presOf" srcId="{60BE6504-16F8-4951-8A1A-8E229BD86C7D}" destId="{325C8C8A-59C5-44A2-9415-37365AAA1A17}" srcOrd="0" destOrd="0" presId="urn:microsoft.com/office/officeart/2005/8/layout/cycle6"/>
    <dgm:cxn modelId="{C8021B3E-52E3-404B-A2F6-ED65F61C272F}" srcId="{E4CFB427-1A25-4C93-B98B-03E19870E91A}" destId="{73687D8D-A28F-43AB-8C20-583AFD5E081D}" srcOrd="1" destOrd="0" parTransId="{193B5B08-D29B-40B1-924B-F19285E547B2}" sibTransId="{ED683A48-186A-41A7-B698-847EE19BFC0D}"/>
    <dgm:cxn modelId="{DCD452A9-2564-4604-BD98-222517B64F8B}" type="presOf" srcId="{C0477A51-AEB6-403C-90F0-A8DC5FD12F28}" destId="{6CD73AC6-4C33-4949-B2F2-C1A0720E90EF}" srcOrd="0" destOrd="1" presId="urn:microsoft.com/office/officeart/2005/8/layout/cycle6"/>
    <dgm:cxn modelId="{F349BCB2-6330-4041-B954-12AE8D30F344}" type="presOf" srcId="{AF555D13-4956-433B-A9BD-3B99633BD643}" destId="{39AA0346-8345-45E5-A6D7-7E97151E762E}" srcOrd="0" destOrd="1" presId="urn:microsoft.com/office/officeart/2005/8/layout/cycle6"/>
    <dgm:cxn modelId="{3CC44AEB-DF86-4AEB-8B4F-F9D2102A7DB7}" srcId="{5466BCD4-8208-4082-AC80-87B5EAA9201C}" destId="{2CD1F675-B1CB-484D-8AB2-DF01F6CA3DBD}" srcOrd="0" destOrd="0" parTransId="{E5CF3EC8-D4C7-42E0-976B-BE997163FB2F}" sibTransId="{404D8914-D868-4CF8-A5BD-04FBF73AF14C}"/>
    <dgm:cxn modelId="{F70BEF1E-55EB-40B0-871E-63BA837BBE58}" srcId="{5466BCD4-8208-4082-AC80-87B5EAA9201C}" destId="{48EE54DD-73AB-42DB-A301-28CD0E25C74B}" srcOrd="1" destOrd="0" parTransId="{5AA43CB4-6852-4CBC-A409-5BD1D1581BE2}" sibTransId="{E57446A0-9363-4211-85D1-92BB1CC93BF1}"/>
    <dgm:cxn modelId="{AB24D6BA-9DF9-4960-8DAE-A1C037DF463F}" srcId="{73687D8D-A28F-43AB-8C20-583AFD5E081D}" destId="{8EA4F115-D8C1-402E-81B5-55854068DA64}" srcOrd="0" destOrd="0" parTransId="{E02A9ACE-5678-455B-9ACF-60350997B279}" sibTransId="{D55BCA41-39E3-45C9-BB96-6F6BEC3CAA9C}"/>
    <dgm:cxn modelId="{5189062C-7B3E-45EB-AC73-31741CC10B2F}" type="presOf" srcId="{73687D8D-A28F-43AB-8C20-583AFD5E081D}" destId="{7D0E77E6-B2BC-4619-A66B-3D7688E06938}" srcOrd="0" destOrd="0" presId="urn:microsoft.com/office/officeart/2005/8/layout/cycle6"/>
    <dgm:cxn modelId="{4FD9A26E-60E4-458A-8EBC-F2CCE14054C8}" type="presOf" srcId="{E4CFB427-1A25-4C93-B98B-03E19870E91A}" destId="{58C978EF-9B73-42AA-9C53-DCE551F9DABB}" srcOrd="0" destOrd="0" presId="urn:microsoft.com/office/officeart/2005/8/layout/cycle6"/>
    <dgm:cxn modelId="{2CF12135-4F5C-43B5-B531-988CFCAB269F}" type="presOf" srcId="{48EE54DD-73AB-42DB-A301-28CD0E25C74B}" destId="{CBE06A62-45B4-46D4-B759-FC64B621F040}" srcOrd="0" destOrd="2" presId="urn:microsoft.com/office/officeart/2005/8/layout/cycle6"/>
    <dgm:cxn modelId="{5B977551-9D25-4CCA-B309-1834D69F28FD}" srcId="{08D407C9-82E5-4F8A-A2C8-E556DB24FB84}" destId="{AF555D13-4956-433B-A9BD-3B99633BD643}" srcOrd="0" destOrd="0" parTransId="{FBF45A8B-A5B3-4346-95B2-02D5F14ED870}" sibTransId="{623A67BD-0012-41CA-80FD-D9090B184688}"/>
    <dgm:cxn modelId="{D3D7F1C6-F6B5-4A56-AADD-D7CD7108DE2F}" type="presOf" srcId="{08D407C9-82E5-4F8A-A2C8-E556DB24FB84}" destId="{39AA0346-8345-45E5-A6D7-7E97151E762E}" srcOrd="0" destOrd="0" presId="urn:microsoft.com/office/officeart/2005/8/layout/cycle6"/>
    <dgm:cxn modelId="{C71B4C36-9C88-4DEA-A627-8FE88D97E37B}" srcId="{1E5E29D4-E418-4B35-8853-70EEBAAAAF13}" destId="{C0477A51-AEB6-403C-90F0-A8DC5FD12F28}" srcOrd="0" destOrd="0" parTransId="{96E3FB5A-678D-4DB6-90FF-149DFD172FA1}" sibTransId="{326C18D7-6B2F-43CB-9522-4E4E86B59221}"/>
    <dgm:cxn modelId="{A023EAB9-F041-4806-A2D1-E18AEFD14830}" type="presOf" srcId="{8EA4F115-D8C1-402E-81B5-55854068DA64}" destId="{7D0E77E6-B2BC-4619-A66B-3D7688E06938}" srcOrd="0" destOrd="1" presId="urn:microsoft.com/office/officeart/2005/8/layout/cycle6"/>
    <dgm:cxn modelId="{388AE749-30C0-4220-900F-35362DE19723}" srcId="{E4CFB427-1A25-4C93-B98B-03E19870E91A}" destId="{B7132560-AEDF-4BCF-9CB4-FEC193C473E9}" srcOrd="3" destOrd="0" parTransId="{EADFDCCC-06BE-44F3-95E6-F9B3476435F5}" sibTransId="{60BE6504-16F8-4951-8A1A-8E229BD86C7D}"/>
    <dgm:cxn modelId="{822870F4-A4D5-44AC-99D0-B5AC8DF3683C}" srcId="{B7132560-AEDF-4BCF-9CB4-FEC193C473E9}" destId="{281DC345-76FD-49E6-81E5-82820EE68D39}" srcOrd="0" destOrd="0" parTransId="{D8A74C5E-C193-477F-A30F-2B4331956F89}" sibTransId="{EA29CAE3-4D08-45D4-B8C1-9F3DD839EE42}"/>
    <dgm:cxn modelId="{E878E5B8-67D5-492E-97D7-9FC4A277B6D3}" type="presOf" srcId="{C9DD9C5D-A81E-4F37-8C5C-507433A829B3}" destId="{0E4551AF-6774-4B95-A5EC-5DF44643BB14}" srcOrd="0" destOrd="0" presId="urn:microsoft.com/office/officeart/2005/8/layout/cycle6"/>
    <dgm:cxn modelId="{F44B444C-B1C2-4DA9-AC3F-A0635D0BCDDC}" srcId="{E4CFB427-1A25-4C93-B98B-03E19870E91A}" destId="{08D407C9-82E5-4F8A-A2C8-E556DB24FB84}" srcOrd="2" destOrd="0" parTransId="{028D9A98-7ECE-4805-AD39-59B6D27849D7}" sibTransId="{4A6DF6A9-9541-4CB6-9222-06463369286E}"/>
    <dgm:cxn modelId="{27EF0EFC-F65E-4F51-B28E-B2630C4BFE5B}" type="presOf" srcId="{281DC345-76FD-49E6-81E5-82820EE68D39}" destId="{C4970FA7-731C-4A99-8B78-3F1F21C33B94}" srcOrd="0" destOrd="1" presId="urn:microsoft.com/office/officeart/2005/8/layout/cycle6"/>
    <dgm:cxn modelId="{630D9673-D31B-4EC0-B365-D3A97A564EE2}" srcId="{E4CFB427-1A25-4C93-B98B-03E19870E91A}" destId="{1E5E29D4-E418-4B35-8853-70EEBAAAAF13}" srcOrd="0" destOrd="0" parTransId="{8E2B12CD-2594-4EA2-B82D-53F1CA328E68}" sibTransId="{C9DD9C5D-A81E-4F37-8C5C-507433A829B3}"/>
    <dgm:cxn modelId="{19A1EC48-7E92-408E-BF2B-0193A3FD77A2}" type="presOf" srcId="{4A6DF6A9-9541-4CB6-9222-06463369286E}" destId="{1CC6A437-5CD2-479A-A0C8-FE1212CC71B7}" srcOrd="0" destOrd="0" presId="urn:microsoft.com/office/officeart/2005/8/layout/cycle6"/>
    <dgm:cxn modelId="{DB7FAC1A-CBBA-43E5-AF2F-73A0FE68446D}" type="presOf" srcId="{2CD1F675-B1CB-484D-8AB2-DF01F6CA3DBD}" destId="{CBE06A62-45B4-46D4-B759-FC64B621F040}" srcOrd="0" destOrd="1" presId="urn:microsoft.com/office/officeart/2005/8/layout/cycle6"/>
    <dgm:cxn modelId="{700C3177-C236-4A5B-8E02-D104991A2A22}" srcId="{E4CFB427-1A25-4C93-B98B-03E19870E91A}" destId="{5466BCD4-8208-4082-AC80-87B5EAA9201C}" srcOrd="4" destOrd="0" parTransId="{D8F4E9EE-3ACA-449B-973D-C6E8AEC8A67E}" sibTransId="{007CF933-EA6B-4765-8DF5-13E7F9872B5A}"/>
    <dgm:cxn modelId="{26BD07B1-FB0D-4FD9-B5EF-8E9FC1FC537A}" type="presOf" srcId="{5466BCD4-8208-4082-AC80-87B5EAA9201C}" destId="{CBE06A62-45B4-46D4-B759-FC64B621F040}" srcOrd="0" destOrd="0" presId="urn:microsoft.com/office/officeart/2005/8/layout/cycle6"/>
    <dgm:cxn modelId="{CEC8FCFF-A162-44A2-887A-07A5BC530775}" type="presOf" srcId="{1E5E29D4-E418-4B35-8853-70EEBAAAAF13}" destId="{6CD73AC6-4C33-4949-B2F2-C1A0720E90EF}" srcOrd="0" destOrd="0" presId="urn:microsoft.com/office/officeart/2005/8/layout/cycle6"/>
    <dgm:cxn modelId="{2E19E744-D440-42BE-B56B-61EE3AE84972}" type="presOf" srcId="{ED683A48-186A-41A7-B698-847EE19BFC0D}" destId="{218C0C69-A14B-4298-9F6A-EC4BB7706EA4}" srcOrd="0" destOrd="0" presId="urn:microsoft.com/office/officeart/2005/8/layout/cycle6"/>
    <dgm:cxn modelId="{FD59749D-487D-456E-9A83-02BF91042B06}" type="presOf" srcId="{007CF933-EA6B-4765-8DF5-13E7F9872B5A}" destId="{3DF7902F-D0B9-425B-9437-378F7309CA11}" srcOrd="0" destOrd="0" presId="urn:microsoft.com/office/officeart/2005/8/layout/cycle6"/>
    <dgm:cxn modelId="{1F6CE592-11BF-4D5F-BA56-16EEB32564A5}" type="presOf" srcId="{B7132560-AEDF-4BCF-9CB4-FEC193C473E9}" destId="{C4970FA7-731C-4A99-8B78-3F1F21C33B94}" srcOrd="0" destOrd="0" presId="urn:microsoft.com/office/officeart/2005/8/layout/cycle6"/>
    <dgm:cxn modelId="{67DDC119-E4E4-458E-A48C-287BABE55138}" type="presParOf" srcId="{58C978EF-9B73-42AA-9C53-DCE551F9DABB}" destId="{6CD73AC6-4C33-4949-B2F2-C1A0720E90EF}" srcOrd="0" destOrd="0" presId="urn:microsoft.com/office/officeart/2005/8/layout/cycle6"/>
    <dgm:cxn modelId="{13D7D941-5FBC-46CA-9663-1BC92CACB5DB}" type="presParOf" srcId="{58C978EF-9B73-42AA-9C53-DCE551F9DABB}" destId="{EC2CDE71-E2A4-4749-9E53-06BF6F9BAC51}" srcOrd="1" destOrd="0" presId="urn:microsoft.com/office/officeart/2005/8/layout/cycle6"/>
    <dgm:cxn modelId="{0E8F6C4F-962A-4A61-9D75-3EADA3B6FBBE}" type="presParOf" srcId="{58C978EF-9B73-42AA-9C53-DCE551F9DABB}" destId="{0E4551AF-6774-4B95-A5EC-5DF44643BB14}" srcOrd="2" destOrd="0" presId="urn:microsoft.com/office/officeart/2005/8/layout/cycle6"/>
    <dgm:cxn modelId="{026AC154-F09B-4CE7-8FD3-867EC29CC474}" type="presParOf" srcId="{58C978EF-9B73-42AA-9C53-DCE551F9DABB}" destId="{7D0E77E6-B2BC-4619-A66B-3D7688E06938}" srcOrd="3" destOrd="0" presId="urn:microsoft.com/office/officeart/2005/8/layout/cycle6"/>
    <dgm:cxn modelId="{9C1346EC-32AB-43F9-ADBC-7A7C46D493B8}" type="presParOf" srcId="{58C978EF-9B73-42AA-9C53-DCE551F9DABB}" destId="{E9558E97-547F-46E2-9EFE-60EF7FB41C10}" srcOrd="4" destOrd="0" presId="urn:microsoft.com/office/officeart/2005/8/layout/cycle6"/>
    <dgm:cxn modelId="{584905AB-8921-4C8B-87BD-BDD08843C5A1}" type="presParOf" srcId="{58C978EF-9B73-42AA-9C53-DCE551F9DABB}" destId="{218C0C69-A14B-4298-9F6A-EC4BB7706EA4}" srcOrd="5" destOrd="0" presId="urn:microsoft.com/office/officeart/2005/8/layout/cycle6"/>
    <dgm:cxn modelId="{A309CC8A-FD71-4144-9EAD-880E1A88C88D}" type="presParOf" srcId="{58C978EF-9B73-42AA-9C53-DCE551F9DABB}" destId="{39AA0346-8345-45E5-A6D7-7E97151E762E}" srcOrd="6" destOrd="0" presId="urn:microsoft.com/office/officeart/2005/8/layout/cycle6"/>
    <dgm:cxn modelId="{DC5D6934-EDCF-46A1-BC29-47FC44853246}" type="presParOf" srcId="{58C978EF-9B73-42AA-9C53-DCE551F9DABB}" destId="{C12CD7BB-F33B-48F8-BF87-20602843E3B7}" srcOrd="7" destOrd="0" presId="urn:microsoft.com/office/officeart/2005/8/layout/cycle6"/>
    <dgm:cxn modelId="{C9408A10-871D-485C-9822-FED9601F2700}" type="presParOf" srcId="{58C978EF-9B73-42AA-9C53-DCE551F9DABB}" destId="{1CC6A437-5CD2-479A-A0C8-FE1212CC71B7}" srcOrd="8" destOrd="0" presId="urn:microsoft.com/office/officeart/2005/8/layout/cycle6"/>
    <dgm:cxn modelId="{1FC1CE17-A9AF-453F-8C4C-969763939CBC}" type="presParOf" srcId="{58C978EF-9B73-42AA-9C53-DCE551F9DABB}" destId="{C4970FA7-731C-4A99-8B78-3F1F21C33B94}" srcOrd="9" destOrd="0" presId="urn:microsoft.com/office/officeart/2005/8/layout/cycle6"/>
    <dgm:cxn modelId="{7F725223-D59C-40D9-B2D3-7DE9D2D2EE4F}" type="presParOf" srcId="{58C978EF-9B73-42AA-9C53-DCE551F9DABB}" destId="{794F3B1B-3E49-44D5-A224-748EC74CC9F7}" srcOrd="10" destOrd="0" presId="urn:microsoft.com/office/officeart/2005/8/layout/cycle6"/>
    <dgm:cxn modelId="{4C5849AA-084F-46D0-B897-FB3D986E41C8}" type="presParOf" srcId="{58C978EF-9B73-42AA-9C53-DCE551F9DABB}" destId="{325C8C8A-59C5-44A2-9415-37365AAA1A17}" srcOrd="11" destOrd="0" presId="urn:microsoft.com/office/officeart/2005/8/layout/cycle6"/>
    <dgm:cxn modelId="{5E0BBB31-8CE0-430C-8DDD-A68172528E3E}" type="presParOf" srcId="{58C978EF-9B73-42AA-9C53-DCE551F9DABB}" destId="{CBE06A62-45B4-46D4-B759-FC64B621F040}" srcOrd="12" destOrd="0" presId="urn:microsoft.com/office/officeart/2005/8/layout/cycle6"/>
    <dgm:cxn modelId="{9358D6FE-1B3F-42C6-AF44-9D2BA2639AC9}" type="presParOf" srcId="{58C978EF-9B73-42AA-9C53-DCE551F9DABB}" destId="{0311ECB2-F811-43E5-85CD-5BEC5518E69A}" srcOrd="13" destOrd="0" presId="urn:microsoft.com/office/officeart/2005/8/layout/cycle6"/>
    <dgm:cxn modelId="{B3D2C550-56AE-4AF4-BA95-BB09A19FEC97}" type="presParOf" srcId="{58C978EF-9B73-42AA-9C53-DCE551F9DABB}" destId="{3DF7902F-D0B9-425B-9437-378F7309CA1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4BC05A-AAE9-4558-896A-24BE2C8FE0E4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B3D53775-0F89-491C-9F05-9A242E1CA5BF}">
      <dgm:prSet phldrT="[Texte]" custT="1"/>
      <dgm:spPr/>
      <dgm:t>
        <a:bodyPr/>
        <a:lstStyle/>
        <a:p>
          <a:r>
            <a:rPr lang="fr-FR" sz="1600" dirty="0" smtClean="0"/>
            <a:t>Partenariat</a:t>
          </a:r>
          <a:endParaRPr lang="fr-FR" sz="1600" dirty="0"/>
        </a:p>
      </dgm:t>
    </dgm:pt>
    <dgm:pt modelId="{ABD4E974-3BA4-45CB-AF15-065122315CEB}" type="parTrans" cxnId="{077E3A34-7AFC-4A3E-B6CD-737ACC945682}">
      <dgm:prSet/>
      <dgm:spPr/>
      <dgm:t>
        <a:bodyPr/>
        <a:lstStyle/>
        <a:p>
          <a:endParaRPr lang="fr-FR"/>
        </a:p>
      </dgm:t>
    </dgm:pt>
    <dgm:pt modelId="{9931A03B-E5AD-414D-8C7A-F2C4767C776B}" type="sibTrans" cxnId="{077E3A34-7AFC-4A3E-B6CD-737ACC945682}">
      <dgm:prSet/>
      <dgm:spPr/>
      <dgm:t>
        <a:bodyPr/>
        <a:lstStyle/>
        <a:p>
          <a:endParaRPr lang="fr-FR"/>
        </a:p>
      </dgm:t>
    </dgm:pt>
    <dgm:pt modelId="{79359232-4142-4577-AFC9-5477786CB9B6}">
      <dgm:prSet phldrT="[Texte]"/>
      <dgm:spPr/>
      <dgm:t>
        <a:bodyPr/>
        <a:lstStyle/>
        <a:p>
          <a:endParaRPr lang="fr-FR" dirty="0"/>
        </a:p>
      </dgm:t>
    </dgm:pt>
    <dgm:pt modelId="{37883C21-AF97-4B19-9580-416A709B7979}" type="parTrans" cxnId="{CEC66465-F71B-4280-8C66-FD86301D1123}">
      <dgm:prSet/>
      <dgm:spPr/>
      <dgm:t>
        <a:bodyPr/>
        <a:lstStyle/>
        <a:p>
          <a:endParaRPr lang="fr-FR"/>
        </a:p>
      </dgm:t>
    </dgm:pt>
    <dgm:pt modelId="{DDF486FC-55E1-4B52-B8DB-F618F8B7E2D0}" type="sibTrans" cxnId="{CEC66465-F71B-4280-8C66-FD86301D1123}">
      <dgm:prSet/>
      <dgm:spPr/>
      <dgm:t>
        <a:bodyPr/>
        <a:lstStyle/>
        <a:p>
          <a:endParaRPr lang="fr-FR"/>
        </a:p>
      </dgm:t>
    </dgm:pt>
    <dgm:pt modelId="{8BBE9833-B62E-405C-8325-E8418E1AF8A3}">
      <dgm:prSet phldrT="[Texte]" custT="1"/>
      <dgm:spPr/>
      <dgm:t>
        <a:bodyPr/>
        <a:lstStyle/>
        <a:p>
          <a:r>
            <a:rPr lang="fr-FR" sz="1600" dirty="0" smtClean="0"/>
            <a:t>Evocation</a:t>
          </a:r>
          <a:endParaRPr lang="fr-FR" sz="1600" dirty="0"/>
        </a:p>
      </dgm:t>
    </dgm:pt>
    <dgm:pt modelId="{0553E44B-DF1C-4BDB-B9DF-E5D92097509D}" type="parTrans" cxnId="{28865CB7-90D9-4DAE-9075-ACCE2DD835E3}">
      <dgm:prSet/>
      <dgm:spPr/>
      <dgm:t>
        <a:bodyPr/>
        <a:lstStyle/>
        <a:p>
          <a:endParaRPr lang="fr-FR"/>
        </a:p>
      </dgm:t>
    </dgm:pt>
    <dgm:pt modelId="{136AC99B-D2C2-482F-BB84-3A07B983A48F}" type="sibTrans" cxnId="{28865CB7-90D9-4DAE-9075-ACCE2DD835E3}">
      <dgm:prSet/>
      <dgm:spPr/>
      <dgm:t>
        <a:bodyPr/>
        <a:lstStyle/>
        <a:p>
          <a:endParaRPr lang="fr-FR"/>
        </a:p>
      </dgm:t>
    </dgm:pt>
    <dgm:pt modelId="{6F1911E1-6B47-4CC3-9B56-492B9D74FC3A}">
      <dgm:prSet custT="1"/>
      <dgm:spPr/>
      <dgm:t>
        <a:bodyPr/>
        <a:lstStyle/>
        <a:p>
          <a:endParaRPr lang="fr-FR" sz="2400" dirty="0"/>
        </a:p>
      </dgm:t>
    </dgm:pt>
    <dgm:pt modelId="{40135BF2-FC46-48E1-952A-CF8DED75F4BF}" type="parTrans" cxnId="{408FE0DA-B128-43A7-8D30-0F81E5C07AF8}">
      <dgm:prSet/>
      <dgm:spPr/>
      <dgm:t>
        <a:bodyPr/>
        <a:lstStyle/>
        <a:p>
          <a:endParaRPr lang="fr-FR"/>
        </a:p>
      </dgm:t>
    </dgm:pt>
    <dgm:pt modelId="{A806ACB0-C8F9-4A09-A2A2-AFD98ED78B3C}" type="sibTrans" cxnId="{408FE0DA-B128-43A7-8D30-0F81E5C07AF8}">
      <dgm:prSet/>
      <dgm:spPr/>
      <dgm:t>
        <a:bodyPr/>
        <a:lstStyle/>
        <a:p>
          <a:endParaRPr lang="fr-FR"/>
        </a:p>
      </dgm:t>
    </dgm:pt>
    <dgm:pt modelId="{B848BBAF-A0E5-4245-AB3B-A1CE3A85AC92}" type="pres">
      <dgm:prSet presAssocID="{ED4BC05A-AAE9-4558-896A-24BE2C8FE0E4}" presName="compositeShape" presStyleCnt="0">
        <dgm:presLayoutVars>
          <dgm:chMax val="7"/>
          <dgm:dir/>
          <dgm:resizeHandles val="exact"/>
        </dgm:presLayoutVars>
      </dgm:prSet>
      <dgm:spPr/>
    </dgm:pt>
    <dgm:pt modelId="{E6EBE4EF-F1A2-4EDA-A581-DB7340040257}" type="pres">
      <dgm:prSet presAssocID="{B3D53775-0F89-491C-9F05-9A242E1CA5BF}" presName="circ1" presStyleLbl="vennNode1" presStyleIdx="0" presStyleCnt="4"/>
      <dgm:spPr/>
      <dgm:t>
        <a:bodyPr/>
        <a:lstStyle/>
        <a:p>
          <a:endParaRPr lang="fr-FR"/>
        </a:p>
      </dgm:t>
    </dgm:pt>
    <dgm:pt modelId="{735F544E-C99B-4F0E-863C-0CECC9C428C1}" type="pres">
      <dgm:prSet presAssocID="{B3D53775-0F89-491C-9F05-9A242E1CA5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70CE4E-D9CD-4DFA-9D6B-490BBB21DFC3}" type="pres">
      <dgm:prSet presAssocID="{79359232-4142-4577-AFC9-5477786CB9B6}" presName="circ2" presStyleLbl="vennNode1" presStyleIdx="1" presStyleCnt="4"/>
      <dgm:spPr/>
      <dgm:t>
        <a:bodyPr/>
        <a:lstStyle/>
        <a:p>
          <a:endParaRPr lang="fr-FR"/>
        </a:p>
      </dgm:t>
    </dgm:pt>
    <dgm:pt modelId="{DB2A3CBF-F604-44E3-90E3-2BE5D3F377FE}" type="pres">
      <dgm:prSet presAssocID="{79359232-4142-4577-AFC9-5477786CB9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AAFCD3-F132-44E6-8696-AC772DD6F450}" type="pres">
      <dgm:prSet presAssocID="{8BBE9833-B62E-405C-8325-E8418E1AF8A3}" presName="circ3" presStyleLbl="vennNode1" presStyleIdx="2" presStyleCnt="4"/>
      <dgm:spPr/>
      <dgm:t>
        <a:bodyPr/>
        <a:lstStyle/>
        <a:p>
          <a:endParaRPr lang="fr-FR"/>
        </a:p>
      </dgm:t>
    </dgm:pt>
    <dgm:pt modelId="{271876E5-5047-4E8B-8DF1-CD0A662392FD}" type="pres">
      <dgm:prSet presAssocID="{8BBE9833-B62E-405C-8325-E8418E1AF8A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0AF4BD-A54D-4A4B-B285-5BF805E0E962}" type="pres">
      <dgm:prSet presAssocID="{6F1911E1-6B47-4CC3-9B56-492B9D74FC3A}" presName="circ4" presStyleLbl="vennNode1" presStyleIdx="3" presStyleCnt="4"/>
      <dgm:spPr/>
      <dgm:t>
        <a:bodyPr/>
        <a:lstStyle/>
        <a:p>
          <a:endParaRPr lang="fr-FR"/>
        </a:p>
      </dgm:t>
    </dgm:pt>
    <dgm:pt modelId="{D792BE2B-ECF4-4C98-8A8E-8C7CF909E102}" type="pres">
      <dgm:prSet presAssocID="{6F1911E1-6B47-4CC3-9B56-492B9D74FC3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E0D056-374E-4547-AF61-C59618BE21BB}" type="presOf" srcId="{8BBE9833-B62E-405C-8325-E8418E1AF8A3}" destId="{271876E5-5047-4E8B-8DF1-CD0A662392FD}" srcOrd="1" destOrd="0" presId="urn:microsoft.com/office/officeart/2005/8/layout/venn1"/>
    <dgm:cxn modelId="{077E3A34-7AFC-4A3E-B6CD-737ACC945682}" srcId="{ED4BC05A-AAE9-4558-896A-24BE2C8FE0E4}" destId="{B3D53775-0F89-491C-9F05-9A242E1CA5BF}" srcOrd="0" destOrd="0" parTransId="{ABD4E974-3BA4-45CB-AF15-065122315CEB}" sibTransId="{9931A03B-E5AD-414D-8C7A-F2C4767C776B}"/>
    <dgm:cxn modelId="{28865CB7-90D9-4DAE-9075-ACCE2DD835E3}" srcId="{ED4BC05A-AAE9-4558-896A-24BE2C8FE0E4}" destId="{8BBE9833-B62E-405C-8325-E8418E1AF8A3}" srcOrd="2" destOrd="0" parTransId="{0553E44B-DF1C-4BDB-B9DF-E5D92097509D}" sibTransId="{136AC99B-D2C2-482F-BB84-3A07B983A48F}"/>
    <dgm:cxn modelId="{2482C004-2F19-4CC8-B5CD-4DF66518AB4C}" type="presOf" srcId="{B3D53775-0F89-491C-9F05-9A242E1CA5BF}" destId="{E6EBE4EF-F1A2-4EDA-A581-DB7340040257}" srcOrd="0" destOrd="0" presId="urn:microsoft.com/office/officeart/2005/8/layout/venn1"/>
    <dgm:cxn modelId="{E6D1C2ED-3ED6-4AD5-9097-9C75CE09EC2E}" type="presOf" srcId="{B3D53775-0F89-491C-9F05-9A242E1CA5BF}" destId="{735F544E-C99B-4F0E-863C-0CECC9C428C1}" srcOrd="1" destOrd="0" presId="urn:microsoft.com/office/officeart/2005/8/layout/venn1"/>
    <dgm:cxn modelId="{FABF0B28-6FD5-40BA-8330-B7FEC1997E55}" type="presOf" srcId="{79359232-4142-4577-AFC9-5477786CB9B6}" destId="{DB2A3CBF-F604-44E3-90E3-2BE5D3F377FE}" srcOrd="1" destOrd="0" presId="urn:microsoft.com/office/officeart/2005/8/layout/venn1"/>
    <dgm:cxn modelId="{A798D0B3-9D31-4D21-919C-7E998C4AA5F3}" type="presOf" srcId="{8BBE9833-B62E-405C-8325-E8418E1AF8A3}" destId="{BCAAFCD3-F132-44E6-8696-AC772DD6F450}" srcOrd="0" destOrd="0" presId="urn:microsoft.com/office/officeart/2005/8/layout/venn1"/>
    <dgm:cxn modelId="{0ADDB8D9-99E6-4E7C-AC42-5519FD08852D}" type="presOf" srcId="{79359232-4142-4577-AFC9-5477786CB9B6}" destId="{9A70CE4E-D9CD-4DFA-9D6B-490BBB21DFC3}" srcOrd="0" destOrd="0" presId="urn:microsoft.com/office/officeart/2005/8/layout/venn1"/>
    <dgm:cxn modelId="{CEC66465-F71B-4280-8C66-FD86301D1123}" srcId="{ED4BC05A-AAE9-4558-896A-24BE2C8FE0E4}" destId="{79359232-4142-4577-AFC9-5477786CB9B6}" srcOrd="1" destOrd="0" parTransId="{37883C21-AF97-4B19-9580-416A709B7979}" sibTransId="{DDF486FC-55E1-4B52-B8DB-F618F8B7E2D0}"/>
    <dgm:cxn modelId="{408FE0DA-B128-43A7-8D30-0F81E5C07AF8}" srcId="{ED4BC05A-AAE9-4558-896A-24BE2C8FE0E4}" destId="{6F1911E1-6B47-4CC3-9B56-492B9D74FC3A}" srcOrd="3" destOrd="0" parTransId="{40135BF2-FC46-48E1-952A-CF8DED75F4BF}" sibTransId="{A806ACB0-C8F9-4A09-A2A2-AFD98ED78B3C}"/>
    <dgm:cxn modelId="{F58F6DA1-8777-491A-AAAC-1BF9FFEA00F1}" type="presOf" srcId="{6F1911E1-6B47-4CC3-9B56-492B9D74FC3A}" destId="{D792BE2B-ECF4-4C98-8A8E-8C7CF909E102}" srcOrd="1" destOrd="0" presId="urn:microsoft.com/office/officeart/2005/8/layout/venn1"/>
    <dgm:cxn modelId="{53AA5022-14A8-4221-B544-583164A6FD43}" type="presOf" srcId="{ED4BC05A-AAE9-4558-896A-24BE2C8FE0E4}" destId="{B848BBAF-A0E5-4245-AB3B-A1CE3A85AC92}" srcOrd="0" destOrd="0" presId="urn:microsoft.com/office/officeart/2005/8/layout/venn1"/>
    <dgm:cxn modelId="{DBB6D541-D61D-4A85-A47D-E6B99EFC76FF}" type="presOf" srcId="{6F1911E1-6B47-4CC3-9B56-492B9D74FC3A}" destId="{900AF4BD-A54D-4A4B-B285-5BF805E0E962}" srcOrd="0" destOrd="0" presId="urn:microsoft.com/office/officeart/2005/8/layout/venn1"/>
    <dgm:cxn modelId="{EE4115EC-2AF4-4A05-BC2A-290E99C7450B}" type="presParOf" srcId="{B848BBAF-A0E5-4245-AB3B-A1CE3A85AC92}" destId="{E6EBE4EF-F1A2-4EDA-A581-DB7340040257}" srcOrd="0" destOrd="0" presId="urn:microsoft.com/office/officeart/2005/8/layout/venn1"/>
    <dgm:cxn modelId="{B915AD92-4456-4D81-9AAC-00800062BFB2}" type="presParOf" srcId="{B848BBAF-A0E5-4245-AB3B-A1CE3A85AC92}" destId="{735F544E-C99B-4F0E-863C-0CECC9C428C1}" srcOrd="1" destOrd="0" presId="urn:microsoft.com/office/officeart/2005/8/layout/venn1"/>
    <dgm:cxn modelId="{6D499973-3683-471B-A24D-85A3EC3D952E}" type="presParOf" srcId="{B848BBAF-A0E5-4245-AB3B-A1CE3A85AC92}" destId="{9A70CE4E-D9CD-4DFA-9D6B-490BBB21DFC3}" srcOrd="2" destOrd="0" presId="urn:microsoft.com/office/officeart/2005/8/layout/venn1"/>
    <dgm:cxn modelId="{BB2E0DAD-CA09-456A-A3F4-BBE723300AD4}" type="presParOf" srcId="{B848BBAF-A0E5-4245-AB3B-A1CE3A85AC92}" destId="{DB2A3CBF-F604-44E3-90E3-2BE5D3F377FE}" srcOrd="3" destOrd="0" presId="urn:microsoft.com/office/officeart/2005/8/layout/venn1"/>
    <dgm:cxn modelId="{CAA5B88B-C0C3-4886-B1A6-E5043DA979E9}" type="presParOf" srcId="{B848BBAF-A0E5-4245-AB3B-A1CE3A85AC92}" destId="{BCAAFCD3-F132-44E6-8696-AC772DD6F450}" srcOrd="4" destOrd="0" presId="urn:microsoft.com/office/officeart/2005/8/layout/venn1"/>
    <dgm:cxn modelId="{D3DCBA65-5253-41BA-BF2F-5DFF25E4A921}" type="presParOf" srcId="{B848BBAF-A0E5-4245-AB3B-A1CE3A85AC92}" destId="{271876E5-5047-4E8B-8DF1-CD0A662392FD}" srcOrd="5" destOrd="0" presId="urn:microsoft.com/office/officeart/2005/8/layout/venn1"/>
    <dgm:cxn modelId="{8C5B02B7-C413-4A30-BCA0-1B1419792042}" type="presParOf" srcId="{B848BBAF-A0E5-4245-AB3B-A1CE3A85AC92}" destId="{900AF4BD-A54D-4A4B-B285-5BF805E0E962}" srcOrd="6" destOrd="0" presId="urn:microsoft.com/office/officeart/2005/8/layout/venn1"/>
    <dgm:cxn modelId="{C501E391-E193-4A49-B718-2B1DD570A7D2}" type="presParOf" srcId="{B848BBAF-A0E5-4245-AB3B-A1CE3A85AC92}" destId="{D792BE2B-ECF4-4C98-8A8E-8C7CF909E102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D73AC6-4C33-4949-B2F2-C1A0720E90EF}">
      <dsp:nvSpPr>
        <dsp:cNvPr id="0" name=""/>
        <dsp:cNvSpPr/>
      </dsp:nvSpPr>
      <dsp:spPr>
        <a:xfrm>
          <a:off x="2962579" y="16997"/>
          <a:ext cx="2972129" cy="10900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Q</a:t>
          </a:r>
          <a:r>
            <a:rPr lang="fr-FR" sz="1800" b="1" kern="1200" dirty="0" smtClean="0"/>
            <a:t>uestions </a:t>
          </a:r>
          <a:r>
            <a:rPr lang="fr-FR" sz="1800" b="1" kern="1200" dirty="0" smtClean="0">
              <a:solidFill>
                <a:schemeClr val="tx1"/>
              </a:solidFill>
            </a:rPr>
            <a:t>O</a:t>
          </a:r>
          <a:r>
            <a:rPr lang="fr-FR" sz="1800" b="1" kern="1200" dirty="0" smtClean="0"/>
            <a:t>uvertes </a:t>
          </a:r>
          <a:endParaRPr lang="fr-FR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Invitent le patient à réfléchir et élaborer</a:t>
          </a:r>
          <a:endParaRPr lang="fr-FR" sz="1400" kern="1200" dirty="0"/>
        </a:p>
      </dsp:txBody>
      <dsp:txXfrm>
        <a:off x="2962579" y="16997"/>
        <a:ext cx="2972129" cy="1090097"/>
      </dsp:txXfrm>
    </dsp:sp>
    <dsp:sp modelId="{0E4551AF-6774-4B95-A5EC-5DF44643BB14}">
      <dsp:nvSpPr>
        <dsp:cNvPr id="0" name=""/>
        <dsp:cNvSpPr/>
      </dsp:nvSpPr>
      <dsp:spPr>
        <a:xfrm>
          <a:off x="2144218" y="562046"/>
          <a:ext cx="4608850" cy="4608850"/>
        </a:xfrm>
        <a:custGeom>
          <a:avLst/>
          <a:gdLst/>
          <a:ahLst/>
          <a:cxnLst/>
          <a:rect l="0" t="0" r="0" b="0"/>
          <a:pathLst>
            <a:path>
              <a:moveTo>
                <a:pt x="3795334" y="547278"/>
              </a:moveTo>
              <a:arcTo wR="2304425" hR="2304425" stAng="18618843" swAng="93084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E77E6-B2BC-4619-A66B-3D7688E06938}">
      <dsp:nvSpPr>
        <dsp:cNvPr id="0" name=""/>
        <dsp:cNvSpPr/>
      </dsp:nvSpPr>
      <dsp:spPr>
        <a:xfrm>
          <a:off x="5095981" y="1577384"/>
          <a:ext cx="3088602" cy="1153961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V</a:t>
          </a:r>
          <a:r>
            <a:rPr lang="fr-FR" sz="1800" b="1" kern="1200" dirty="0" smtClean="0"/>
            <a:t>alorisation </a:t>
          </a:r>
          <a:endParaRPr lang="fr-FR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Points forts,  compétences, efforts et bonnes intentions</a:t>
          </a:r>
          <a:endParaRPr lang="fr-FR" sz="1400" kern="1200" dirty="0"/>
        </a:p>
      </dsp:txBody>
      <dsp:txXfrm>
        <a:off x="5095981" y="1577384"/>
        <a:ext cx="3088602" cy="1153961"/>
      </dsp:txXfrm>
    </dsp:sp>
    <dsp:sp modelId="{218C0C69-A14B-4298-9F6A-EC4BB7706EA4}">
      <dsp:nvSpPr>
        <dsp:cNvPr id="0" name=""/>
        <dsp:cNvSpPr/>
      </dsp:nvSpPr>
      <dsp:spPr>
        <a:xfrm>
          <a:off x="2144218" y="562046"/>
          <a:ext cx="4608850" cy="4608850"/>
        </a:xfrm>
        <a:custGeom>
          <a:avLst/>
          <a:gdLst/>
          <a:ahLst/>
          <a:cxnLst/>
          <a:rect l="0" t="0" r="0" b="0"/>
          <a:pathLst>
            <a:path>
              <a:moveTo>
                <a:pt x="4605733" y="2184612"/>
              </a:moveTo>
              <a:arcTo wR="2304425" hR="2304425" stAng="21421182" swAng="2286566"/>
            </a:path>
          </a:pathLst>
        </a:custGeom>
        <a:noFill/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A0346-8345-45E5-A6D7-7E97151E762E}">
      <dsp:nvSpPr>
        <dsp:cNvPr id="0" name=""/>
        <dsp:cNvSpPr/>
      </dsp:nvSpPr>
      <dsp:spPr>
        <a:xfrm>
          <a:off x="4216300" y="4205000"/>
          <a:ext cx="3173702" cy="1051581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E</a:t>
          </a:r>
          <a:r>
            <a:rPr lang="fr-FR" sz="1800" b="1" kern="1200" dirty="0" smtClean="0"/>
            <a:t>coute réflective</a:t>
          </a:r>
          <a:endParaRPr lang="fr-FR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Vérification et approfondissement de la compréhension   </a:t>
          </a:r>
          <a:endParaRPr lang="fr-FR" sz="1400" kern="1200" dirty="0"/>
        </a:p>
      </dsp:txBody>
      <dsp:txXfrm>
        <a:off x="4216300" y="4205000"/>
        <a:ext cx="3173702" cy="1051581"/>
      </dsp:txXfrm>
    </dsp:sp>
    <dsp:sp modelId="{1CC6A437-5CD2-479A-A0C8-FE1212CC71B7}">
      <dsp:nvSpPr>
        <dsp:cNvPr id="0" name=""/>
        <dsp:cNvSpPr/>
      </dsp:nvSpPr>
      <dsp:spPr>
        <a:xfrm>
          <a:off x="2144218" y="562046"/>
          <a:ext cx="4608850" cy="4608850"/>
        </a:xfrm>
        <a:custGeom>
          <a:avLst/>
          <a:gdLst/>
          <a:ahLst/>
          <a:cxnLst/>
          <a:rect l="0" t="0" r="0" b="0"/>
          <a:pathLst>
            <a:path>
              <a:moveTo>
                <a:pt x="2071704" y="4597069"/>
              </a:moveTo>
              <a:arcTo wR="2304425" hR="2304425" stAng="5747767" swAng="55400"/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70FA7-731C-4A99-8B78-3F1F21C33B94}">
      <dsp:nvSpPr>
        <dsp:cNvPr id="0" name=""/>
        <dsp:cNvSpPr/>
      </dsp:nvSpPr>
      <dsp:spPr>
        <a:xfrm>
          <a:off x="2009642" y="4205000"/>
          <a:ext cx="2168989" cy="1051581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R</a:t>
          </a:r>
          <a:r>
            <a:rPr lang="fr-FR" sz="1800" b="1" kern="1200" dirty="0" smtClean="0"/>
            <a:t>ésumés</a:t>
          </a:r>
          <a:endParaRPr lang="fr-FR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En fin d’entretien  </a:t>
          </a:r>
          <a:endParaRPr lang="fr-FR" sz="1400" kern="1200" dirty="0"/>
        </a:p>
      </dsp:txBody>
      <dsp:txXfrm>
        <a:off x="2009642" y="4205000"/>
        <a:ext cx="2168989" cy="1051581"/>
      </dsp:txXfrm>
    </dsp:sp>
    <dsp:sp modelId="{325C8C8A-59C5-44A2-9415-37365AAA1A17}">
      <dsp:nvSpPr>
        <dsp:cNvPr id="0" name=""/>
        <dsp:cNvSpPr/>
      </dsp:nvSpPr>
      <dsp:spPr>
        <a:xfrm>
          <a:off x="2144218" y="562046"/>
          <a:ext cx="4608850" cy="4608850"/>
        </a:xfrm>
        <a:custGeom>
          <a:avLst/>
          <a:gdLst/>
          <a:ahLst/>
          <a:cxnLst/>
          <a:rect l="0" t="0" r="0" b="0"/>
          <a:pathLst>
            <a:path>
              <a:moveTo>
                <a:pt x="419073" y="3629500"/>
              </a:moveTo>
              <a:arcTo wR="2304425" hR="2304425" stAng="8693967" swAng="2465892"/>
            </a:path>
          </a:pathLst>
        </a:custGeom>
        <a:noFill/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06A62-45B4-46D4-B759-FC64B621F040}">
      <dsp:nvSpPr>
        <dsp:cNvPr id="0" name=""/>
        <dsp:cNvSpPr/>
      </dsp:nvSpPr>
      <dsp:spPr>
        <a:xfrm>
          <a:off x="959415" y="1699431"/>
          <a:ext cx="2595180" cy="90986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Informer et conseiller</a:t>
          </a:r>
          <a:endParaRPr lang="fr-FR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Demander – Fournir - Demander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</dsp:txBody>
      <dsp:txXfrm>
        <a:off x="959415" y="1699431"/>
        <a:ext cx="2595180" cy="909866"/>
      </dsp:txXfrm>
    </dsp:sp>
    <dsp:sp modelId="{3DF7902F-D0B9-425B-9437-378F7309CA11}">
      <dsp:nvSpPr>
        <dsp:cNvPr id="0" name=""/>
        <dsp:cNvSpPr/>
      </dsp:nvSpPr>
      <dsp:spPr>
        <a:xfrm>
          <a:off x="2144218" y="562046"/>
          <a:ext cx="4608850" cy="4608850"/>
        </a:xfrm>
        <a:custGeom>
          <a:avLst/>
          <a:gdLst/>
          <a:ahLst/>
          <a:cxnLst/>
          <a:rect l="0" t="0" r="0" b="0"/>
          <a:pathLst>
            <a:path>
              <a:moveTo>
                <a:pt x="321316" y="1130690"/>
              </a:moveTo>
              <a:arcTo wR="2304425" hR="2304425" stAng="12637191" swAng="1141839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EBE4EF-F1A2-4EDA-A581-DB7340040257}">
      <dsp:nvSpPr>
        <dsp:cNvPr id="0" name=""/>
        <dsp:cNvSpPr/>
      </dsp:nvSpPr>
      <dsp:spPr>
        <a:xfrm>
          <a:off x="1119512" y="28803"/>
          <a:ext cx="1497766" cy="149776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Partenariat</a:t>
          </a:r>
          <a:endParaRPr lang="fr-FR" sz="1600" kern="1200" dirty="0"/>
        </a:p>
      </dsp:txBody>
      <dsp:txXfrm>
        <a:off x="1292332" y="230425"/>
        <a:ext cx="1152128" cy="475252"/>
      </dsp:txXfrm>
    </dsp:sp>
    <dsp:sp modelId="{9A70CE4E-D9CD-4DFA-9D6B-490BBB21DFC3}">
      <dsp:nvSpPr>
        <dsp:cNvPr id="0" name=""/>
        <dsp:cNvSpPr/>
      </dsp:nvSpPr>
      <dsp:spPr>
        <a:xfrm>
          <a:off x="1781986" y="691276"/>
          <a:ext cx="1497766" cy="1497766"/>
        </a:xfrm>
        <a:prstGeom prst="ellipse">
          <a:avLst/>
        </a:prstGeom>
        <a:solidFill>
          <a:schemeClr val="accent4">
            <a:alpha val="50000"/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2588476" y="864096"/>
        <a:ext cx="576064" cy="1152128"/>
      </dsp:txXfrm>
    </dsp:sp>
    <dsp:sp modelId="{BCAAFCD3-F132-44E6-8696-AC772DD6F450}">
      <dsp:nvSpPr>
        <dsp:cNvPr id="0" name=""/>
        <dsp:cNvSpPr/>
      </dsp:nvSpPr>
      <dsp:spPr>
        <a:xfrm>
          <a:off x="1119512" y="1353750"/>
          <a:ext cx="1497766" cy="1497766"/>
        </a:xfrm>
        <a:prstGeom prst="ellipse">
          <a:avLst/>
        </a:prstGeom>
        <a:solidFill>
          <a:schemeClr val="accent4">
            <a:alpha val="50000"/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Evocation</a:t>
          </a:r>
          <a:endParaRPr lang="fr-FR" sz="1600" kern="1200" dirty="0"/>
        </a:p>
      </dsp:txBody>
      <dsp:txXfrm>
        <a:off x="1292332" y="2174641"/>
        <a:ext cx="1152128" cy="475252"/>
      </dsp:txXfrm>
    </dsp:sp>
    <dsp:sp modelId="{900AF4BD-A54D-4A4B-B285-5BF805E0E962}">
      <dsp:nvSpPr>
        <dsp:cNvPr id="0" name=""/>
        <dsp:cNvSpPr/>
      </dsp:nvSpPr>
      <dsp:spPr>
        <a:xfrm>
          <a:off x="457039" y="691276"/>
          <a:ext cx="1497766" cy="1497766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/>
        </a:p>
      </dsp:txBody>
      <dsp:txXfrm>
        <a:off x="572252" y="864096"/>
        <a:ext cx="576064" cy="1152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27E88-AB72-4A7D-909A-71CD166FE547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A96DD-5A11-44CE-AE6F-DED6DDA735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96DD-5A11-44CE-AE6F-DED6DDA7359F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33003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96DD-5A11-44CE-AE6F-DED6DDA7359F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4692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96DD-5A11-44CE-AE6F-DED6DDA7359F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2693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Confiance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 cette échelle de 0 à 10, où 0 signifie aucune confiance et 10 extrêmement confiant, comment avez-vous confiance en votre capacité à prendre vos médicaments tels que prescrits par votre médecin ? »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  Pourquoi avoir choisir x plutôt que x-2 ? »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 Qu’est-ce qui pourrait vous faire passer à x+2 ? 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96DD-5A11-44CE-AE6F-DED6DDA7359F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28293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00B050"/>
                </a:solidFill>
              </a:rPr>
              <a:t>« Quelles sont les questions que je pourrais clarifier pour vous ?»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96DD-5A11-44CE-AE6F-DED6DDA7359F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3749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60C456-384C-4A3E-BBAE-59706B300BF5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924333" y="685728"/>
            <a:ext cx="5010937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None/>
            </a:pPr>
            <a:endParaRPr lang="fr-FR" altLang="fr-FR" sz="18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640" y="4343912"/>
            <a:ext cx="5483517" cy="411143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32EAB0-83F9-4363-8F32-D962B23BBBB1}" type="slidenum">
              <a:rPr lang="fr-FR" altLang="fr-FR"/>
              <a:pPr eaLnBrk="1" hangingPunct="1">
                <a:spcBef>
                  <a:spcPct val="0"/>
                </a:spcBef>
              </a:pPr>
              <a:t>35</a:t>
            </a:fld>
            <a:endParaRPr lang="fr-FR" altLang="fr-FR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924333" y="685728"/>
            <a:ext cx="5010937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endParaRPr lang="fr-FR" altLang="fr-FR" sz="1800">
              <a:solidFill>
                <a:prstClr val="white"/>
              </a:solidFill>
              <a:latin typeface="Comic Sans MS" pitchFamily="66" charset="0"/>
              <a:ea typeface="MS Gothic" charset="-128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640" y="4343912"/>
            <a:ext cx="5483517" cy="411143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A7C-9DB7-4D7B-9119-DDCB808DECB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923-6E92-416A-B47A-BBD46D33C0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A7C-9DB7-4D7B-9119-DDCB808DECB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923-6E92-416A-B47A-BBD46D33C0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A7C-9DB7-4D7B-9119-DDCB808DECB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923-6E92-416A-B47A-BBD46D33C0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5AEC-838A-463D-8F1C-4FF59B8CF4ED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576A-FA72-407C-95CF-5730A39B9F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5AEC-838A-463D-8F1C-4FF59B8CF4ED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576A-FA72-407C-95CF-5730A39B9F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5AEC-838A-463D-8F1C-4FF59B8CF4ED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576A-FA72-407C-95CF-5730A39B9F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5AEC-838A-463D-8F1C-4FF59B8CF4ED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576A-FA72-407C-95CF-5730A39B9F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5AEC-838A-463D-8F1C-4FF59B8CF4ED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576A-FA72-407C-95CF-5730A39B9F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5AEC-838A-463D-8F1C-4FF59B8CF4ED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576A-FA72-407C-95CF-5730A39B9F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5AEC-838A-463D-8F1C-4FF59B8CF4ED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576A-FA72-407C-95CF-5730A39B9F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5AEC-838A-463D-8F1C-4FF59B8CF4ED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576A-FA72-407C-95CF-5730A39B9F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 l="-2000" t="-2000" r="9000" b="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2133600" cy="365125"/>
          </a:xfrm>
        </p:spPr>
        <p:txBody>
          <a:bodyPr/>
          <a:lstStyle/>
          <a:p>
            <a:fld id="{35482A7C-9DB7-4D7B-9119-DDCB808DECB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C630F923-6E92-416A-B47A-BBD46D33C0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5AEC-838A-463D-8F1C-4FF59B8CF4ED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576A-FA72-407C-95CF-5730A39B9F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5AEC-838A-463D-8F1C-4FF59B8CF4ED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576A-FA72-407C-95CF-5730A39B9F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5AEC-838A-463D-8F1C-4FF59B8CF4ED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576A-FA72-407C-95CF-5730A39B9F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DBC4-A43E-4652-AE24-EC6130DB70CE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EAE4-FB8D-4DC0-97B0-5F1359D773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DBC4-A43E-4652-AE24-EC6130DB70CE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EAE4-FB8D-4DC0-97B0-5F1359D773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DBC4-A43E-4652-AE24-EC6130DB70CE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EAE4-FB8D-4DC0-97B0-5F1359D773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DBC4-A43E-4652-AE24-EC6130DB70CE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EAE4-FB8D-4DC0-97B0-5F1359D773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DBC4-A43E-4652-AE24-EC6130DB70CE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EAE4-FB8D-4DC0-97B0-5F1359D773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DBC4-A43E-4652-AE24-EC6130DB70CE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EAE4-FB8D-4DC0-97B0-5F1359D773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DBC4-A43E-4652-AE24-EC6130DB70CE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EAE4-FB8D-4DC0-97B0-5F1359D773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A7C-9DB7-4D7B-9119-DDCB808DECB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923-6E92-416A-B47A-BBD46D33C0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DBC4-A43E-4652-AE24-EC6130DB70CE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EAE4-FB8D-4DC0-97B0-5F1359D773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DBC4-A43E-4652-AE24-EC6130DB70CE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EAE4-FB8D-4DC0-97B0-5F1359D773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DBC4-A43E-4652-AE24-EC6130DB70CE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EAE4-FB8D-4DC0-97B0-5F1359D773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DBC4-A43E-4652-AE24-EC6130DB70CE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EAE4-FB8D-4DC0-97B0-5F1359D773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9D5-1B0A-44FE-8853-BE9158D786D1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FFC3-6E11-46F9-AB93-424D250945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9D5-1B0A-44FE-8853-BE9158D786D1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FFC3-6E11-46F9-AB93-424D250945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9D5-1B0A-44FE-8853-BE9158D786D1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FFC3-6E11-46F9-AB93-424D250945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9D5-1B0A-44FE-8853-BE9158D786D1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FFC3-6E11-46F9-AB93-424D250945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9D5-1B0A-44FE-8853-BE9158D786D1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FFC3-6E11-46F9-AB93-424D250945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9D5-1B0A-44FE-8853-BE9158D786D1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FFC3-6E11-46F9-AB93-424D250945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A7C-9DB7-4D7B-9119-DDCB808DECB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923-6E92-416A-B47A-BBD46D33C0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9D5-1B0A-44FE-8853-BE9158D786D1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FFC3-6E11-46F9-AB93-424D250945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9D5-1B0A-44FE-8853-BE9158D786D1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FFC3-6E11-46F9-AB93-424D250945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9D5-1B0A-44FE-8853-BE9158D786D1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FFC3-6E11-46F9-AB93-424D250945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9D5-1B0A-44FE-8853-BE9158D786D1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FFC3-6E11-46F9-AB93-424D250945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19D5-1B0A-44FE-8853-BE9158D786D1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FFC3-6E11-46F9-AB93-424D250945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39-8187-4F16-B064-6E8B671FAB83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D7D5-5411-430C-91FC-7A306276A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39-8187-4F16-B064-6E8B671FAB83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D7D5-5411-430C-91FC-7A306276A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39-8187-4F16-B064-6E8B671FAB83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D7D5-5411-430C-91FC-7A306276A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39-8187-4F16-B064-6E8B671FAB83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D7D5-5411-430C-91FC-7A306276A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39-8187-4F16-B064-6E8B671FAB83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D7D5-5411-430C-91FC-7A306276A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A7C-9DB7-4D7B-9119-DDCB808DECB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923-6E92-416A-B47A-BBD46D33C0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39-8187-4F16-B064-6E8B671FAB83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D7D5-5411-430C-91FC-7A306276A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39-8187-4F16-B064-6E8B671FAB83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D7D5-5411-430C-91FC-7A306276A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39-8187-4F16-B064-6E8B671FAB83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D7D5-5411-430C-91FC-7A306276A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39-8187-4F16-B064-6E8B671FAB83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D7D5-5411-430C-91FC-7A306276A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39-8187-4F16-B064-6E8B671FAB83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D7D5-5411-430C-91FC-7A306276A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39-8187-4F16-B064-6E8B671FAB83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D7D5-5411-430C-91FC-7A306276A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A7C-9DB7-4D7B-9119-DDCB808DECB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923-6E92-416A-B47A-BBD46D33C0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A7C-9DB7-4D7B-9119-DDCB808DECB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923-6E92-416A-B47A-BBD46D33C0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A7C-9DB7-4D7B-9119-DDCB808DECB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923-6E92-416A-B47A-BBD46D33C0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A7C-9DB7-4D7B-9119-DDCB808DECB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923-6E92-416A-B47A-BBD46D33C0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1000" t="-4000" r="-87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82A7C-9DB7-4D7B-9119-DDCB808DECB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F923-6E92-416A-B47A-BBD46D33C0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1000" t="-4000" r="-87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5AEC-838A-463D-8F1C-4FF59B8CF4ED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2576A-FA72-407C-95CF-5730A39B9F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1000" t="-4000" r="-87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1DBC4-A43E-4652-AE24-EC6130DB70CE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4EAE4-FB8D-4DC0-97B0-5F1359D773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1000" t="-4000" r="-87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19D5-1B0A-44FE-8853-BE9158D786D1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AFFC3-6E11-46F9-AB93-424D250945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1000" t="-4000" r="-87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9BD39-8187-4F16-B064-6E8B671FAB83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D7D5-5411-430C-91FC-7A306276A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afdem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Education thérapeutique en milieu psychiatrique : retour d’expérience</a:t>
            </a:r>
            <a:endParaRPr lang="fr-FR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>
            <a:normAutofit/>
          </a:bodyPr>
          <a:lstStyle/>
          <a:p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Sylvaine Berthe,  Fondation Bon Sauveur, Bégard</a:t>
            </a:r>
          </a:p>
          <a:p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Charlotte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Goarin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EPSM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Gourmelen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Quimper</a:t>
            </a:r>
          </a:p>
          <a:p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Sandrine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Riou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EPSM Morbihan,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Saint-Ave</a:t>
            </a:r>
            <a:endParaRPr lang="fr-F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Joachim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Lelièvre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CHRU Brest,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Bohars</a:t>
            </a:r>
            <a:endParaRPr lang="fr-F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Vendredi 21 juin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67544" y="19124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b="1" cap="sm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La conception du jeu</a:t>
            </a:r>
            <a:endParaRPr lang="fr-FR" sz="3000" b="1" cap="smal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556" y="1663055"/>
            <a:ext cx="7403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Dans </a:t>
            </a:r>
            <a:r>
              <a:rPr lang="fr-FR" dirty="0">
                <a:latin typeface="Arial Narrow" panose="020B0606020202030204" pitchFamily="34" charset="0"/>
              </a:rPr>
              <a:t>le cadre d’un </a:t>
            </a:r>
            <a:r>
              <a:rPr lang="fr-FR" b="1" dirty="0">
                <a:latin typeface="Arial Narrow" panose="020B0606020202030204" pitchFamily="34" charset="0"/>
              </a:rPr>
              <a:t>atelier thérapeutique 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fr-FR" b="1" dirty="0" smtClean="0">
                <a:latin typeface="Arial Narrow" panose="020B0606020202030204" pitchFamily="34" charset="0"/>
              </a:rPr>
              <a:t>« </a:t>
            </a:r>
            <a:r>
              <a:rPr lang="fr-FR" b="1" dirty="0">
                <a:latin typeface="Arial Narrow" panose="020B0606020202030204" pitchFamily="34" charset="0"/>
              </a:rPr>
              <a:t>C</a:t>
            </a:r>
            <a:r>
              <a:rPr lang="fr-FR" b="1" dirty="0" smtClean="0">
                <a:latin typeface="Arial Narrow" panose="020B0606020202030204" pitchFamily="34" charset="0"/>
              </a:rPr>
              <a:t>éramique </a:t>
            </a:r>
            <a:r>
              <a:rPr lang="fr-FR" b="1" dirty="0">
                <a:latin typeface="Arial Narrow" panose="020B0606020202030204" pitchFamily="34" charset="0"/>
              </a:rPr>
              <a:t>», </a:t>
            </a:r>
            <a:r>
              <a:rPr lang="fr-FR" dirty="0" smtClean="0">
                <a:latin typeface="Arial Narrow" panose="020B0606020202030204" pitchFamily="34" charset="0"/>
              </a:rPr>
              <a:t>Solenne, Elodie et les </a:t>
            </a:r>
            <a:r>
              <a:rPr lang="fr-FR" dirty="0">
                <a:latin typeface="Arial Narrow" panose="020B0606020202030204" pitchFamily="34" charset="0"/>
              </a:rPr>
              <a:t>patients </a:t>
            </a:r>
            <a:r>
              <a:rPr lang="fr-FR" dirty="0" smtClean="0">
                <a:latin typeface="Arial Narrow" panose="020B0606020202030204" pitchFamily="34" charset="0"/>
              </a:rPr>
              <a:t>de l’HC Izella ont </a:t>
            </a:r>
            <a:r>
              <a:rPr lang="fr-FR" dirty="0">
                <a:latin typeface="Arial Narrow" panose="020B0606020202030204" pitchFamily="34" charset="0"/>
              </a:rPr>
              <a:t>réalisé une maquette puis les différents éléments du jeu (pièces du plateau, pions, dés</a:t>
            </a:r>
            <a:r>
              <a:rPr lang="fr-FR" dirty="0" smtClean="0">
                <a:latin typeface="Arial Narrow" panose="020B0606020202030204" pitchFamily="34" charset="0"/>
              </a:rPr>
              <a:t>…)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fr-FR" b="1" dirty="0" smtClean="0">
                <a:latin typeface="Arial Narrow" panose="020B0606020202030204" pitchFamily="34" charset="0"/>
              </a:rPr>
              <a:t>« Bois et bricolage », </a:t>
            </a:r>
            <a:r>
              <a:rPr lang="fr-FR" dirty="0" smtClean="0">
                <a:latin typeface="Arial Narrow" panose="020B0606020202030204" pitchFamily="34" charset="0"/>
              </a:rPr>
              <a:t>un infirmier et des patients de l’HJ Intermède ont réalisé la boîte du jeu.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FR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FR" dirty="0">
              <a:latin typeface="Arial Narrow" panose="020B0606020202030204" pitchFamily="34" charset="0"/>
            </a:endParaRP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FR" dirty="0">
              <a:latin typeface="Arial Narrow" panose="020B0606020202030204" pitchFamily="34" charset="0"/>
            </a:endParaRPr>
          </a:p>
          <a:p>
            <a:endParaRPr lang="fr-FR" b="1" dirty="0">
              <a:latin typeface="Arial Narrow" panose="020B0606020202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b="1" dirty="0" smtClean="0">
                <a:latin typeface="Arial Narrow" panose="020B0606020202030204" pitchFamily="34" charset="0"/>
              </a:rPr>
              <a:t>«Tricot et couture » une infirmière du CMP Briec </a:t>
            </a:r>
            <a:r>
              <a:rPr lang="fr-FR" dirty="0" smtClean="0">
                <a:latin typeface="Arial Narrow" panose="020B0606020202030204" pitchFamily="34" charset="0"/>
              </a:rPr>
              <a:t>pour la réalisation de sacs à pions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 smtClean="0">
                <a:latin typeface="Arial Narrow" panose="020B0606020202030204" pitchFamily="34" charset="0"/>
              </a:rPr>
              <a:t>Coopération entre professionnels et unités de l’EPSM se connaissant peu et ne travaillant pas habituellement ensemble (pharmacie/ateliers thérapeutiques/services de soins en intra/services ambulatoires), coordonnés par le service qualité</a:t>
            </a:r>
            <a:r>
              <a:rPr lang="fr-FR" dirty="0">
                <a:latin typeface="Arial Narrow" panose="020B0606020202030204" pitchFamily="34" charset="0"/>
              </a:rPr>
              <a:t>,</a:t>
            </a:r>
            <a:endParaRPr lang="fr-FR" dirty="0" smtClean="0"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526" y="2923680"/>
            <a:ext cx="2265586" cy="172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9476" y="260649"/>
            <a:ext cx="81526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3"/>
            <a:ext cx="962339" cy="101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17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35986" y="191246"/>
            <a:ext cx="80084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b="1" cap="small" dirty="0">
                <a:solidFill>
                  <a:srgbClr val="FF0000"/>
                </a:solidFill>
                <a:latin typeface="Arial Narrow" panose="020B0606020202030204" pitchFamily="34" charset="0"/>
              </a:rPr>
              <a:t>La conception du </a:t>
            </a:r>
            <a:r>
              <a:rPr lang="fr-FR" sz="3000" b="1" cap="sm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jeu</a:t>
            </a:r>
            <a:endParaRPr lang="fr-FR" sz="3000" b="1" cap="smal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762938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Les questions </a:t>
            </a:r>
            <a:r>
              <a:rPr lang="fr-FR" dirty="0">
                <a:latin typeface="Arial Narrow" panose="020B0606020202030204" pitchFamily="34" charset="0"/>
              </a:rPr>
              <a:t>ont été rédigées par un pharmacien et un psychiatre, </a:t>
            </a:r>
            <a:r>
              <a:rPr lang="fr-FR" dirty="0" smtClean="0">
                <a:latin typeface="Arial Narrow" panose="020B0606020202030204" pitchFamily="34" charset="0"/>
              </a:rPr>
              <a:t> 6 thématiques retenues : 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« </a:t>
            </a:r>
            <a:r>
              <a:rPr lang="fr-FR" dirty="0">
                <a:latin typeface="Arial Narrow" panose="020B0606020202030204" pitchFamily="34" charset="0"/>
              </a:rPr>
              <a:t>M</a:t>
            </a:r>
            <a:r>
              <a:rPr lang="fr-FR" dirty="0" smtClean="0">
                <a:latin typeface="Arial Narrow" panose="020B0606020202030204" pitchFamily="34" charset="0"/>
              </a:rPr>
              <a:t>es </a:t>
            </a:r>
            <a:r>
              <a:rPr lang="fr-FR" dirty="0">
                <a:latin typeface="Arial Narrow" panose="020B0606020202030204" pitchFamily="34" charset="0"/>
              </a:rPr>
              <a:t>médicaments » </a:t>
            </a:r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« </a:t>
            </a:r>
            <a:r>
              <a:rPr lang="fr-FR" dirty="0">
                <a:latin typeface="Arial Narrow" panose="020B0606020202030204" pitchFamily="34" charset="0"/>
              </a:rPr>
              <a:t>L</a:t>
            </a:r>
            <a:r>
              <a:rPr lang="fr-FR" dirty="0" smtClean="0">
                <a:latin typeface="Arial Narrow" panose="020B0606020202030204" pitchFamily="34" charset="0"/>
              </a:rPr>
              <a:t>eurs </a:t>
            </a:r>
            <a:r>
              <a:rPr lang="fr-FR" dirty="0">
                <a:latin typeface="Arial Narrow" panose="020B0606020202030204" pitchFamily="34" charset="0"/>
              </a:rPr>
              <a:t>effets indésirables – l’observance </a:t>
            </a:r>
            <a:r>
              <a:rPr lang="fr-FR" dirty="0" smtClean="0">
                <a:latin typeface="Arial Narrow" panose="020B0606020202030204" pitchFamily="34" charset="0"/>
              </a:rPr>
              <a:t>»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« </a:t>
            </a:r>
            <a:r>
              <a:rPr lang="fr-FR" dirty="0">
                <a:latin typeface="Arial Narrow" panose="020B0606020202030204" pitchFamily="34" charset="0"/>
              </a:rPr>
              <a:t>L</a:t>
            </a:r>
            <a:r>
              <a:rPr lang="fr-FR" dirty="0" smtClean="0">
                <a:latin typeface="Arial Narrow" panose="020B0606020202030204" pitchFamily="34" charset="0"/>
              </a:rPr>
              <a:t>eurs </a:t>
            </a:r>
            <a:r>
              <a:rPr lang="fr-FR" dirty="0">
                <a:latin typeface="Arial Narrow" panose="020B0606020202030204" pitchFamily="34" charset="0"/>
              </a:rPr>
              <a:t>interactions » </a:t>
            </a:r>
            <a:endParaRPr lang="fr-FR" dirty="0" smtClean="0">
              <a:latin typeface="Arial Narrow" panose="020B0606020202030204" pitchFamily="34" charset="0"/>
            </a:endParaRPr>
          </a:p>
          <a:p>
            <a:r>
              <a:rPr lang="fr-FR" dirty="0">
                <a:latin typeface="Arial Narrow" panose="020B0606020202030204" pitchFamily="34" charset="0"/>
              </a:rPr>
              <a:t>	</a:t>
            </a:r>
            <a:endParaRPr lang="fr-FR" dirty="0" smtClean="0"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« </a:t>
            </a:r>
            <a:r>
              <a:rPr lang="fr-FR" dirty="0">
                <a:latin typeface="Arial Narrow" panose="020B0606020202030204" pitchFamily="34" charset="0"/>
              </a:rPr>
              <a:t>C</a:t>
            </a:r>
            <a:r>
              <a:rPr lang="fr-FR" dirty="0" smtClean="0">
                <a:latin typeface="Arial Narrow" panose="020B0606020202030204" pitchFamily="34" charset="0"/>
              </a:rPr>
              <a:t>omment </a:t>
            </a:r>
            <a:r>
              <a:rPr lang="fr-FR" dirty="0">
                <a:latin typeface="Arial Narrow" panose="020B0606020202030204" pitchFamily="34" charset="0"/>
              </a:rPr>
              <a:t>les gérer à la maison ? » </a:t>
            </a:r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« </a:t>
            </a:r>
            <a:r>
              <a:rPr lang="fr-FR" dirty="0">
                <a:latin typeface="Arial Narrow" panose="020B0606020202030204" pitchFamily="34" charset="0"/>
              </a:rPr>
              <a:t>C</a:t>
            </a:r>
            <a:r>
              <a:rPr lang="fr-FR" dirty="0" smtClean="0">
                <a:latin typeface="Arial Narrow" panose="020B0606020202030204" pitchFamily="34" charset="0"/>
              </a:rPr>
              <a:t>omment </a:t>
            </a:r>
            <a:r>
              <a:rPr lang="fr-FR" dirty="0">
                <a:latin typeface="Arial Narrow" panose="020B0606020202030204" pitchFamily="34" charset="0"/>
              </a:rPr>
              <a:t>les gérer à l’extérieur ? » </a:t>
            </a:r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« </a:t>
            </a:r>
            <a:r>
              <a:rPr lang="fr-FR" dirty="0">
                <a:latin typeface="Arial Narrow" panose="020B0606020202030204" pitchFamily="34" charset="0"/>
              </a:rPr>
              <a:t>M</a:t>
            </a:r>
            <a:r>
              <a:rPr lang="fr-FR" dirty="0" smtClean="0">
                <a:latin typeface="Arial Narrow" panose="020B0606020202030204" pitchFamily="34" charset="0"/>
              </a:rPr>
              <a:t>a </a:t>
            </a:r>
            <a:r>
              <a:rPr lang="fr-FR" dirty="0">
                <a:latin typeface="Arial Narrow" panose="020B0606020202030204" pitchFamily="34" charset="0"/>
              </a:rPr>
              <a:t>maladie » </a:t>
            </a:r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 smtClean="0">
              <a:latin typeface="Arial Narrow" panose="020B060602020203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523" y="2148533"/>
            <a:ext cx="218281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6729" y="2796605"/>
            <a:ext cx="22494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510" y="2920876"/>
            <a:ext cx="1890954" cy="72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94587"/>
            <a:ext cx="4464496" cy="316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7414" y="116633"/>
            <a:ext cx="747325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3"/>
            <a:ext cx="962339" cy="101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6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67544" y="19124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b="1" cap="sm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Phase de test du jeu</a:t>
            </a:r>
            <a:endParaRPr lang="fr-FR" sz="3000" b="1" cap="smal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96038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Lien fait entre l’EPSM et l’IFPS avec l’appui de Delphine LE NAUTROU – cadre de santé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i="1" u="sng" dirty="0" smtClean="0">
                <a:latin typeface="Arial Narrow" panose="020B0606020202030204" pitchFamily="34" charset="0"/>
              </a:rPr>
              <a:t>Tests :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 Narrow" panose="020B0606020202030204" pitchFamily="34" charset="0"/>
              </a:rPr>
              <a:t>Auprès des étudiants </a:t>
            </a:r>
            <a:r>
              <a:rPr lang="fr-FR" dirty="0">
                <a:latin typeface="Arial Narrow" panose="020B0606020202030204" pitchFamily="34" charset="0"/>
              </a:rPr>
              <a:t>infirmiers de 3ème </a:t>
            </a:r>
            <a:r>
              <a:rPr lang="fr-FR" dirty="0" smtClean="0">
                <a:latin typeface="Arial Narrow" panose="020B0606020202030204" pitchFamily="34" charset="0"/>
              </a:rPr>
              <a:t>année sur la base du volontariat en novembre 2018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 Narrow" panose="020B0606020202030204" pitchFamily="34" charset="0"/>
              </a:rPr>
              <a:t>Dans deux HJ (Pont l’abbé et Douarnenez) lors de la semaine sécurité du patient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 Narrow" panose="020B0606020202030204" pitchFamily="34" charset="0"/>
              </a:rPr>
              <a:t>Séances d’1h à 1h30 réunissant 4 à 5 patients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 Narrow" panose="020B0606020202030204" pitchFamily="34" charset="0"/>
              </a:rPr>
              <a:t>Animées par 1 IDE et un pharmacien avec un IDE </a:t>
            </a:r>
          </a:p>
          <a:p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smtClean="0">
                <a:latin typeface="Arial Narrow" panose="020B0606020202030204" pitchFamily="34" charset="0"/>
              </a:rPr>
              <a:t>    de l’HJ connaissant les patients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i="1" u="sng" dirty="0" smtClean="0">
                <a:latin typeface="Arial Narrow" panose="020B0606020202030204" pitchFamily="34" charset="0"/>
              </a:rPr>
              <a:t>Résultats :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 Narrow" panose="020B0606020202030204" pitchFamily="34" charset="0"/>
              </a:rPr>
              <a:t>Validation </a:t>
            </a:r>
            <a:r>
              <a:rPr lang="fr-FR" dirty="0">
                <a:latin typeface="Arial Narrow" panose="020B0606020202030204" pitchFamily="34" charset="0"/>
              </a:rPr>
              <a:t>du concept du jeu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 Narrow" panose="020B0606020202030204" pitchFamily="34" charset="0"/>
              </a:rPr>
              <a:t>Réajustement de certaines questions / réponses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 Narrow" panose="020B0606020202030204" pitchFamily="34" charset="0"/>
              </a:rPr>
              <a:t>Règles du jeu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 Narrow" panose="020B0606020202030204" pitchFamily="34" charset="0"/>
              </a:rPr>
              <a:t>Finalité du jeu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 Narrow" panose="020B0606020202030204" pitchFamily="34" charset="0"/>
              </a:rPr>
              <a:t>Etc..</a:t>
            </a:r>
            <a:endParaRPr lang="fr-FR" dirty="0">
              <a:latin typeface="Arial Narrow" panose="020B0606020202030204" pitchFamily="34" charset="0"/>
            </a:endParaRPr>
          </a:p>
          <a:p>
            <a:endParaRPr lang="fr-FR" dirty="0" smtClean="0"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3995" y="3501007"/>
            <a:ext cx="2324469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1" t="14195" r="9371" b="21961"/>
          <a:stretch/>
        </p:blipFill>
        <p:spPr bwMode="auto">
          <a:xfrm>
            <a:off x="3635896" y="5446725"/>
            <a:ext cx="1080120" cy="122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33"/>
            <a:ext cx="818323" cy="86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3"/>
            <a:ext cx="962339" cy="101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40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67544" y="4858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b="1" cap="sm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Libellé du jeu</a:t>
            </a:r>
            <a:endParaRPr lang="fr-FR" sz="3000" b="1" cap="smal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2276872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latin typeface="Algerian" pitchFamily="82" charset="0"/>
              </a:rPr>
              <a:t>La gavotte des médocs</a:t>
            </a:r>
            <a:endParaRPr lang="fr-FR" sz="7200" dirty="0">
              <a:latin typeface="Algerian" pitchFamily="8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33"/>
            <a:ext cx="818323" cy="86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3"/>
            <a:ext cx="962339" cy="101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71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67544" y="1632561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cap="sm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Et la suite…</a:t>
            </a:r>
            <a:endParaRPr lang="fr-FR" sz="3000" b="1" cap="smal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2566059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 Narrow" panose="020B0606020202030204" pitchFamily="34" charset="0"/>
              </a:rPr>
              <a:t>Déploiement du jeu envisagé dans tous les hôpitaux de jour de l’EPSM</a:t>
            </a: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 Narrow" panose="020B0606020202030204" pitchFamily="34" charset="0"/>
              </a:rPr>
              <a:t>Sous forme de séances d’1h30 animées par un pharmacien et un IDE de l’HJ pour 5 patients maximum</a:t>
            </a:r>
          </a:p>
          <a:p>
            <a:pPr marL="285750" indent="-285750">
              <a:buFontTx/>
              <a:buChar char="-"/>
            </a:pPr>
            <a:endParaRPr lang="fr-FR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 Narrow" panose="020B0606020202030204" pitchFamily="34" charset="0"/>
              </a:rPr>
              <a:t>Fréquence des ateliers à déterminer avec chaque HJ</a:t>
            </a: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 Narrow" panose="020B0606020202030204" pitchFamily="34" charset="0"/>
              </a:rPr>
              <a:t>Son intégration comme séance d’ETP au sein d’un programme agréé pourra également être envisagée</a:t>
            </a:r>
          </a:p>
          <a:p>
            <a:pPr marL="285750" indent="-285750">
              <a:buFontTx/>
              <a:buChar char="-"/>
            </a:pPr>
            <a:endParaRPr lang="fr-FR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3"/>
            <a:ext cx="962339" cy="101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39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772816"/>
            <a:ext cx="3816424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fr-FR" u="sng" dirty="0" smtClean="0">
                <a:solidFill>
                  <a:srgbClr val="FF0000"/>
                </a:solidFill>
              </a:rPr>
              <a:t>Forces</a:t>
            </a:r>
          </a:p>
          <a:p>
            <a:pPr marL="0" indent="0" algn="ctr">
              <a:buNone/>
            </a:pPr>
            <a:endParaRPr lang="fr-FR" sz="2000" u="sng" dirty="0" smtClean="0">
              <a:solidFill>
                <a:srgbClr val="FF0000"/>
              </a:solidFill>
            </a:endParaRPr>
          </a:p>
          <a:p>
            <a:pPr lvl="0"/>
            <a:r>
              <a:rPr lang="fr-FR" dirty="0"/>
              <a:t>Créer une </a:t>
            </a:r>
            <a:r>
              <a:rPr lang="fr-FR" dirty="0" smtClean="0"/>
              <a:t>séance d’échanges </a:t>
            </a:r>
            <a:r>
              <a:rPr lang="fr-FR" dirty="0"/>
              <a:t>pharmacien / </a:t>
            </a:r>
            <a:r>
              <a:rPr lang="fr-FR" dirty="0" smtClean="0"/>
              <a:t>patients</a:t>
            </a:r>
            <a:endParaRPr lang="fr-FR" dirty="0"/>
          </a:p>
          <a:p>
            <a:pPr lvl="0"/>
            <a:r>
              <a:rPr lang="fr-FR" dirty="0"/>
              <a:t>Accès à des informations par un praticien non prescripteur</a:t>
            </a:r>
          </a:p>
          <a:p>
            <a:pPr lvl="0"/>
            <a:r>
              <a:rPr lang="fr-FR" dirty="0"/>
              <a:t>Echanges entre patients sous le regard de professionnels</a:t>
            </a:r>
          </a:p>
          <a:p>
            <a:pPr lvl="0"/>
            <a:r>
              <a:rPr lang="fr-FR" dirty="0" smtClean="0"/>
              <a:t>Sujet de la prise </a:t>
            </a:r>
            <a:r>
              <a:rPr lang="fr-FR" dirty="0"/>
              <a:t>en charge médicamenteuse abordée de manière originale et </a:t>
            </a:r>
            <a:r>
              <a:rPr lang="fr-FR" dirty="0" smtClean="0"/>
              <a:t>ludique</a:t>
            </a:r>
          </a:p>
          <a:p>
            <a:pPr lvl="0"/>
            <a:r>
              <a:rPr lang="fr-FR" dirty="0"/>
              <a:t>Action éducative pour des patients en ambulatoire</a:t>
            </a:r>
          </a:p>
          <a:p>
            <a:pPr lvl="0"/>
            <a:r>
              <a:rPr lang="fr-FR" dirty="0" smtClean="0"/>
              <a:t>Retours </a:t>
            </a:r>
            <a:r>
              <a:rPr lang="fr-FR" dirty="0"/>
              <a:t>positifs des professionnels et des patients ayant </a:t>
            </a:r>
            <a:r>
              <a:rPr lang="fr-FR" dirty="0" smtClean="0"/>
              <a:t>participé </a:t>
            </a:r>
            <a:r>
              <a:rPr lang="fr-FR" dirty="0"/>
              <a:t>aux 1ères séances</a:t>
            </a:r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b="1" cap="sm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FORCES et LIMITES</a:t>
            </a:r>
            <a:endParaRPr lang="fr-FR" sz="3000" b="1" cap="smal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771090" y="1628800"/>
            <a:ext cx="38164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200" u="sng" dirty="0" smtClean="0">
                <a:solidFill>
                  <a:srgbClr val="FF0000"/>
                </a:solidFill>
              </a:rPr>
              <a:t>Limites</a:t>
            </a:r>
          </a:p>
          <a:p>
            <a:pPr marL="0" indent="0" algn="ctr">
              <a:buFont typeface="Arial" pitchFamily="34" charset="0"/>
              <a:buNone/>
            </a:pPr>
            <a:endParaRPr lang="fr-FR" sz="1400" u="sng" dirty="0" smtClean="0">
              <a:solidFill>
                <a:srgbClr val="FF0000"/>
              </a:solidFill>
            </a:endParaRPr>
          </a:p>
          <a:p>
            <a:r>
              <a:rPr lang="fr-FR" sz="2300" dirty="0"/>
              <a:t>Difficultés d’évaluation du dispositif concernant l’apport de connaissances patient</a:t>
            </a:r>
          </a:p>
          <a:p>
            <a:r>
              <a:rPr lang="fr-FR" sz="2300" dirty="0"/>
              <a:t>Manque de formation pour animer ces ateliers, notamment pour l’animation d’ateliers avec des patients </a:t>
            </a:r>
            <a:r>
              <a:rPr lang="fr-FR" sz="2300" dirty="0" smtClean="0"/>
              <a:t>en </a:t>
            </a:r>
            <a:r>
              <a:rPr lang="fr-FR" sz="2300" dirty="0"/>
              <a:t>psychiatrie</a:t>
            </a:r>
          </a:p>
          <a:p>
            <a:endParaRPr lang="fr-FR" sz="2300" dirty="0"/>
          </a:p>
          <a:p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xmlns="" val="951652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r>
              <a:rPr lang="fr-FR" dirty="0" smtClean="0"/>
              <a:t>L’ENTRETIEN MOTIVATIONNEL (EM)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221088"/>
            <a:ext cx="6766132" cy="2404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 l’EPSM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2636912"/>
            <a:ext cx="4207196" cy="315823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32656"/>
            <a:ext cx="1578636" cy="98568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39952" y="2567763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 smtClean="0"/>
              <a:t>3 pôles de psychiatrie générale et 1 pôle de pédopsychiatrie</a:t>
            </a:r>
          </a:p>
          <a:p>
            <a:pPr marL="285750" indent="-285750">
              <a:buFontTx/>
              <a:buChar char="-"/>
            </a:pP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655 lits d’hospitalisation complète et 359 places en hôpital de jour ou de nuit</a:t>
            </a:r>
          </a:p>
          <a:p>
            <a:pPr marL="285750" indent="-285750">
              <a:buFontTx/>
              <a:buChar char="-"/>
            </a:pP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File active de patients : 18 000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7891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Qu’est-ce que l’Entretien Motivationnel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000" dirty="0" smtClean="0"/>
              <a:t>« Style </a:t>
            </a:r>
            <a:r>
              <a:rPr lang="fr-FR" sz="3000" dirty="0"/>
              <a:t>de </a:t>
            </a:r>
            <a:r>
              <a:rPr lang="fr-FR" sz="3000" dirty="0" smtClean="0"/>
              <a:t>communication </a:t>
            </a:r>
            <a:r>
              <a:rPr lang="fr-FR" sz="3000" dirty="0"/>
              <a:t>collaboratif pour renforcer les motivations propres de la personne et son engagement vers le </a:t>
            </a:r>
            <a:r>
              <a:rPr lang="fr-FR" sz="3000" dirty="0" smtClean="0"/>
              <a:t>changement » 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 Miller </a:t>
            </a:r>
            <a:r>
              <a:rPr lang="fr-FR" sz="2000" dirty="0"/>
              <a:t>et </a:t>
            </a:r>
            <a:r>
              <a:rPr lang="fr-FR" sz="2000" dirty="0" err="1" smtClean="0"/>
              <a:t>Rollnick</a:t>
            </a:r>
            <a:endParaRPr lang="fr-FR" sz="2400" dirty="0" smtClean="0"/>
          </a:p>
          <a:p>
            <a:r>
              <a:rPr lang="fr-FR" sz="3000" dirty="0"/>
              <a:t>Développé en addictologie</a:t>
            </a:r>
          </a:p>
          <a:p>
            <a:endParaRPr lang="fr-FR" sz="3000" dirty="0" smtClean="0"/>
          </a:p>
          <a:p>
            <a:pPr marL="0" indent="0">
              <a:buNone/>
            </a:pPr>
            <a:r>
              <a:rPr lang="fr-FR" sz="2000" dirty="0" smtClean="0"/>
              <a:t>       </a:t>
            </a:r>
            <a:endParaRPr lang="fr-FR" sz="2800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4399915" cy="2510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uage 4"/>
          <p:cNvSpPr/>
          <p:nvPr/>
        </p:nvSpPr>
        <p:spPr>
          <a:xfrm>
            <a:off x="6156176" y="4792089"/>
            <a:ext cx="2736304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AMBIVALENCE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xmlns="" val="40224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savoir faire essentiels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1422902614"/>
              </p:ext>
            </p:extLst>
          </p:nvPr>
        </p:nvGraphicFramePr>
        <p:xfrm>
          <a:off x="15347" y="1340768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347864" y="4221088"/>
            <a:ext cx="2376264" cy="79208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/>
              <a:t>OuVER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649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Prégnance démarche ETP en psychiatrie</a:t>
            </a:r>
          </a:p>
          <a:p>
            <a:pPr lvl="1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47664" y="3140968"/>
            <a:ext cx="6768752" cy="2554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Poids du diagnostic / stigmatisation des troubles</a:t>
            </a:r>
          </a:p>
          <a:p>
            <a:endParaRPr lang="fr-FR" sz="2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Anosognosie</a:t>
            </a:r>
            <a:r>
              <a:rPr lang="fr-F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fréquente</a:t>
            </a:r>
          </a:p>
          <a:p>
            <a:pPr>
              <a:buFontTx/>
              <a:buChar char="-"/>
            </a:pPr>
            <a:endParaRPr lang="fr-FR" sz="2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Iatrogénie potentielle importante</a:t>
            </a:r>
          </a:p>
          <a:p>
            <a:pPr marL="177800" indent="-177800"/>
            <a:endParaRPr lang="fr-FR" sz="2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4013" indent="-354013"/>
            <a:r>
              <a:rPr lang="fr-F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 Alliance thérapeutique déterminante / optimisation prise en charge </a:t>
            </a:r>
            <a:endParaRPr lang="fr-FR" sz="2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Flèche courbée vers la droite 5"/>
          <p:cNvSpPr/>
          <p:nvPr/>
        </p:nvSpPr>
        <p:spPr>
          <a:xfrm rot="20473336">
            <a:off x="714042" y="2482853"/>
            <a:ext cx="504056" cy="720080"/>
          </a:xfrm>
          <a:prstGeom prst="curved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Applications aux entretiens pharmaceutiques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Entretien individuel</a:t>
            </a:r>
          </a:p>
          <a:p>
            <a:endParaRPr lang="fr-FR" dirty="0" smtClean="0"/>
          </a:p>
          <a:p>
            <a:r>
              <a:rPr lang="fr-FR" dirty="0" smtClean="0"/>
              <a:t>Pour améliorer l’observance</a:t>
            </a:r>
          </a:p>
          <a:p>
            <a:endParaRPr lang="fr-FR" dirty="0" smtClean="0"/>
          </a:p>
          <a:p>
            <a:r>
              <a:rPr lang="fr-FR" dirty="0" smtClean="0"/>
              <a:t>Pour répondre aux questions sur leurs médicaments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742047" y="5373216"/>
            <a:ext cx="7776864" cy="720080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Entretien motivationnel associé à d’autres outils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21503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améliorer l’observance </a:t>
            </a:r>
          </a:p>
          <a:p>
            <a:pPr lvl="1"/>
            <a:r>
              <a:rPr lang="fr-FR" dirty="0" smtClean="0"/>
              <a:t>Chez les patients ambivalents +++</a:t>
            </a:r>
          </a:p>
          <a:p>
            <a:pPr lvl="1"/>
            <a:r>
              <a:rPr lang="fr-FR" dirty="0" smtClean="0"/>
              <a:t>Conseils généraux</a:t>
            </a:r>
          </a:p>
          <a:p>
            <a:pPr lvl="2"/>
            <a:r>
              <a:rPr lang="fr-FR" dirty="0" smtClean="0"/>
              <a:t>Parler </a:t>
            </a:r>
            <a:r>
              <a:rPr lang="fr-FR" dirty="0"/>
              <a:t>moins que le </a:t>
            </a:r>
            <a:r>
              <a:rPr lang="fr-FR" dirty="0" smtClean="0"/>
              <a:t>patient</a:t>
            </a:r>
          </a:p>
          <a:p>
            <a:pPr lvl="2"/>
            <a:r>
              <a:rPr lang="fr-FR" dirty="0"/>
              <a:t>Sans </a:t>
            </a:r>
            <a:r>
              <a:rPr lang="fr-FR" dirty="0" smtClean="0"/>
              <a:t>jugement</a:t>
            </a:r>
          </a:p>
          <a:p>
            <a:pPr lvl="2"/>
            <a:r>
              <a:rPr lang="fr-FR" dirty="0" smtClean="0"/>
              <a:t>Connaitre ses valeurs</a:t>
            </a:r>
            <a:endParaRPr lang="fr-FR" dirty="0"/>
          </a:p>
          <a:p>
            <a:pPr lvl="2"/>
            <a:r>
              <a:rPr lang="fr-FR" dirty="0" smtClean="0"/>
              <a:t>Poser </a:t>
            </a:r>
            <a:r>
              <a:rPr lang="fr-FR" dirty="0"/>
              <a:t>2 fois plus de questions ouvertes que de questions </a:t>
            </a:r>
            <a:r>
              <a:rPr lang="fr-FR" dirty="0" smtClean="0"/>
              <a:t>fermées</a:t>
            </a:r>
          </a:p>
          <a:p>
            <a:pPr lvl="2"/>
            <a:r>
              <a:rPr lang="fr-FR" dirty="0"/>
              <a:t>Faire 2 ou 3 reflets pour une </a:t>
            </a:r>
            <a:r>
              <a:rPr lang="fr-FR" dirty="0" smtClean="0"/>
              <a:t>question</a:t>
            </a:r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Applications aux entretiens </a:t>
            </a:r>
            <a:r>
              <a:rPr lang="fr-FR" dirty="0" smtClean="0"/>
              <a:t>pharmaceutiques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714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Applications aux entretiens </a:t>
            </a:r>
            <a:r>
              <a:rPr lang="fr-FR" dirty="0" smtClean="0"/>
              <a:t>pharmaceutiques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Echelle pour évaluer la motivation</a:t>
            </a:r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2800" dirty="0"/>
              <a:t>« Sur </a:t>
            </a:r>
            <a:r>
              <a:rPr lang="fr-FR" sz="2800" dirty="0" smtClean="0"/>
              <a:t>cette échelle </a:t>
            </a:r>
            <a:r>
              <a:rPr lang="fr-FR" sz="2800" dirty="0"/>
              <a:t>de 0 à 10, </a:t>
            </a:r>
            <a:r>
              <a:rPr lang="fr-FR" sz="2800" dirty="0" smtClean="0"/>
              <a:t>comment </a:t>
            </a:r>
            <a:r>
              <a:rPr lang="fr-FR" sz="2800" dirty="0"/>
              <a:t>évaluez-vous </a:t>
            </a:r>
            <a:r>
              <a:rPr lang="fr-FR" sz="2800" dirty="0" smtClean="0"/>
              <a:t>l’importance pour </a:t>
            </a:r>
            <a:r>
              <a:rPr lang="fr-FR" sz="2800" dirty="0"/>
              <a:t>vous </a:t>
            </a:r>
            <a:r>
              <a:rPr lang="fr-FR" sz="2800" dirty="0" smtClean="0"/>
              <a:t>de </a:t>
            </a:r>
            <a:r>
              <a:rPr lang="fr-FR" sz="2800" dirty="0"/>
              <a:t>prendre vos médicaments tels que prescrits par votre médecin ? </a:t>
            </a:r>
            <a:r>
              <a:rPr lang="fr-FR" sz="2800" dirty="0" smtClean="0"/>
              <a:t>»</a:t>
            </a:r>
          </a:p>
          <a:p>
            <a:pPr marL="0" indent="0">
              <a:buNone/>
            </a:pPr>
            <a:r>
              <a:rPr lang="fr-FR" sz="2800" dirty="0" smtClean="0"/>
              <a:t>« Pourquoi </a:t>
            </a:r>
            <a:r>
              <a:rPr lang="fr-FR" sz="2800" dirty="0"/>
              <a:t>avoir choisi x plutôt </a:t>
            </a:r>
            <a:r>
              <a:rPr lang="fr-FR" sz="2800" dirty="0" smtClean="0"/>
              <a:t>que x-2 ? »</a:t>
            </a:r>
          </a:p>
          <a:p>
            <a:pPr marL="0" indent="0">
              <a:buNone/>
            </a:pPr>
            <a:r>
              <a:rPr lang="fr-FR" sz="2800" dirty="0" smtClean="0"/>
              <a:t>« Qu’est-ce qui pourrait vous faire passer à x+2 ? »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3721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64288" y="249289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Extrêmement important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9697" y="26313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Sans importance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528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Applications aux entretiens pharmaceutiques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répondre aux questions sur leurs médicaments </a:t>
            </a:r>
          </a:p>
          <a:p>
            <a:pPr lvl="1"/>
            <a:r>
              <a:rPr lang="fr-FR" dirty="0" smtClean="0"/>
              <a:t>Effets secondaires +++</a:t>
            </a:r>
          </a:p>
          <a:p>
            <a:pPr lvl="1"/>
            <a:r>
              <a:rPr lang="fr-FR" dirty="0" smtClean="0"/>
              <a:t>Interactions médicamenteuses</a:t>
            </a:r>
          </a:p>
          <a:p>
            <a:pPr lvl="1"/>
            <a:r>
              <a:rPr lang="fr-FR" dirty="0" smtClean="0"/>
              <a:t>Automédication</a:t>
            </a:r>
          </a:p>
          <a:p>
            <a:pPr lvl="1"/>
            <a:r>
              <a:rPr lang="fr-FR" dirty="0" smtClean="0"/>
              <a:t>Génériques</a:t>
            </a:r>
          </a:p>
          <a:p>
            <a:pPr lvl="1"/>
            <a:r>
              <a:rPr lang="fr-FR" dirty="0" smtClean="0"/>
              <a:t>…..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201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Informer - Conseiller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752528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Explorer ce que le patient sait déjà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« Que savez-vous sur ce médicament ? »</a:t>
            </a:r>
          </a:p>
          <a:p>
            <a:r>
              <a:rPr lang="fr-FR" dirty="0" smtClean="0"/>
              <a:t>Chercher à savoir ce que le patient souhaite comme information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« Qu’est-ce qui vous intéresserait de savoir à propos de ce traitement ? »</a:t>
            </a:r>
          </a:p>
          <a:p>
            <a:r>
              <a:rPr lang="fr-FR" dirty="0" smtClean="0"/>
              <a:t>Informer </a:t>
            </a:r>
            <a:r>
              <a:rPr lang="fr-FR" dirty="0"/>
              <a:t>avec </a:t>
            </a:r>
            <a:r>
              <a:rPr lang="fr-FR" dirty="0" smtClean="0"/>
              <a:t>sa permission</a:t>
            </a:r>
          </a:p>
          <a:p>
            <a:r>
              <a:rPr lang="fr-FR" dirty="0" smtClean="0"/>
              <a:t>Pour donner un conseil, si possible proposer plusieurs options</a:t>
            </a:r>
          </a:p>
          <a:p>
            <a:r>
              <a:rPr lang="fr-FR" dirty="0" smtClean="0"/>
              <a:t>S’assurer de la compréhension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« Que retenez-vous de ces informations ? »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996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Forces/Limites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Entretien motivationnel </a:t>
            </a:r>
          </a:p>
          <a:p>
            <a:pPr lvl="1"/>
            <a:r>
              <a:rPr lang="fr-FR" dirty="0" smtClean="0"/>
              <a:t>Formation </a:t>
            </a:r>
          </a:p>
          <a:p>
            <a:pPr lvl="1"/>
            <a:r>
              <a:rPr lang="fr-FR" dirty="0" smtClean="0"/>
              <a:t>Pratique « pas innée »</a:t>
            </a:r>
          </a:p>
          <a:p>
            <a:pPr lvl="1"/>
            <a:r>
              <a:rPr lang="fr-FR" dirty="0" smtClean="0"/>
              <a:t>Changement de posture</a:t>
            </a:r>
          </a:p>
          <a:p>
            <a:pPr lvl="1"/>
            <a:r>
              <a:rPr lang="fr-FR" dirty="0" smtClean="0"/>
              <a:t>Durée de l’entretien 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Application aux entretiens pharmaceutiques  </a:t>
            </a:r>
          </a:p>
          <a:p>
            <a:pPr lvl="1"/>
            <a:r>
              <a:rPr lang="fr-FR" dirty="0" smtClean="0"/>
              <a:t>S’adapte </a:t>
            </a:r>
            <a:r>
              <a:rPr lang="fr-FR" dirty="0"/>
              <a:t>au </a:t>
            </a:r>
            <a:r>
              <a:rPr lang="fr-FR" dirty="0" smtClean="0"/>
              <a:t>patient</a:t>
            </a:r>
            <a:endParaRPr lang="fr-FR" dirty="0"/>
          </a:p>
          <a:p>
            <a:pPr lvl="1"/>
            <a:r>
              <a:rPr lang="fr-FR" dirty="0" smtClean="0"/>
              <a:t>Coordination avec les médecins </a:t>
            </a:r>
          </a:p>
          <a:p>
            <a:pPr marL="457200" lvl="1" indent="0">
              <a:buNone/>
            </a:pPr>
            <a:endParaRPr lang="fr-FR" dirty="0" smtClean="0"/>
          </a:p>
          <a:p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2368292172"/>
              </p:ext>
            </p:extLst>
          </p:nvPr>
        </p:nvGraphicFramePr>
        <p:xfrm>
          <a:off x="5076056" y="1700808"/>
          <a:ext cx="373679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580112" y="299695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Altruisme</a:t>
            </a:r>
            <a:endParaRPr lang="fr-FR" sz="1600" dirty="0"/>
          </a:p>
        </p:txBody>
      </p:sp>
      <p:sp>
        <p:nvSpPr>
          <p:cNvPr id="6" name="Rectangle 5"/>
          <p:cNvSpPr/>
          <p:nvPr/>
        </p:nvSpPr>
        <p:spPr>
          <a:xfrm>
            <a:off x="7308304" y="2750731"/>
            <a:ext cx="1205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Non-</a:t>
            </a:r>
          </a:p>
          <a:p>
            <a:r>
              <a:rPr lang="fr-FR" sz="1600" dirty="0"/>
              <a:t>jugement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17611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4525963"/>
          </a:xfrm>
        </p:spPr>
        <p:txBody>
          <a:bodyPr/>
          <a:lstStyle/>
          <a:p>
            <a:r>
              <a:rPr lang="fr-FR" dirty="0">
                <a:hlinkClick r:id="rId2"/>
              </a:rPr>
              <a:t>https://www.afdem.org</a:t>
            </a:r>
            <a:r>
              <a:rPr lang="fr-FR" dirty="0" smtClean="0">
                <a:hlinkClick r:id="rId2"/>
              </a:rPr>
              <a:t>/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04664"/>
            <a:ext cx="468052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1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008111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4F81BD"/>
                </a:solidFill>
              </a:rPr>
              <a:t> l’atelier </a:t>
            </a:r>
            <a:r>
              <a:rPr lang="fr-FR" sz="3600" dirty="0">
                <a:solidFill>
                  <a:srgbClr val="4F81BD"/>
                </a:solidFill>
              </a:rPr>
              <a:t>du </a:t>
            </a:r>
            <a:r>
              <a:rPr lang="fr-FR" sz="3600" dirty="0" smtClean="0">
                <a:solidFill>
                  <a:srgbClr val="4F81BD"/>
                </a:solidFill>
              </a:rPr>
              <a:t>médicament</a:t>
            </a:r>
            <a:endParaRPr lang="fr-FR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8496944" cy="1944216"/>
          </a:xfrm>
        </p:spPr>
        <p:txBody>
          <a:bodyPr/>
          <a:lstStyle/>
          <a:p>
            <a:pPr lvl="0"/>
            <a:r>
              <a:rPr lang="fr-FR" dirty="0" smtClean="0">
                <a:solidFill>
                  <a:srgbClr val="4F81BD"/>
                </a:solidFill>
              </a:rPr>
              <a:t>« Pourquoi passer d’une </a:t>
            </a:r>
            <a:r>
              <a:rPr lang="fr-FR" dirty="0">
                <a:solidFill>
                  <a:srgbClr val="4F81BD"/>
                </a:solidFill>
              </a:rPr>
              <a:t>activité éducative à un programme </a:t>
            </a:r>
            <a:r>
              <a:rPr lang="fr-FR" dirty="0" smtClean="0">
                <a:solidFill>
                  <a:srgbClr val="4F81BD"/>
                </a:solidFill>
              </a:rPr>
              <a:t>d’ETP autorisé »</a:t>
            </a:r>
            <a:endParaRPr lang="fr-FR" dirty="0">
              <a:solidFill>
                <a:srgbClr val="4F81BD"/>
              </a:solidFill>
            </a:endParaRPr>
          </a:p>
        </p:txBody>
      </p:sp>
      <p:pic>
        <p:nvPicPr>
          <p:cNvPr id="1026" name="Picture 2" descr="S:\pharma-s\Copie de 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63085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prstClr val="black"/>
                </a:solidFill>
              </a:rPr>
              <a:t>Au commencement…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L’atelier du médicament était </a:t>
            </a:r>
            <a:r>
              <a:rPr lang="fr-FR" b="1" dirty="0">
                <a:solidFill>
                  <a:prstClr val="black"/>
                </a:solidFill>
              </a:rPr>
              <a:t>une activité éducative</a:t>
            </a:r>
            <a:r>
              <a:rPr lang="fr-FR" dirty="0">
                <a:solidFill>
                  <a:prstClr val="black"/>
                </a:solidFill>
              </a:rPr>
              <a:t> mise en place à la demande d’un ou plusieurs services.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 L’ensemble des patients y participe.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 On les informe sur les médicaments, on </a:t>
            </a:r>
            <a:r>
              <a:rPr lang="fr-FR" dirty="0" smtClean="0">
                <a:solidFill>
                  <a:prstClr val="black"/>
                </a:solidFill>
              </a:rPr>
              <a:t>répond </a:t>
            </a:r>
            <a:r>
              <a:rPr lang="fr-FR" dirty="0">
                <a:solidFill>
                  <a:prstClr val="black"/>
                </a:solidFill>
              </a:rPr>
              <a:t>à leur question, ils  participent.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 On recueille leur satisfaction.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907704" y="6021288"/>
            <a:ext cx="640871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Pourquoi aller vers un programme ETP?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586038" y="167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endParaRPr lang="fr-FR" altLang="fr-FR" sz="1800" smtClean="0">
              <a:latin typeface="Comic Sans MS" pitchFamily="66" charset="0"/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5384800" y="1143000"/>
            <a:ext cx="276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defTabSz="449263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1800" smtClean="0">
                <a:solidFill>
                  <a:srgbClr val="FF0066"/>
                </a:solidFill>
                <a:latin typeface="Arial" pitchFamily="34" charset="0"/>
              </a:rPr>
              <a:t>Pourcentage de rechutes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5754688" y="1654175"/>
            <a:ext cx="633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defTabSz="449263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1800" smtClean="0">
                <a:solidFill>
                  <a:srgbClr val="FF0066"/>
                </a:solidFill>
                <a:latin typeface="Arial" pitchFamily="34" charset="0"/>
              </a:rPr>
              <a:t>1 an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7092950" y="1654175"/>
            <a:ext cx="747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defTabSz="449263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1800" smtClean="0">
                <a:solidFill>
                  <a:srgbClr val="FF0066"/>
                </a:solidFill>
                <a:latin typeface="Arial" pitchFamily="34" charset="0"/>
              </a:rPr>
              <a:t>2 ans</a:t>
            </a:r>
          </a:p>
        </p:txBody>
      </p:sp>
      <p:cxnSp>
        <p:nvCxnSpPr>
          <p:cNvPr id="11270" name="Connecteur droit 5"/>
          <p:cNvCxnSpPr>
            <a:cxnSpLocks noChangeShapeType="1"/>
          </p:cNvCxnSpPr>
          <p:nvPr/>
        </p:nvCxnSpPr>
        <p:spPr bwMode="auto">
          <a:xfrm>
            <a:off x="611188" y="2060575"/>
            <a:ext cx="7848600" cy="0"/>
          </a:xfrm>
          <a:prstGeom prst="line">
            <a:avLst/>
          </a:prstGeom>
          <a:noFill/>
          <a:ln w="34925" algn="ctr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677863" y="2214563"/>
            <a:ext cx="467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449263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1800" smtClean="0">
                <a:solidFill>
                  <a:srgbClr val="FF0066"/>
                </a:solidFill>
                <a:latin typeface="Arial" pitchFamily="34" charset="0"/>
              </a:rPr>
              <a:t>Neuroleptiques + thérapie de soutien</a:t>
            </a:r>
          </a:p>
        </p:txBody>
      </p:sp>
      <p:sp>
        <p:nvSpPr>
          <p:cNvPr id="11272" name="Rectangle 20"/>
          <p:cNvSpPr>
            <a:spLocks noChangeArrowheads="1"/>
          </p:cNvSpPr>
          <p:nvPr/>
        </p:nvSpPr>
        <p:spPr bwMode="auto">
          <a:xfrm>
            <a:off x="5381625" y="2214563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defTabSz="449263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1800" smtClean="0">
                <a:solidFill>
                  <a:srgbClr val="FF0066"/>
                </a:solidFill>
                <a:latin typeface="Arial" pitchFamily="34" charset="0"/>
              </a:rPr>
              <a:t>38 %</a:t>
            </a:r>
          </a:p>
        </p:txBody>
      </p:sp>
      <p:sp>
        <p:nvSpPr>
          <p:cNvPr id="11273" name="Rectangle 21"/>
          <p:cNvSpPr>
            <a:spLocks noChangeArrowheads="1"/>
          </p:cNvSpPr>
          <p:nvPr/>
        </p:nvSpPr>
        <p:spPr bwMode="auto">
          <a:xfrm>
            <a:off x="6819900" y="2214563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defTabSz="449263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1800" smtClean="0">
                <a:solidFill>
                  <a:srgbClr val="FF0066"/>
                </a:solidFill>
                <a:latin typeface="Arial" pitchFamily="34" charset="0"/>
              </a:rPr>
              <a:t>62 %</a:t>
            </a:r>
          </a:p>
        </p:txBody>
      </p:sp>
      <p:sp>
        <p:nvSpPr>
          <p:cNvPr id="11274" name="Rectangle 22"/>
          <p:cNvSpPr>
            <a:spLocks noChangeArrowheads="1"/>
          </p:cNvSpPr>
          <p:nvPr/>
        </p:nvSpPr>
        <p:spPr bwMode="auto">
          <a:xfrm>
            <a:off x="723900" y="3013075"/>
            <a:ext cx="4676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449263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1800" smtClean="0">
                <a:solidFill>
                  <a:srgbClr val="FF0066"/>
                </a:solidFill>
                <a:latin typeface="Arial" pitchFamily="34" charset="0"/>
              </a:rPr>
              <a:t>Neuroleptiques + entraînement aux habiletés sociales</a:t>
            </a:r>
          </a:p>
        </p:txBody>
      </p:sp>
      <p:sp>
        <p:nvSpPr>
          <p:cNvPr id="11275" name="Rectangle 23"/>
          <p:cNvSpPr>
            <a:spLocks noChangeArrowheads="1"/>
          </p:cNvSpPr>
          <p:nvPr/>
        </p:nvSpPr>
        <p:spPr bwMode="auto">
          <a:xfrm>
            <a:off x="766763" y="3954463"/>
            <a:ext cx="462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449263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1800" smtClean="0">
                <a:solidFill>
                  <a:srgbClr val="FF0066"/>
                </a:solidFill>
                <a:latin typeface="Arial" pitchFamily="34" charset="0"/>
              </a:rPr>
              <a:t>Neuroleptiques + éducation familiale</a:t>
            </a:r>
          </a:p>
        </p:txBody>
      </p:sp>
      <p:sp>
        <p:nvSpPr>
          <p:cNvPr id="11276" name="Rectangle 24"/>
          <p:cNvSpPr>
            <a:spLocks noChangeArrowheads="1"/>
          </p:cNvSpPr>
          <p:nvPr/>
        </p:nvSpPr>
        <p:spPr bwMode="auto">
          <a:xfrm>
            <a:off x="755650" y="4652963"/>
            <a:ext cx="461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449263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1800" smtClean="0">
                <a:solidFill>
                  <a:srgbClr val="FF0066"/>
                </a:solidFill>
                <a:latin typeface="Arial" pitchFamily="34" charset="0"/>
              </a:rPr>
              <a:t>Neuroleptiques + éducation familiale + entraînement aux habiletés sociales</a:t>
            </a:r>
          </a:p>
        </p:txBody>
      </p:sp>
      <p:sp>
        <p:nvSpPr>
          <p:cNvPr id="11277" name="Rectangle 26"/>
          <p:cNvSpPr>
            <a:spLocks noChangeArrowheads="1"/>
          </p:cNvSpPr>
          <p:nvPr/>
        </p:nvSpPr>
        <p:spPr bwMode="auto">
          <a:xfrm>
            <a:off x="5368925" y="4791075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defTabSz="449263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1800" smtClean="0">
                <a:solidFill>
                  <a:srgbClr val="FF0066"/>
                </a:solidFill>
                <a:latin typeface="Arial" pitchFamily="34" charset="0"/>
              </a:rPr>
              <a:t>0 %</a:t>
            </a:r>
          </a:p>
        </p:txBody>
      </p:sp>
      <p:sp>
        <p:nvSpPr>
          <p:cNvPr id="11278" name="Rectangle 27"/>
          <p:cNvSpPr>
            <a:spLocks noChangeArrowheads="1"/>
          </p:cNvSpPr>
          <p:nvPr/>
        </p:nvSpPr>
        <p:spPr bwMode="auto">
          <a:xfrm>
            <a:off x="5307013" y="3956050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defTabSz="449263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1800" smtClean="0">
                <a:solidFill>
                  <a:srgbClr val="FF0066"/>
                </a:solidFill>
                <a:latin typeface="Arial" pitchFamily="34" charset="0"/>
              </a:rPr>
              <a:t>19 %</a:t>
            </a:r>
          </a:p>
        </p:txBody>
      </p:sp>
      <p:sp>
        <p:nvSpPr>
          <p:cNvPr id="11279" name="Rectangle 28"/>
          <p:cNvSpPr>
            <a:spLocks noChangeArrowheads="1"/>
          </p:cNvSpPr>
          <p:nvPr/>
        </p:nvSpPr>
        <p:spPr bwMode="auto">
          <a:xfrm>
            <a:off x="6840538" y="3279775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defTabSz="449263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1800" smtClean="0">
                <a:solidFill>
                  <a:srgbClr val="FF0066"/>
                </a:solidFill>
                <a:latin typeface="Arial" pitchFamily="34" charset="0"/>
              </a:rPr>
              <a:t>50 %</a:t>
            </a:r>
          </a:p>
        </p:txBody>
      </p:sp>
      <p:sp>
        <p:nvSpPr>
          <p:cNvPr id="11280" name="Rectangle 29"/>
          <p:cNvSpPr>
            <a:spLocks noChangeArrowheads="1"/>
          </p:cNvSpPr>
          <p:nvPr/>
        </p:nvSpPr>
        <p:spPr bwMode="auto">
          <a:xfrm>
            <a:off x="6865938" y="4791075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defTabSz="449263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1800" smtClean="0">
                <a:solidFill>
                  <a:srgbClr val="FF0066"/>
                </a:solidFill>
                <a:latin typeface="Arial" pitchFamily="34" charset="0"/>
              </a:rPr>
              <a:t>25 %</a:t>
            </a:r>
          </a:p>
        </p:txBody>
      </p:sp>
      <p:sp>
        <p:nvSpPr>
          <p:cNvPr id="11281" name="Rectangle 30"/>
          <p:cNvSpPr>
            <a:spLocks noChangeArrowheads="1"/>
          </p:cNvSpPr>
          <p:nvPr/>
        </p:nvSpPr>
        <p:spPr bwMode="auto">
          <a:xfrm>
            <a:off x="6865938" y="3956050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defTabSz="449263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1800" smtClean="0">
                <a:solidFill>
                  <a:srgbClr val="FF0066"/>
                </a:solidFill>
                <a:latin typeface="Arial" pitchFamily="34" charset="0"/>
              </a:rPr>
              <a:t>29 %</a:t>
            </a:r>
          </a:p>
        </p:txBody>
      </p:sp>
      <p:sp>
        <p:nvSpPr>
          <p:cNvPr id="11282" name="Rectangle 34"/>
          <p:cNvSpPr>
            <a:spLocks noChangeArrowheads="1"/>
          </p:cNvSpPr>
          <p:nvPr/>
        </p:nvSpPr>
        <p:spPr bwMode="auto">
          <a:xfrm>
            <a:off x="5267325" y="3151188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defTabSz="449263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1800" smtClean="0">
                <a:solidFill>
                  <a:srgbClr val="FF0066"/>
                </a:solidFill>
                <a:latin typeface="Arial" pitchFamily="34" charset="0"/>
              </a:rPr>
              <a:t>20 %</a:t>
            </a:r>
          </a:p>
        </p:txBody>
      </p:sp>
      <p:cxnSp>
        <p:nvCxnSpPr>
          <p:cNvPr id="11283" name="Connecteur droit 14"/>
          <p:cNvCxnSpPr>
            <a:cxnSpLocks noChangeShapeType="1"/>
          </p:cNvCxnSpPr>
          <p:nvPr/>
        </p:nvCxnSpPr>
        <p:spPr bwMode="auto">
          <a:xfrm>
            <a:off x="5118100" y="1544638"/>
            <a:ext cx="3384550" cy="11112"/>
          </a:xfrm>
          <a:prstGeom prst="line">
            <a:avLst/>
          </a:prstGeom>
          <a:noFill/>
          <a:ln w="34925" algn="ctr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84" name="ZoneTexte 2"/>
          <p:cNvSpPr txBox="1">
            <a:spLocks noChangeArrowheads="1"/>
          </p:cNvSpPr>
          <p:nvPr/>
        </p:nvSpPr>
        <p:spPr bwMode="auto">
          <a:xfrm>
            <a:off x="1144588" y="260350"/>
            <a:ext cx="6696075" cy="523220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2800" dirty="0" smtClean="0">
                <a:latin typeface="Arial" pitchFamily="34" charset="0"/>
                <a:cs typeface="Arial" pitchFamily="34" charset="0"/>
              </a:rPr>
              <a:t>Parce que c’est efficace !</a:t>
            </a:r>
          </a:p>
        </p:txBody>
      </p:sp>
      <p:sp>
        <p:nvSpPr>
          <p:cNvPr id="11285" name="ZoneTexte 4"/>
          <p:cNvSpPr txBox="1">
            <a:spLocks noChangeArrowheads="1"/>
          </p:cNvSpPr>
          <p:nvPr/>
        </p:nvSpPr>
        <p:spPr bwMode="auto">
          <a:xfrm>
            <a:off x="900113" y="6092825"/>
            <a:ext cx="755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1800" smtClean="0">
                <a:solidFill>
                  <a:srgbClr val="FFFFFF"/>
                </a:solidFill>
                <a:latin typeface="Comic Sans MS" pitchFamily="66" charset="0"/>
              </a:rPr>
              <a:t>Source: EMC Psychiatrie – Modèle schizophrénie – 2005 Elsevier</a:t>
            </a:r>
          </a:p>
        </p:txBody>
      </p:sp>
      <p:sp>
        <p:nvSpPr>
          <p:cNvPr id="11286" name="ZoneTexte 5"/>
          <p:cNvSpPr txBox="1">
            <a:spLocks noChangeArrowheads="1"/>
          </p:cNvSpPr>
          <p:nvPr/>
        </p:nvSpPr>
        <p:spPr bwMode="auto">
          <a:xfrm>
            <a:off x="1368425" y="6103938"/>
            <a:ext cx="755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1000" u="sng" smtClean="0">
                <a:latin typeface="Comic Sans MS" pitchFamily="66" charset="0"/>
              </a:rPr>
              <a:t>Source</a:t>
            </a:r>
            <a:r>
              <a:rPr lang="fr-FR" altLang="fr-FR" sz="1800" smtClean="0">
                <a:latin typeface="Comic Sans MS" pitchFamily="66" charset="0"/>
              </a:rPr>
              <a:t> </a:t>
            </a:r>
            <a:r>
              <a:rPr lang="fr-FR" altLang="fr-FR" sz="1000" smtClean="0">
                <a:latin typeface="Comic Sans MS" pitchFamily="66" charset="0"/>
              </a:rPr>
              <a:t>: EMC Psychiatrie – Modèle cognitivocomportemental de la schizophrénie – 2005 Elsevier</a:t>
            </a:r>
          </a:p>
        </p:txBody>
      </p:sp>
    </p:spTree>
    <p:extLst>
      <p:ext uri="{BB962C8B-B14F-4D97-AF65-F5344CB8AC3E}">
        <p14:creationId xmlns:p14="http://schemas.microsoft.com/office/powerpoint/2010/main" xmlns="" val="39329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Spécificités relation soignants-soignés / psychiatrie</a:t>
            </a:r>
          </a:p>
          <a:p>
            <a:endParaRPr lang="fr-FR" dirty="0"/>
          </a:p>
        </p:txBody>
      </p:sp>
      <p:sp>
        <p:nvSpPr>
          <p:cNvPr id="4" name="Flèche courbée vers la droite 3"/>
          <p:cNvSpPr/>
          <p:nvPr/>
        </p:nvSpPr>
        <p:spPr>
          <a:xfrm rot="20473336">
            <a:off x="1002074" y="2914900"/>
            <a:ext cx="504056" cy="720080"/>
          </a:xfrm>
          <a:prstGeom prst="curved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91680" y="3356992"/>
            <a:ext cx="6696744" cy="34163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Enjeux levée placement / Hospitalisation sous contraintes</a:t>
            </a:r>
          </a:p>
          <a:p>
            <a:pPr>
              <a:buFontTx/>
              <a:buChar char="-"/>
            </a:pPr>
            <a:endParaRPr lang="fr-FR" sz="2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Intérêt à exprimer « ce que le psychiatre souhaite entendre »</a:t>
            </a:r>
          </a:p>
          <a:p>
            <a:pPr>
              <a:buFontTx/>
              <a:buChar char="-"/>
            </a:pPr>
            <a:endParaRPr lang="fr-FR" sz="2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Identification d’un professionnel non partie prenante </a:t>
            </a:r>
            <a:r>
              <a:rPr lang="fr-FR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libération de la parole / médicaments</a:t>
            </a:r>
            <a:endParaRPr lang="fr-FR" sz="2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079500" y="333375"/>
            <a:ext cx="7092950" cy="956288"/>
          </a:xfrm>
          <a:prstGeom prst="rect">
            <a:avLst/>
          </a:prstGeom>
          <a:noFill/>
          <a:ln w="38160">
            <a:solidFill>
              <a:srgbClr val="00CC99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None/>
            </a:pPr>
            <a:endParaRPr lang="fr-FR" altLang="fr-FR" sz="2800" b="1" dirty="0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2800" b="1" dirty="0" smtClean="0">
                <a:latin typeface="Comic Sans MS" pitchFamily="66" charset="0"/>
              </a:rPr>
              <a:t>Parce que c’est structuré !</a:t>
            </a:r>
            <a:endParaRPr lang="fr-FR" altLang="fr-FR" sz="2800" b="1" dirty="0">
              <a:latin typeface="Comic Sans MS" pitchFamily="66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211638" y="4005263"/>
            <a:ext cx="1728787" cy="1727200"/>
          </a:xfrm>
          <a:prstGeom prst="rect">
            <a:avLst/>
          </a:prstGeom>
          <a:solidFill>
            <a:srgbClr val="FF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>
                <a:latin typeface="Comic Sans MS" pitchFamily="66" charset="0"/>
              </a:rPr>
              <a:t>Utiliser les </a:t>
            </a: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>
                <a:latin typeface="Comic Sans MS" pitchFamily="66" charset="0"/>
              </a:rPr>
              <a:t>techniques</a:t>
            </a: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>
                <a:latin typeface="Comic Sans MS" pitchFamily="66" charset="0"/>
              </a:rPr>
              <a:t>d’apprentissage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23850" y="1989138"/>
            <a:ext cx="1511300" cy="1798637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 smtClean="0">
                <a:latin typeface="Comic Sans MS" pitchFamily="66" charset="0"/>
              </a:rPr>
              <a:t>Élaborer le</a:t>
            </a:r>
            <a:endParaRPr lang="fr-FR" altLang="fr-FR" sz="1800" dirty="0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 </a:t>
            </a:r>
            <a:r>
              <a:rPr lang="fr-FR" altLang="fr-FR" sz="1800" dirty="0" smtClean="0">
                <a:latin typeface="Comic Sans MS" pitchFamily="66" charset="0"/>
              </a:rPr>
              <a:t>bilan partagé</a:t>
            </a:r>
            <a:endParaRPr lang="fr-FR" altLang="fr-FR" sz="1800" dirty="0">
              <a:latin typeface="Comic Sans MS" pitchFamily="66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339975" y="1989137"/>
            <a:ext cx="1511300" cy="1798637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Définir un </a:t>
            </a: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 smtClean="0">
                <a:latin typeface="Comic Sans MS" pitchFamily="66" charset="0"/>
              </a:rPr>
              <a:t>programme</a:t>
            </a:r>
            <a:endParaRPr lang="fr-FR" altLang="fr-FR" sz="1800" dirty="0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 smtClean="0">
                <a:latin typeface="Comic Sans MS" pitchFamily="66" charset="0"/>
              </a:rPr>
              <a:t>personnalisé</a:t>
            </a:r>
            <a:endParaRPr lang="fr-FR" altLang="fr-FR" sz="1800" dirty="0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 smtClean="0">
                <a:latin typeface="Comic Sans MS" pitchFamily="66" charset="0"/>
              </a:rPr>
              <a:t>en </a:t>
            </a:r>
            <a:r>
              <a:rPr lang="fr-FR" altLang="fr-FR" sz="1800" dirty="0">
                <a:latin typeface="Comic Sans MS" pitchFamily="66" charset="0"/>
              </a:rPr>
              <a:t>ETP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4356100" y="1989138"/>
            <a:ext cx="1511300" cy="1798637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 smtClean="0">
                <a:latin typeface="Comic Sans MS" pitchFamily="66" charset="0"/>
              </a:rPr>
              <a:t>Planifier,</a:t>
            </a:r>
            <a:endParaRPr lang="fr-FR" altLang="fr-FR" sz="1800" dirty="0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Réaliser</a:t>
            </a: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 smtClean="0">
                <a:latin typeface="Comic Sans MS" pitchFamily="66" charset="0"/>
              </a:rPr>
              <a:t>les </a:t>
            </a:r>
            <a:r>
              <a:rPr lang="fr-FR" altLang="fr-FR" sz="1800" dirty="0">
                <a:latin typeface="Comic Sans MS" pitchFamily="66" charset="0"/>
              </a:rPr>
              <a:t>séances</a:t>
            </a: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6588125" y="1989138"/>
            <a:ext cx="1511300" cy="1798637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 smtClean="0">
                <a:latin typeface="Comic Sans MS" pitchFamily="66" charset="0"/>
              </a:rPr>
              <a:t>Évaluer</a:t>
            </a:r>
            <a:endParaRPr lang="fr-FR" altLang="fr-FR" sz="1800" dirty="0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 </a:t>
            </a:r>
            <a:r>
              <a:rPr lang="fr-FR" altLang="fr-FR" sz="1800" dirty="0" smtClean="0">
                <a:latin typeface="Comic Sans MS" pitchFamily="66" charset="0"/>
              </a:rPr>
              <a:t>les</a:t>
            </a:r>
            <a:endParaRPr lang="fr-FR" altLang="fr-FR" sz="1800" dirty="0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 compétences</a:t>
            </a: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 acquises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250825" y="4076701"/>
            <a:ext cx="1511300" cy="1727200"/>
          </a:xfrm>
          <a:prstGeom prst="rect">
            <a:avLst/>
          </a:prstGeom>
          <a:solidFill>
            <a:srgbClr val="FF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Identifier</a:t>
            </a: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 les besoins,</a:t>
            </a: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 les objectifs</a:t>
            </a: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 du patient</a:t>
            </a: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6588125" y="4005263"/>
            <a:ext cx="1511300" cy="1727200"/>
          </a:xfrm>
          <a:prstGeom prst="rect">
            <a:avLst/>
          </a:prstGeom>
          <a:solidFill>
            <a:srgbClr val="FF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Faire le point</a:t>
            </a: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 smtClean="0">
                <a:latin typeface="Comic Sans MS" pitchFamily="66" charset="0"/>
              </a:rPr>
              <a:t>avec</a:t>
            </a:r>
            <a:endParaRPr lang="fr-FR" altLang="fr-FR" sz="1800" dirty="0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Le patient</a:t>
            </a:r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2123728" y="4049753"/>
            <a:ext cx="1727547" cy="1727200"/>
          </a:xfrm>
          <a:prstGeom prst="rect">
            <a:avLst/>
          </a:prstGeom>
          <a:solidFill>
            <a:srgbClr val="FF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endParaRPr lang="fr-FR" altLang="fr-FR" sz="1800" dirty="0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Définir </a:t>
            </a: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les</a:t>
            </a: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compétences</a:t>
            </a: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à acquérir</a:t>
            </a: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par le </a:t>
            </a: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fr-FR" altLang="fr-FR" sz="1800" dirty="0">
                <a:latin typeface="Comic Sans MS" pitchFamily="66" charset="0"/>
              </a:rPr>
              <a:t>patient</a:t>
            </a:r>
          </a:p>
          <a:p>
            <a:pPr algn="ctr" eaLnBrk="1" hangingPunct="1">
              <a:spcBef>
                <a:spcPct val="0"/>
              </a:spcBef>
              <a:buFont typeface="Comic Sans MS" pitchFamily="66" charset="0"/>
              <a:buNone/>
            </a:pPr>
            <a:endParaRPr lang="fr-FR" altLang="fr-FR" sz="1800" dirty="0">
              <a:latin typeface="Comic Sans MS" pitchFamily="66" charset="0"/>
            </a:endParaRPr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>
            <a:off x="900113" y="3789363"/>
            <a:ext cx="1587" cy="2873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>
            <a:off x="3059113" y="3787774"/>
            <a:ext cx="1587" cy="26197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>
            <a:off x="5003800" y="3789364"/>
            <a:ext cx="1588" cy="216694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>
            <a:off x="7308850" y="3789364"/>
            <a:ext cx="0" cy="216694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0825" y="5949280"/>
            <a:ext cx="849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 à 6 séances d’une heure, en groupe, en </a:t>
            </a:r>
            <a:r>
              <a:rPr lang="fr-FR" dirty="0" err="1" smtClean="0"/>
              <a:t>co</a:t>
            </a:r>
            <a:r>
              <a:rPr lang="fr-FR" dirty="0" smtClean="0"/>
              <a:t>-animation infirmier pharmacien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12298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5976664" cy="107099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3200" dirty="0" smtClean="0"/>
              <a:t>Parce que cela fait réfléchir!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0561" y="19168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Aux méthodes pédagogiques: </a:t>
            </a:r>
          </a:p>
          <a:p>
            <a:pPr lvl="1"/>
            <a:r>
              <a:rPr lang="fr-FR" sz="2400" dirty="0" smtClean="0"/>
              <a:t>Théorie </a:t>
            </a:r>
            <a:r>
              <a:rPr lang="fr-FR" sz="2400" dirty="0" err="1" smtClean="0"/>
              <a:t>socio-constructiviste</a:t>
            </a:r>
            <a:r>
              <a:rPr lang="fr-FR" sz="2400" dirty="0" smtClean="0"/>
              <a:t> de l’apprentissage</a:t>
            </a:r>
          </a:p>
          <a:p>
            <a:pPr lvl="1"/>
            <a:r>
              <a:rPr lang="fr-FR" sz="2400" dirty="0" smtClean="0"/>
              <a:t>Influence de la psychologie humaniste sur l’apprentissage</a:t>
            </a:r>
          </a:p>
          <a:p>
            <a:pPr lvl="1"/>
            <a:endParaRPr lang="fr-FR" sz="2400" dirty="0" smtClean="0"/>
          </a:p>
          <a:p>
            <a:r>
              <a:rPr lang="fr-FR" dirty="0" smtClean="0"/>
              <a:t>Aux objectifs de chaque séances</a:t>
            </a:r>
          </a:p>
          <a:p>
            <a:pPr lvl="1"/>
            <a:r>
              <a:rPr lang="fr-FR" dirty="0" smtClean="0"/>
              <a:t> </a:t>
            </a:r>
            <a:r>
              <a:rPr lang="fr-FR" sz="2400" dirty="0" smtClean="0"/>
              <a:t>Quelles sont les compétences recherchées?</a:t>
            </a:r>
          </a:p>
          <a:p>
            <a:r>
              <a:rPr lang="fr-FR" dirty="0" smtClean="0"/>
              <a:t>Aux spécificités de la psychiatrie</a:t>
            </a:r>
          </a:p>
          <a:p>
            <a:pPr lvl="1"/>
            <a:r>
              <a:rPr lang="fr-FR" dirty="0"/>
              <a:t> </a:t>
            </a:r>
            <a:r>
              <a:rPr lang="fr-FR" sz="2400" dirty="0" smtClean="0"/>
              <a:t>Déni de la maladie </a:t>
            </a:r>
          </a:p>
          <a:p>
            <a:pPr lvl="1"/>
            <a:r>
              <a:rPr lang="fr-FR" sz="2400" dirty="0" smtClean="0"/>
              <a:t>Stigmatisation de la maladie</a:t>
            </a:r>
            <a:endParaRPr lang="fr-F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8636" y="3102129"/>
            <a:ext cx="4667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12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Parce que c’est ludique!</a:t>
            </a:r>
            <a:endParaRPr lang="fr-FR" sz="2800" dirty="0"/>
          </a:p>
        </p:txBody>
      </p:sp>
      <p:pic>
        <p:nvPicPr>
          <p:cNvPr id="1026" name="Picture 2" descr="\\fondationbonsauveur.fr\b-dfs\dataperso\abouget\Bureau\IMG_20190617_103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475" y="1773238"/>
            <a:ext cx="550902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58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prstClr val="black"/>
                </a:solidFill>
              </a:rPr>
              <a:t>Parce que c’est ludique!</a:t>
            </a:r>
            <a:endParaRPr lang="fr-FR" dirty="0"/>
          </a:p>
        </p:txBody>
      </p:sp>
      <p:pic>
        <p:nvPicPr>
          <p:cNvPr id="2050" name="Picture 2" descr="\\fondationbonsauveur.fr\b-dfs\dataperso\abouget\Bureau\IMG_20190617_103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764" y="1773238"/>
            <a:ext cx="4326448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63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653536" cy="121500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Pourquoi par moment on a envie d’arrêter!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temps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dirty="0" smtClean="0"/>
              <a:t>  activité chronophage 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fr-FR" dirty="0" smtClean="0"/>
          </a:p>
          <a:p>
            <a:r>
              <a:rPr lang="fr-FR" dirty="0" smtClean="0"/>
              <a:t>Le manque de soutien institutionnel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dirty="0" smtClean="0"/>
              <a:t>  « Vous pourriez confier cette activité à une infirmière! »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fr-FR" dirty="0" smtClean="0"/>
          </a:p>
          <a:p>
            <a:pPr lvl="5">
              <a:buFont typeface="Wingdings" panose="05000000000000000000" pitchFamily="2" charset="2"/>
              <a:buChar char="v"/>
            </a:pPr>
            <a:endParaRPr lang="fr-FR" dirty="0"/>
          </a:p>
          <a:p>
            <a:pPr lvl="2">
              <a:buFont typeface="Wingdings" panose="05000000000000000000" pitchFamily="2" charset="2"/>
              <a:buChar char="v"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96752"/>
            <a:ext cx="1409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2195736" y="4725144"/>
            <a:ext cx="381642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Penser à vendre sa pratique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912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35951" y="116632"/>
            <a:ext cx="7812088" cy="1140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endParaRPr lang="fr-FR" altLang="fr-FR" sz="1400" b="1" dirty="0">
              <a:solidFill>
                <a:srgbClr val="92D050"/>
              </a:solidFill>
              <a:latin typeface="Comic Sans MS" pitchFamily="66" charset="0"/>
            </a:endParaRP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2000" b="1" dirty="0" smtClean="0">
                <a:solidFill>
                  <a:srgbClr val="00B050"/>
                </a:solidFill>
                <a:latin typeface="Comic Sans MS" pitchFamily="66" charset="0"/>
              </a:rPr>
              <a:t>À Garder en mémoire: L’ETP c’est accepter </a:t>
            </a:r>
            <a:r>
              <a:rPr lang="fr-FR" altLang="fr-FR" sz="2000" b="1" dirty="0">
                <a:solidFill>
                  <a:srgbClr val="00B050"/>
                </a:solidFill>
                <a:latin typeface="Comic Sans MS" pitchFamily="66" charset="0"/>
              </a:rPr>
              <a:t>d’accompagner le patient, c’est lui qui décide </a:t>
            </a:r>
            <a:r>
              <a:rPr lang="fr-FR" altLang="fr-FR" sz="2000" b="1" dirty="0" smtClean="0">
                <a:solidFill>
                  <a:srgbClr val="00B050"/>
                </a:solidFill>
                <a:latin typeface="Comic Sans MS" pitchFamily="66" charset="0"/>
              </a:rPr>
              <a:t>. </a:t>
            </a:r>
            <a:endParaRPr lang="fr-FR" altLang="fr-FR" sz="2000" b="1" dirty="0">
              <a:solidFill>
                <a:srgbClr val="00B050"/>
              </a:solidFill>
              <a:latin typeface="Comic Sans MS" pitchFamily="66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endParaRPr lang="fr-FR" altLang="fr-FR" sz="1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 rot="10800000" flipV="1">
            <a:off x="1939925" y="2348880"/>
            <a:ext cx="72040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1pPr>
            <a:lvl2pPr marL="742950" indent="-285750" eaLnBrk="0" hangingPunct="0">
              <a:spcBef>
                <a:spcPts val="7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2pPr>
            <a:lvl3pPr marL="1143000" indent="-228600" eaLnBrk="0" hangingPunct="0">
              <a:spcBef>
                <a:spcPts val="6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3pPr>
            <a:lvl4pPr marL="1600200" indent="-228600" eaLnBrk="0" hangingPunct="0">
              <a:spcBef>
                <a:spcPts val="500"/>
              </a:spcBef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4pPr>
            <a:lvl5pPr marL="2057400" indent="-228600" eaLnBrk="0" hangingPunct="0">
              <a:spcBef>
                <a:spcPts val="500"/>
              </a:spcBef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2800" b="1" dirty="0">
                <a:latin typeface="Comic Sans MS" pitchFamily="66" charset="0"/>
              </a:rPr>
              <a:t>« Le jardinier ne peut pas forcer une plante à pousser; il ne peut que lui donner de l’engrais et l’arroser, et lui permettre ainsi de développer ses propres potentialités  »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fr-FR" altLang="fr-FR" sz="2800" b="1" dirty="0">
                <a:latin typeface="Comic Sans MS" pitchFamily="66" charset="0"/>
              </a:rPr>
              <a:t>         </a:t>
            </a:r>
            <a:r>
              <a:rPr lang="fr-FR" altLang="fr-FR" sz="2800" dirty="0">
                <a:latin typeface="Comic Sans MS" pitchFamily="66" charset="0"/>
              </a:rPr>
              <a:t>Carl Rogers (1902 - 1987)</a:t>
            </a:r>
            <a:r>
              <a:rPr lang="ar-SA" altLang="fr-FR" sz="2800" dirty="0">
                <a:latin typeface="Comic Sans MS" pitchFamily="66" charset="0"/>
                <a:cs typeface="Arial" charset="0"/>
              </a:rPr>
              <a:t>‏</a:t>
            </a:r>
            <a:endParaRPr lang="fr-FR" altLang="fr-F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85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Conclusion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Objectifs / alliance thérapeutique partiellement atteints</a:t>
            </a:r>
          </a:p>
          <a:p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Flèche courbée vers la droite 3"/>
          <p:cNvSpPr/>
          <p:nvPr/>
        </p:nvSpPr>
        <p:spPr>
          <a:xfrm rot="18784458">
            <a:off x="1226699" y="2994892"/>
            <a:ext cx="504056" cy="720080"/>
          </a:xfrm>
          <a:prstGeom prst="curved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35696" y="3645024"/>
            <a:ext cx="6048672" cy="2554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Retours positifs psychiatres, IDE, patients :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légitimité démarche entretiens pharmaceutiques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Qualité des soins</a:t>
            </a:r>
          </a:p>
          <a:p>
            <a:endParaRPr lang="fr-FR" sz="2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Difficulté à mesurer l’impact sur critères « macro » (amélioration état santé du patient, prévention iatrogénie, rechutes…)</a:t>
            </a:r>
          </a:p>
          <a:p>
            <a:endParaRPr lang="fr-FR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Limites </a:t>
            </a:r>
          </a:p>
          <a:p>
            <a:pPr lvl="1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Appropriation méthodologies</a:t>
            </a:r>
          </a:p>
          <a:p>
            <a:pPr lvl="1">
              <a:buNone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Intérêt de réitérer formation / expérience de terrain</a:t>
            </a:r>
          </a:p>
          <a:p>
            <a:pPr lvl="1">
              <a:buNone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lvl="1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Elaboration des outils 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Problématique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77800" indent="-177800"/>
            <a:r>
              <a:rPr lang="fr-FR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Enjeux levée de placement </a:t>
            </a:r>
            <a:r>
              <a:rPr lang="fr-FR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 Hospitalisation sous  contraintes</a:t>
            </a:r>
          </a:p>
          <a:p>
            <a:endParaRPr lang="fr-FR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endParaRPr lang="fr-FR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fr-FR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Intérêt d’identifier un professionnel de santé « hors champs » / thématique des traitements</a:t>
            </a:r>
          </a:p>
          <a:p>
            <a:pPr>
              <a:buFont typeface="Wingdings"/>
              <a:buChar char="è"/>
            </a:pPr>
            <a:endParaRPr lang="fr-FR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fr-FR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Libération paroles de patients</a:t>
            </a:r>
            <a:endParaRPr lang="fr-FR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/>
            <a:r>
              <a:rPr lang="fr-FR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Enjeux levée de placement </a:t>
            </a:r>
            <a:r>
              <a:rPr lang="fr-FR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 Hospitalisation sous  contraintes</a:t>
            </a:r>
          </a:p>
          <a:p>
            <a:endParaRPr lang="fr-FR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endParaRPr lang="fr-FR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fr-FR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Intérêt d’identifier un professionnel de santé « hors champs » / thématique des traitements</a:t>
            </a:r>
          </a:p>
          <a:p>
            <a:pPr>
              <a:buFont typeface="Wingdings"/>
              <a:buChar char="è"/>
            </a:pPr>
            <a:endParaRPr lang="fr-FR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fr-FR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Libération paroles de patients</a:t>
            </a:r>
            <a:endParaRPr lang="fr-FR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2204864"/>
            <a:ext cx="734481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Entretiens </a:t>
            </a:r>
            <a:r>
              <a:rPr lang="fr-FR" sz="280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pharmaceutiques catalyseurs 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l’alliance thérapeutique ?</a:t>
            </a:r>
            <a:endParaRPr lang="fr-FR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3356992"/>
            <a:ext cx="7344816" cy="310854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Illustration au travers 3 exemples :</a:t>
            </a:r>
          </a:p>
          <a:p>
            <a:pPr algn="ctr"/>
            <a:endParaRPr lang="fr-FR" sz="2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Mise en place d’un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serious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game</a:t>
            </a:r>
            <a:endParaRPr lang="fr-FR" sz="2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fr-FR" sz="2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Entretiens motivationnels pharmaceutiques</a:t>
            </a:r>
          </a:p>
          <a:p>
            <a:pPr algn="ctr">
              <a:buFont typeface="Wingdings" pitchFamily="2" charset="2"/>
              <a:buChar char="Ø"/>
            </a:pPr>
            <a:endParaRPr lang="fr-FR" sz="2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Programme d’éducation thérapeutique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780928"/>
            <a:ext cx="4032448" cy="3672409"/>
          </a:xfrm>
        </p:spPr>
        <p:txBody>
          <a:bodyPr>
            <a:normAutofit/>
          </a:bodyPr>
          <a:lstStyle/>
          <a:p>
            <a:r>
              <a:rPr lang="fr-FR" sz="3200" dirty="0" smtClean="0"/>
              <a:t>SERIOUS GAME D’INFORMATION SUR LE MEDICAMENT EN PSYCHIATRIE</a:t>
            </a:r>
            <a:endParaRPr lang="fr-F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406" y="548680"/>
            <a:ext cx="5547406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7"/>
          <p:cNvGrpSpPr/>
          <p:nvPr/>
        </p:nvGrpSpPr>
        <p:grpSpPr>
          <a:xfrm>
            <a:off x="4860032" y="2060849"/>
            <a:ext cx="3888432" cy="4464496"/>
            <a:chOff x="2752364" y="1484784"/>
            <a:chExt cx="3616900" cy="460820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380"/>
            <a:stretch/>
          </p:blipFill>
          <p:spPr bwMode="auto">
            <a:xfrm>
              <a:off x="2752364" y="1484784"/>
              <a:ext cx="3616900" cy="4608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563888" y="2708920"/>
              <a:ext cx="201622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latin typeface="Arial Narrow" panose="020B0606020202030204" pitchFamily="34" charset="0"/>
                </a:rPr>
                <a:t>Démarche éducative autour du médicament</a:t>
              </a:r>
              <a:endParaRPr lang="fr-FR" sz="2000" b="1" dirty="0">
                <a:latin typeface="Arial Narrow" panose="020B0606020202030204" pitchFamily="34" charset="0"/>
              </a:endParaRPr>
            </a:p>
            <a:p>
              <a:r>
                <a:rPr lang="fr-FR" sz="2000" b="1" dirty="0">
                  <a:latin typeface="Arial Narrow" panose="020B0606020202030204" pitchFamily="34" charset="0"/>
                </a:rPr>
                <a:t> 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67544" y="19124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smtClean="0">
                <a:solidFill>
                  <a:srgbClr val="FF0000"/>
                </a:solidFill>
                <a:latin typeface="Arial Narrow" panose="020B0606020202030204" pitchFamily="34" charset="0"/>
              </a:rPr>
              <a:t>Genèse du projet</a:t>
            </a:r>
            <a:endParaRPr lang="fr-FR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83568" y="2132856"/>
            <a:ext cx="7056784" cy="347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2400" smtClean="0">
                <a:latin typeface="Arial Narrow" panose="020B0606020202030204" pitchFamily="34" charset="0"/>
              </a:rPr>
              <a:t>Séance d’information sur le médicament en CMP initiée en 2016 par la Présidente de CME et les pharmaciens</a:t>
            </a:r>
          </a:p>
          <a:p>
            <a:endParaRPr lang="fr-FR" altLang="fr-FR" sz="2400" smtClean="0">
              <a:latin typeface="Arial Narrow" panose="020B0606020202030204" pitchFamily="34" charset="0"/>
            </a:endParaRPr>
          </a:p>
          <a:p>
            <a:r>
              <a:rPr lang="fr-FR" altLang="fr-FR" sz="2400" smtClean="0">
                <a:latin typeface="Arial Narrow" panose="020B0606020202030204" pitchFamily="34" charset="0"/>
                <a:sym typeface="Wingdings" pitchFamily="2" charset="2"/>
              </a:rPr>
              <a:t>Nécessité d’un support d’animation</a:t>
            </a:r>
          </a:p>
          <a:p>
            <a:pPr marL="114300" indent="0">
              <a:buFont typeface="Arial" pitchFamily="34" charset="0"/>
              <a:buNone/>
            </a:pPr>
            <a:endParaRPr lang="fr-FR" altLang="fr-FR" sz="2400" smtClean="0">
              <a:latin typeface="Arial Narrow" panose="020B0606020202030204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ü"/>
            </a:pPr>
            <a:r>
              <a:rPr lang="fr-FR" altLang="fr-FR" sz="2400" smtClean="0">
                <a:latin typeface="Arial Narrow" panose="020B0606020202030204" pitchFamily="34" charset="0"/>
                <a:sym typeface="Wingdings" pitchFamily="2" charset="2"/>
              </a:rPr>
              <a:t>Messages principaux</a:t>
            </a:r>
          </a:p>
          <a:p>
            <a:pPr lvl="1">
              <a:buFont typeface="Wingdings" pitchFamily="2" charset="2"/>
              <a:buChar char="ü"/>
            </a:pPr>
            <a:r>
              <a:rPr lang="fr-FR" altLang="fr-FR" sz="2400" smtClean="0">
                <a:latin typeface="Arial Narrow" panose="020B0606020202030204" pitchFamily="34" charset="0"/>
                <a:sym typeface="Wingdings" pitchFamily="2" charset="2"/>
              </a:rPr>
              <a:t>Orientation des débats</a:t>
            </a:r>
            <a:endParaRPr lang="fr-FR" altLang="fr-FR" sz="2400" smtClean="0">
              <a:latin typeface="Arial Narrow" panose="020B0606020202030204" pitchFamily="34" charset="0"/>
            </a:endParaRPr>
          </a:p>
          <a:p>
            <a:endParaRPr lang="fr-FR" altLang="fr-FR" sz="2400" dirty="0" smtClean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DB0C31D-7EFE-4738-BFD1-6ABB25E2BAA8}" type="slidenum">
              <a:rPr lang="fr-FR" smtClean="0">
                <a:latin typeface="Arial Narrow" panose="020B0606020202030204" pitchFamily="34" charset="0"/>
              </a:rPr>
              <a:pPr/>
              <a:t>6</a:t>
            </a:fld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962339" cy="101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191246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Objectifs du projet</a:t>
            </a:r>
            <a:endParaRPr lang="fr-FR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3568" y="2132857"/>
            <a:ext cx="7056784" cy="288032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fr-FR" altLang="fr-FR" dirty="0">
                <a:latin typeface="Arial Narrow" panose="020B0606020202030204" pitchFamily="34" charset="0"/>
              </a:rPr>
              <a:t>Favoriser les </a:t>
            </a:r>
            <a:r>
              <a:rPr lang="fr-FR" altLang="fr-FR" b="1" dirty="0">
                <a:latin typeface="Arial Narrow" panose="020B0606020202030204" pitchFamily="34" charset="0"/>
              </a:rPr>
              <a:t>échanges</a:t>
            </a:r>
            <a:r>
              <a:rPr lang="fr-FR" altLang="fr-FR" dirty="0">
                <a:latin typeface="Arial Narrow" panose="020B0606020202030204" pitchFamily="34" charset="0"/>
              </a:rPr>
              <a:t> entre patients avec l’appui des professionnels de </a:t>
            </a:r>
            <a:r>
              <a:rPr lang="fr-FR" altLang="fr-FR" dirty="0" smtClean="0">
                <a:latin typeface="Arial Narrow" panose="020B0606020202030204" pitchFamily="34" charset="0"/>
              </a:rPr>
              <a:t>santé</a:t>
            </a:r>
            <a:endParaRPr lang="fr-FR" altLang="fr-FR" sz="2400" dirty="0" smtClean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altLang="fr-FR" dirty="0">
                <a:latin typeface="Arial Narrow" panose="020B0606020202030204" pitchFamily="34" charset="0"/>
              </a:rPr>
              <a:t>Rendre le </a:t>
            </a:r>
            <a:r>
              <a:rPr lang="fr-FR" altLang="fr-FR" b="1" dirty="0">
                <a:latin typeface="Arial Narrow" panose="020B0606020202030204" pitchFamily="34" charset="0"/>
              </a:rPr>
              <a:t>patient acteur </a:t>
            </a:r>
            <a:r>
              <a:rPr lang="fr-FR" altLang="fr-FR" dirty="0">
                <a:latin typeface="Arial Narrow" panose="020B0606020202030204" pitchFamily="34" charset="0"/>
              </a:rPr>
              <a:t>de sa prise en charge</a:t>
            </a:r>
          </a:p>
          <a:p>
            <a:pPr>
              <a:lnSpc>
                <a:spcPct val="150000"/>
              </a:lnSpc>
            </a:pPr>
            <a:r>
              <a:rPr lang="fr-FR" altLang="fr-FR" dirty="0">
                <a:latin typeface="Arial Narrow" panose="020B0606020202030204" pitchFamily="34" charset="0"/>
              </a:rPr>
              <a:t>Favoriser le </a:t>
            </a:r>
            <a:r>
              <a:rPr lang="fr-FR" altLang="fr-FR" b="1" dirty="0">
                <a:latin typeface="Arial Narrow" panose="020B0606020202030204" pitchFamily="34" charset="0"/>
              </a:rPr>
              <a:t>droit à l’information</a:t>
            </a:r>
          </a:p>
          <a:p>
            <a:pPr>
              <a:lnSpc>
                <a:spcPct val="150000"/>
              </a:lnSpc>
            </a:pPr>
            <a:r>
              <a:rPr lang="fr-FR" altLang="fr-FR" dirty="0">
                <a:latin typeface="Arial Narrow" panose="020B0606020202030204" pitchFamily="34" charset="0"/>
              </a:rPr>
              <a:t>Donner des informations </a:t>
            </a:r>
            <a:r>
              <a:rPr lang="fr-FR" altLang="fr-FR" dirty="0" smtClean="0">
                <a:latin typeface="Arial Narrow" panose="020B0606020202030204" pitchFamily="34" charset="0"/>
              </a:rPr>
              <a:t>fiables</a:t>
            </a:r>
            <a:endParaRPr lang="fr-FR" alt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DB0C31D-7EFE-4738-BFD1-6ABB25E2BAA8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33"/>
            <a:ext cx="818323" cy="86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3"/>
            <a:ext cx="962339" cy="101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3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696418" y="1764099"/>
            <a:ext cx="76920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 Narrow" panose="020B0606020202030204" pitchFamily="34" charset="0"/>
              </a:rPr>
              <a:t>Présentation du projet lors de la semaine de la sécurité des patients 2016 par Charlotte GOARIN et Rozenn TEXIER, pharmaciens de l’EPSM qui sont à l’origine du projet.</a:t>
            </a:r>
          </a:p>
          <a:p>
            <a:endParaRPr lang="fr-FR" sz="2000" dirty="0">
              <a:latin typeface="Arial Narrow" panose="020B0606020202030204" pitchFamily="34" charset="0"/>
            </a:endParaRPr>
          </a:p>
          <a:p>
            <a:endParaRPr lang="fr-FR" sz="2000" dirty="0" smtClean="0">
              <a:latin typeface="Arial Narrow" panose="020B0606020202030204" pitchFamily="34" charset="0"/>
            </a:endParaRPr>
          </a:p>
          <a:p>
            <a:endParaRPr lang="fr-FR" sz="2000" dirty="0">
              <a:latin typeface="Arial Narrow" panose="020B0606020202030204" pitchFamily="34" charset="0"/>
            </a:endParaRPr>
          </a:p>
          <a:p>
            <a:endParaRPr lang="fr-FR" sz="2000" dirty="0" smtClean="0">
              <a:latin typeface="Arial Narrow" panose="020B0606020202030204" pitchFamily="34" charset="0"/>
            </a:endParaRPr>
          </a:p>
          <a:p>
            <a:endParaRPr lang="fr-FR" sz="2000" dirty="0">
              <a:latin typeface="Arial Narrow" panose="020B0606020202030204" pitchFamily="34" charset="0"/>
            </a:endParaRPr>
          </a:p>
          <a:p>
            <a:endParaRPr lang="fr-FR" sz="2000" dirty="0" smtClean="0">
              <a:latin typeface="Arial Narrow" panose="020B0606020202030204" pitchFamily="34" charset="0"/>
            </a:endParaRPr>
          </a:p>
          <a:p>
            <a:endParaRPr lang="fr-FR" sz="2000" dirty="0" smtClean="0">
              <a:latin typeface="Arial Narrow" panose="020B0606020202030204" pitchFamily="34" charset="0"/>
            </a:endParaRPr>
          </a:p>
          <a:p>
            <a:endParaRPr lang="fr-FR" sz="2000" dirty="0" smtClean="0">
              <a:latin typeface="Arial Narrow" panose="020B0606020202030204" pitchFamily="34" charset="0"/>
            </a:endParaRPr>
          </a:p>
          <a:p>
            <a:endParaRPr lang="fr-FR" sz="2000" dirty="0" smtClean="0">
              <a:latin typeface="Arial Narrow" panose="020B0606020202030204" pitchFamily="34" charset="0"/>
            </a:endParaRPr>
          </a:p>
          <a:p>
            <a:r>
              <a:rPr lang="fr-FR" sz="2000" dirty="0" smtClean="0">
                <a:latin typeface="Arial Narrow" panose="020B0606020202030204" pitchFamily="34" charset="0"/>
              </a:rPr>
              <a:t>Lien fait avec 	Elodie CARIOU, artiste plasticienne,</a:t>
            </a:r>
          </a:p>
          <a:p>
            <a:r>
              <a:rPr lang="fr-FR" sz="2000" dirty="0" smtClean="0">
                <a:latin typeface="Arial Narrow" panose="020B0606020202030204" pitchFamily="34" charset="0"/>
              </a:rPr>
              <a:t>		Solenne GUELLEC, infirmière à l’EPSM </a:t>
            </a:r>
          </a:p>
          <a:p>
            <a:r>
              <a:rPr lang="fr-FR" sz="2000" dirty="0" smtClean="0">
                <a:latin typeface="Arial Narrow" panose="020B0606020202030204" pitchFamily="34" charset="0"/>
              </a:rPr>
              <a:t>avec l’appui de Guillaume LESTIDEAU travaillant à la Direction Qualité.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DB0C31D-7EFE-4738-BFD1-6ABB25E2BAA8}" type="slidenum">
              <a:rPr lang="fr-FR" smtClean="0">
                <a:latin typeface="Arial Narrow" panose="020B0606020202030204" pitchFamily="34" charset="0"/>
              </a:rPr>
              <a:pPr/>
              <a:t>8</a:t>
            </a:fld>
            <a:endParaRPr lang="fr-FR">
              <a:latin typeface="Arial Narrow" panose="020B0606020202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5139" y="116633"/>
            <a:ext cx="609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57944" y="180361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cap="sm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Conception du groupe de travail</a:t>
            </a:r>
            <a:endParaRPr lang="fr-FR" sz="3200" b="1" cap="smal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366" y="2628321"/>
            <a:ext cx="1805294" cy="267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3"/>
            <a:ext cx="962339" cy="101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16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DB0C31D-7EFE-4738-BFD1-6ABB25E2BAA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19124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b="1" cap="sm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Elaboration du jeu en 2017/2018</a:t>
            </a:r>
            <a:endParaRPr lang="fr-FR" sz="3000" b="1" cap="smal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836107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Arial Narrow" panose="020B0606020202030204" pitchFamily="34" charset="0"/>
              </a:rPr>
              <a:t>Si les jeux de société sont fréquemment utilisés dans les démarches éducatives des pathologies chroniques somatiques (diabète, asthme, hépatites…), </a:t>
            </a:r>
            <a:r>
              <a:rPr lang="fr-FR" sz="2000" b="1" dirty="0" smtClean="0">
                <a:latin typeface="Arial Narrow" panose="020B0606020202030204" pitchFamily="34" charset="0"/>
              </a:rPr>
              <a:t>peu </a:t>
            </a:r>
            <a:r>
              <a:rPr lang="fr-FR" sz="2000" b="1" dirty="0">
                <a:latin typeface="Arial Narrow" panose="020B0606020202030204" pitchFamily="34" charset="0"/>
              </a:rPr>
              <a:t>de supports existent pour les pathologies psychiatriques et </a:t>
            </a:r>
            <a:r>
              <a:rPr lang="fr-FR" sz="2000" b="1" dirty="0" smtClean="0">
                <a:latin typeface="Arial Narrow" panose="020B0606020202030204" pitchFamily="34" charset="0"/>
              </a:rPr>
              <a:t>leur prise </a:t>
            </a:r>
            <a:r>
              <a:rPr lang="fr-FR" sz="2000" b="1" dirty="0">
                <a:latin typeface="Arial Narrow" panose="020B0606020202030204" pitchFamily="34" charset="0"/>
              </a:rPr>
              <a:t>en charge </a:t>
            </a:r>
            <a:r>
              <a:rPr lang="fr-FR" sz="2000" b="1" dirty="0" smtClean="0">
                <a:latin typeface="Arial Narrow" panose="020B0606020202030204" pitchFamily="34" charset="0"/>
              </a:rPr>
              <a:t>médicamenteuse.</a:t>
            </a:r>
            <a:r>
              <a:rPr lang="fr-FR" sz="2000" dirty="0" smtClean="0">
                <a:latin typeface="Arial Narrow" panose="020B0606020202030204" pitchFamily="34" charset="0"/>
              </a:rPr>
              <a:t> </a:t>
            </a:r>
            <a:endParaRPr lang="fr-FR" sz="2000" dirty="0">
              <a:latin typeface="Arial Narrow" panose="020B0606020202030204" pitchFamily="34" charset="0"/>
            </a:endParaRPr>
          </a:p>
          <a:p>
            <a:endParaRPr lang="fr-FR" sz="2000" dirty="0" smtClean="0">
              <a:latin typeface="Arial Narrow" panose="020B0606020202030204" pitchFamily="34" charset="0"/>
            </a:endParaRPr>
          </a:p>
          <a:p>
            <a:r>
              <a:rPr lang="fr-FR" sz="2000" dirty="0" smtClean="0">
                <a:latin typeface="Arial Narrow" panose="020B0606020202030204" pitchFamily="34" charset="0"/>
              </a:rPr>
              <a:t>Orientation </a:t>
            </a:r>
            <a:r>
              <a:rPr lang="fr-FR" sz="2000" dirty="0">
                <a:latin typeface="Arial Narrow" panose="020B0606020202030204" pitchFamily="34" charset="0"/>
              </a:rPr>
              <a:t>vers un jeu de </a:t>
            </a:r>
            <a:r>
              <a:rPr lang="fr-FR" sz="2000" dirty="0" smtClean="0">
                <a:latin typeface="Arial Narrow" panose="020B0606020202030204" pitchFamily="34" charset="0"/>
              </a:rPr>
              <a:t>société type </a:t>
            </a:r>
            <a:r>
              <a:rPr lang="fr-FR" sz="2000" dirty="0">
                <a:latin typeface="Arial Narrow" panose="020B0606020202030204" pitchFamily="34" charset="0"/>
              </a:rPr>
              <a:t>« </a:t>
            </a:r>
            <a:r>
              <a:rPr lang="fr-FR" sz="2000" b="1" dirty="0">
                <a:latin typeface="Arial Narrow" panose="020B0606020202030204" pitchFamily="34" charset="0"/>
              </a:rPr>
              <a:t>Trivial Poursuit</a:t>
            </a:r>
            <a:r>
              <a:rPr lang="fr-FR" sz="2000" dirty="0">
                <a:latin typeface="Arial Narrow" panose="020B0606020202030204" pitchFamily="34" charset="0"/>
              </a:rPr>
              <a:t>® </a:t>
            </a:r>
            <a:r>
              <a:rPr lang="fr-FR" sz="2000" dirty="0" smtClean="0">
                <a:latin typeface="Arial Narrow" panose="020B0606020202030204" pitchFamily="34" charset="0"/>
              </a:rPr>
              <a:t>» :</a:t>
            </a:r>
          </a:p>
          <a:p>
            <a:endParaRPr lang="fr-FR" sz="2000" dirty="0" smtClean="0">
              <a:latin typeface="Arial Narrow" panose="020B0606020202030204" pitchFamily="34" charset="0"/>
            </a:endParaRPr>
          </a:p>
          <a:p>
            <a:r>
              <a:rPr lang="fr-FR" sz="2000" dirty="0" smtClean="0">
                <a:latin typeface="Arial Narrow" panose="020B0606020202030204" pitchFamily="34" charset="0"/>
              </a:rPr>
              <a:t>- simplicité du jeu, connu de tous </a:t>
            </a:r>
          </a:p>
          <a:p>
            <a:r>
              <a:rPr lang="fr-FR" sz="2000" dirty="0" smtClean="0">
                <a:latin typeface="Arial Narrow" panose="020B0606020202030204" pitchFamily="34" charset="0"/>
              </a:rPr>
              <a:t>- ludique et interactif</a:t>
            </a:r>
          </a:p>
          <a:p>
            <a:r>
              <a:rPr lang="fr-FR" sz="2000" dirty="0" smtClean="0">
                <a:latin typeface="Arial Narrow" panose="020B0606020202030204" pitchFamily="34" charset="0"/>
              </a:rPr>
              <a:t>- questions </a:t>
            </a:r>
            <a:r>
              <a:rPr lang="fr-FR" sz="2000" dirty="0">
                <a:latin typeface="Arial Narrow" panose="020B0606020202030204" pitchFamily="34" charset="0"/>
              </a:rPr>
              <a:t>à tous les participants </a:t>
            </a:r>
            <a:endParaRPr lang="fr-FR" sz="2000" dirty="0" smtClean="0">
              <a:latin typeface="Arial Narrow" panose="020B0606020202030204" pitchFamily="34" charset="0"/>
            </a:endParaRPr>
          </a:p>
          <a:p>
            <a:r>
              <a:rPr lang="fr-FR" sz="2000" dirty="0" smtClean="0">
                <a:latin typeface="Arial Narrow" panose="020B0606020202030204" pitchFamily="34" charset="0"/>
              </a:rPr>
              <a:t>- faire </a:t>
            </a:r>
            <a:r>
              <a:rPr lang="fr-FR" sz="2000" dirty="0">
                <a:latin typeface="Arial Narrow" panose="020B0606020202030204" pitchFamily="34" charset="0"/>
              </a:rPr>
              <a:t>émerger les discussions. </a:t>
            </a:r>
            <a:endParaRPr lang="fr-FR" sz="2000" dirty="0" smtClean="0">
              <a:latin typeface="Arial Narrow" panose="020B0606020202030204" pitchFamily="34" charset="0"/>
            </a:endParaRPr>
          </a:p>
          <a:p>
            <a:endParaRPr lang="fr-FR" sz="2000" dirty="0" smtClean="0">
              <a:latin typeface="Arial Narrow" panose="020B0606020202030204" pitchFamily="34" charset="0"/>
            </a:endParaRPr>
          </a:p>
          <a:p>
            <a:pPr algn="just"/>
            <a:r>
              <a:rPr lang="fr-FR" sz="2000" dirty="0" smtClean="0">
                <a:latin typeface="Arial Narrow" panose="020B0606020202030204" pitchFamily="34" charset="0"/>
              </a:rPr>
              <a:t>Nous </a:t>
            </a:r>
            <a:r>
              <a:rPr lang="fr-FR" sz="2000" dirty="0">
                <a:latin typeface="Arial Narrow" panose="020B0606020202030204" pitchFamily="34" charset="0"/>
              </a:rPr>
              <a:t>avons donc décidé de créer le jeu au sein de l’établissement et </a:t>
            </a:r>
            <a:r>
              <a:rPr lang="fr-FR" sz="2000" b="1" dirty="0">
                <a:latin typeface="Arial Narrow" panose="020B0606020202030204" pitchFamily="34" charset="0"/>
              </a:rPr>
              <a:t>d’associer les patients à la </a:t>
            </a:r>
            <a:r>
              <a:rPr lang="fr-FR" sz="2000" b="1" dirty="0" smtClean="0">
                <a:latin typeface="Arial Narrow" panose="020B0606020202030204" pitchFamily="34" charset="0"/>
              </a:rPr>
              <a:t>conception.</a:t>
            </a:r>
            <a:endParaRPr lang="fr-FR" sz="2000" dirty="0">
              <a:latin typeface="Arial Narrow" panose="020B060602020203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72" b="11646"/>
          <a:stretch/>
        </p:blipFill>
        <p:spPr bwMode="auto">
          <a:xfrm>
            <a:off x="6083721" y="3453492"/>
            <a:ext cx="2688542" cy="199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9476" y="116633"/>
            <a:ext cx="815263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3"/>
            <a:ext cx="962339" cy="101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25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1266</Words>
  <Application>Microsoft Office PowerPoint</Application>
  <PresentationFormat>Affichage à l'écran (4:3)</PresentationFormat>
  <Paragraphs>352</Paragraphs>
  <Slides>37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Thème Office</vt:lpstr>
      <vt:lpstr>Conception personnalisée</vt:lpstr>
      <vt:lpstr>1_Conception personnalisée</vt:lpstr>
      <vt:lpstr>2_Conception personnalisée</vt:lpstr>
      <vt:lpstr>3_Conception personnalisée</vt:lpstr>
      <vt:lpstr>Education thérapeutique en milieu psychiatrique : retour d’expérience</vt:lpstr>
      <vt:lpstr>Introduction</vt:lpstr>
      <vt:lpstr>Introduction</vt:lpstr>
      <vt:lpstr>Problématique</vt:lpstr>
      <vt:lpstr>SERIOUS GAME D’INFORMATION SUR LE MEDICAMENT EN PSYCHIATRIE</vt:lpstr>
      <vt:lpstr>Diapositive 6</vt:lpstr>
      <vt:lpstr>Objectifs du projet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FORCES et LIMITES</vt:lpstr>
      <vt:lpstr>L’ENTRETIEN MOTIVATIONNEL (EM)</vt:lpstr>
      <vt:lpstr>Présentation de l’EPSM</vt:lpstr>
      <vt:lpstr>Qu’est-ce que l’Entretien Motivationnel ?</vt:lpstr>
      <vt:lpstr>Les savoir faire essentiels</vt:lpstr>
      <vt:lpstr>Applications aux entretiens pharmaceutiques</vt:lpstr>
      <vt:lpstr>Applications aux entretiens pharmaceutiques</vt:lpstr>
      <vt:lpstr>Applications aux entretiens pharmaceutiques</vt:lpstr>
      <vt:lpstr>Applications aux entretiens pharmaceutiques</vt:lpstr>
      <vt:lpstr>Informer - Conseiller</vt:lpstr>
      <vt:lpstr>Forces/Limites</vt:lpstr>
      <vt:lpstr>Diapositive 26</vt:lpstr>
      <vt:lpstr> l’atelier du médicament</vt:lpstr>
      <vt:lpstr>Au commencement…</vt:lpstr>
      <vt:lpstr>Diapositive 29</vt:lpstr>
      <vt:lpstr>Diapositive 30</vt:lpstr>
      <vt:lpstr>Parce que cela fait réfléchir!</vt:lpstr>
      <vt:lpstr>Parce que c’est ludique!</vt:lpstr>
      <vt:lpstr>Parce que c’est ludique!</vt:lpstr>
      <vt:lpstr>   Pourquoi par moment on a envie d’arrêter!</vt:lpstr>
      <vt:lpstr>Diapositive 35</vt:lpstr>
      <vt:lpstr>Conclusion</vt:lpstr>
      <vt:lpstr>Conclusion</vt:lpstr>
    </vt:vector>
  </TitlesOfParts>
  <Company>CHRU BREST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temp</dc:creator>
  <cp:lastModifiedBy>temp</cp:lastModifiedBy>
  <cp:revision>18</cp:revision>
  <dcterms:created xsi:type="dcterms:W3CDTF">2018-06-14T16:10:07Z</dcterms:created>
  <dcterms:modified xsi:type="dcterms:W3CDTF">2019-06-20T10:09:21Z</dcterms:modified>
</cp:coreProperties>
</file>