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71" r:id="rId2"/>
    <p:sldId id="282" r:id="rId3"/>
    <p:sldId id="294" r:id="rId4"/>
    <p:sldId id="308" r:id="rId5"/>
    <p:sldId id="295" r:id="rId6"/>
    <p:sldId id="297" r:id="rId7"/>
    <p:sldId id="298" r:id="rId8"/>
    <p:sldId id="301" r:id="rId9"/>
    <p:sldId id="302" r:id="rId10"/>
    <p:sldId id="303" r:id="rId11"/>
    <p:sldId id="304" r:id="rId12"/>
    <p:sldId id="299" r:id="rId13"/>
    <p:sldId id="300" r:id="rId14"/>
    <p:sldId id="305" r:id="rId15"/>
    <p:sldId id="306" r:id="rId16"/>
    <p:sldId id="296" r:id="rId17"/>
    <p:sldId id="307" r:id="rId18"/>
    <p:sldId id="309" r:id="rId19"/>
    <p:sldId id="293" r:id="rId20"/>
    <p:sldId id="310" r:id="rId21"/>
  </p:sldIdLst>
  <p:sldSz cx="9144000" cy="6858000" type="screen4x3"/>
  <p:notesSz cx="66659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5808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EB30-E532-4FF0-BCB5-BA2E632F7B94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5808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5BF0-F84D-4616-BF57-515A272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7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9C3B42-FAB2-4432-AAC3-DA8D99241183}" type="datetimeFigureOut">
              <a:rPr lang="fr-FR" smtClean="0"/>
              <a:t>13/03/2017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319" y="3645024"/>
            <a:ext cx="6965245" cy="1202485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PLAIES ET CICATRISATION</a:t>
            </a:r>
            <a: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De quoi parle t’on ?</a:t>
            </a:r>
            <a:endParaRPr lang="fr-F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1" y="908720"/>
            <a:ext cx="1514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18592"/>
            <a:ext cx="4571355" cy="27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4427984" y="1052736"/>
            <a:ext cx="27363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ACPPHOS PPH</a:t>
            </a:r>
            <a:endParaRPr kumimoji="0" lang="fr-FR" alt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95936" y="1746920"/>
            <a:ext cx="38164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14/03/2017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4067944" y="2585120"/>
            <a:ext cx="3456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Plaies et cicatrisation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569920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Mardi 14/03/2017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5678989"/>
            <a:ext cx="275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Dr Catherine </a:t>
            </a:r>
            <a:r>
              <a:rPr lang="fr-FR" sz="1200" dirty="0" err="1" smtClean="0"/>
              <a:t>Baubri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CH Saint Jean d’</a:t>
            </a:r>
            <a:r>
              <a:rPr lang="fr-FR" sz="1200" dirty="0" err="1" smtClean="0"/>
              <a:t>Angely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46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00808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66"/>
                </a:solidFill>
              </a:rPr>
              <a:t>Flore des plaies : naturelle ? </a:t>
            </a:r>
            <a:r>
              <a:rPr lang="fr-FR" sz="2000" dirty="0">
                <a:solidFill>
                  <a:srgbClr val="FF0066"/>
                </a:solidFill>
              </a:rPr>
              <a:t>o</a:t>
            </a:r>
            <a:r>
              <a:rPr lang="fr-FR" sz="2000" dirty="0" smtClean="0">
                <a:solidFill>
                  <a:srgbClr val="FF0066"/>
                </a:solidFill>
              </a:rPr>
              <a:t>u non ?</a:t>
            </a:r>
          </a:p>
          <a:p>
            <a:endParaRPr lang="fr-FR" sz="2000" dirty="0"/>
          </a:p>
          <a:p>
            <a:r>
              <a:rPr lang="fr-FR" sz="2000" dirty="0"/>
              <a:t>La plaie est colonisée par une flore </a:t>
            </a:r>
            <a:r>
              <a:rPr lang="fr-FR" sz="2000" dirty="0" smtClean="0"/>
              <a:t>habituelle et </a:t>
            </a:r>
            <a:r>
              <a:rPr lang="fr-FR" sz="2000" dirty="0"/>
              <a:t>faiblement </a:t>
            </a:r>
            <a:r>
              <a:rPr lang="fr-FR" sz="2000" dirty="0" smtClean="0"/>
              <a:t>pathogène, </a:t>
            </a:r>
            <a:r>
              <a:rPr lang="fr-FR" sz="2000" dirty="0"/>
              <a:t>indispensable à </a:t>
            </a:r>
            <a:r>
              <a:rPr lang="fr-FR" sz="2000" dirty="0" smtClean="0"/>
              <a:t>la détersion </a:t>
            </a:r>
            <a:r>
              <a:rPr lang="fr-FR" sz="2000" dirty="0"/>
              <a:t>et </a:t>
            </a:r>
            <a:r>
              <a:rPr lang="fr-FR" sz="2000" dirty="0" smtClean="0"/>
              <a:t>au bourgeonnement</a:t>
            </a:r>
            <a:r>
              <a:rPr lang="fr-FR" sz="2000" dirty="0"/>
              <a:t>.</a:t>
            </a:r>
          </a:p>
          <a:p>
            <a:endParaRPr lang="fr-FR" sz="1200" dirty="0"/>
          </a:p>
          <a:p>
            <a:r>
              <a:rPr lang="fr-FR" sz="2000" dirty="0" smtClean="0"/>
              <a:t>En </a:t>
            </a:r>
            <a:r>
              <a:rPr lang="fr-FR" sz="2000" dirty="0"/>
              <a:t>phase de détersion les germes </a:t>
            </a:r>
            <a:r>
              <a:rPr lang="fr-FR" sz="2000" dirty="0" smtClean="0"/>
              <a:t>gram– prédominent </a:t>
            </a:r>
            <a:r>
              <a:rPr lang="fr-FR" sz="2000" dirty="0"/>
              <a:t>et sont remplacés en phase </a:t>
            </a:r>
            <a:r>
              <a:rPr lang="fr-FR" sz="2000" dirty="0" smtClean="0"/>
              <a:t>de bourgeonnement </a:t>
            </a:r>
            <a:r>
              <a:rPr lang="fr-FR" sz="2000" dirty="0"/>
              <a:t>et d’</a:t>
            </a:r>
            <a:r>
              <a:rPr lang="fr-FR" sz="2000" dirty="0" err="1"/>
              <a:t>épidermisation</a:t>
            </a:r>
            <a:r>
              <a:rPr lang="fr-FR" sz="2000" dirty="0"/>
              <a:t> par </a:t>
            </a:r>
            <a:r>
              <a:rPr lang="fr-FR" sz="2000" dirty="0" smtClean="0"/>
              <a:t>des germes </a:t>
            </a:r>
            <a:r>
              <a:rPr lang="fr-FR" sz="2000" dirty="0"/>
              <a:t>gram</a:t>
            </a:r>
            <a:r>
              <a:rPr lang="fr-FR" sz="2000" dirty="0" smtClean="0"/>
              <a:t>+ (flore prédominante de la peau)</a:t>
            </a:r>
          </a:p>
          <a:p>
            <a:endParaRPr lang="fr-FR" sz="2000" dirty="0">
              <a:solidFill>
                <a:srgbClr val="00CC00"/>
              </a:solidFill>
            </a:endParaRPr>
          </a:p>
        </p:txBody>
      </p:sp>
      <p:pic>
        <p:nvPicPr>
          <p:cNvPr id="6148" name="Picture 4" descr="Résultat de recherche d'images pour &quot;germe gram négatif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3"/>
          <a:stretch/>
        </p:blipFill>
        <p:spPr bwMode="auto">
          <a:xfrm>
            <a:off x="6323775" y="2218536"/>
            <a:ext cx="1304678" cy="128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ésultat de recherche d'images pour &quot;staphylococcus aureus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1" b="12659"/>
          <a:stretch/>
        </p:blipFill>
        <p:spPr bwMode="auto">
          <a:xfrm>
            <a:off x="6323775" y="3789040"/>
            <a:ext cx="1381757" cy="140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3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00808"/>
            <a:ext cx="7056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66"/>
                </a:solidFill>
              </a:rPr>
              <a:t>Si </a:t>
            </a:r>
            <a:r>
              <a:rPr lang="fr-FR" sz="2000" dirty="0">
                <a:solidFill>
                  <a:srgbClr val="FF0066"/>
                </a:solidFill>
              </a:rPr>
              <a:t>la plaie n’est pas surinfectée,</a:t>
            </a:r>
            <a:r>
              <a:rPr lang="fr-FR" sz="2000" dirty="0"/>
              <a:t> </a:t>
            </a:r>
            <a:r>
              <a:rPr lang="fr-FR" sz="2000" dirty="0" smtClean="0"/>
              <a:t>un rinçage </a:t>
            </a:r>
            <a:r>
              <a:rPr lang="fr-FR" sz="2000" dirty="0"/>
              <a:t>à </a:t>
            </a:r>
            <a:r>
              <a:rPr lang="fr-FR" sz="2000" dirty="0" smtClean="0"/>
              <a:t>l’eau stérile ou au sérum </a:t>
            </a:r>
            <a:r>
              <a:rPr lang="fr-FR" sz="2000" dirty="0"/>
              <a:t>physiologique </a:t>
            </a:r>
            <a:r>
              <a:rPr lang="fr-FR" sz="2000" dirty="0" smtClean="0"/>
              <a:t>suffit. Il </a:t>
            </a:r>
            <a:r>
              <a:rPr lang="fr-FR" sz="2000" dirty="0"/>
              <a:t>ne faut pas détruire cette flore avec des antiseptiques ou des antibiotiques utilisés en local </a:t>
            </a:r>
          </a:p>
          <a:p>
            <a:pPr algn="ctr"/>
            <a:endParaRPr lang="fr-FR" sz="1200" b="1" dirty="0">
              <a:solidFill>
                <a:srgbClr val="0070C0"/>
              </a:solidFill>
            </a:endParaRPr>
          </a:p>
          <a:p>
            <a:endParaRPr lang="fr-FR" sz="2400" dirty="0" smtClean="0">
              <a:solidFill>
                <a:srgbClr val="FF0066"/>
              </a:solidFill>
            </a:endParaRPr>
          </a:p>
          <a:p>
            <a:r>
              <a:rPr lang="fr-FR" sz="2000" dirty="0" smtClean="0">
                <a:solidFill>
                  <a:srgbClr val="FF0066"/>
                </a:solidFill>
              </a:rPr>
              <a:t>Si </a:t>
            </a:r>
            <a:r>
              <a:rPr lang="fr-FR" sz="2000" dirty="0">
                <a:solidFill>
                  <a:srgbClr val="FF0066"/>
                </a:solidFill>
              </a:rPr>
              <a:t>la plaie </a:t>
            </a:r>
            <a:r>
              <a:rPr lang="fr-FR" sz="2000" dirty="0" smtClean="0">
                <a:solidFill>
                  <a:srgbClr val="FF0066"/>
                </a:solidFill>
              </a:rPr>
              <a:t>est infectée </a:t>
            </a:r>
            <a:r>
              <a:rPr lang="fr-FR" sz="2000" dirty="0" smtClean="0"/>
              <a:t>: </a:t>
            </a:r>
          </a:p>
          <a:p>
            <a:endParaRPr lang="fr-FR" sz="800" dirty="0" smtClean="0"/>
          </a:p>
          <a:p>
            <a:r>
              <a:rPr lang="fr-FR" sz="2000" dirty="0"/>
              <a:t>Evaluer avec les critères cliniques de </a:t>
            </a:r>
            <a:r>
              <a:rPr lang="fr-FR" sz="2000" dirty="0" smtClean="0"/>
              <a:t>l’infection, une antibiothérapie </a:t>
            </a:r>
            <a:r>
              <a:rPr lang="fr-FR" sz="2000" dirty="0"/>
              <a:t>générale </a:t>
            </a:r>
            <a:r>
              <a:rPr lang="fr-FR" sz="2000" dirty="0" smtClean="0"/>
              <a:t>peut </a:t>
            </a:r>
            <a:r>
              <a:rPr lang="fr-FR" sz="2000" dirty="0"/>
              <a:t>être envisagée dans certains</a:t>
            </a:r>
          </a:p>
          <a:p>
            <a:r>
              <a:rPr lang="fr-FR" sz="2000" dirty="0"/>
              <a:t>cas (ex :ostéite, </a:t>
            </a:r>
            <a:r>
              <a:rPr lang="fr-FR" sz="2000" dirty="0" smtClean="0"/>
              <a:t>..). </a:t>
            </a:r>
            <a:endParaRPr lang="fr-FR" sz="2000" dirty="0"/>
          </a:p>
          <a:p>
            <a:r>
              <a:rPr lang="fr-FR" sz="2000" dirty="0" smtClean="0"/>
              <a:t>Un </a:t>
            </a:r>
            <a:r>
              <a:rPr lang="fr-FR" sz="2000" dirty="0"/>
              <a:t>traitement local antibiotique ou </a:t>
            </a:r>
            <a:r>
              <a:rPr lang="fr-FR" sz="2000" dirty="0" smtClean="0"/>
              <a:t>antiseptique doit </a:t>
            </a:r>
            <a:r>
              <a:rPr lang="fr-FR" sz="2000" dirty="0"/>
              <a:t>être </a:t>
            </a:r>
            <a:r>
              <a:rPr lang="fr-FR" sz="2000" dirty="0" smtClean="0"/>
              <a:t>réfléchi, exemple des pansements argentiques  : s’ils sont efficaces ils tuent TOUS </a:t>
            </a:r>
            <a:r>
              <a:rPr lang="fr-FR" sz="2000" dirty="0"/>
              <a:t>les germes, </a:t>
            </a:r>
            <a:r>
              <a:rPr lang="fr-FR" sz="2000" dirty="0" smtClean="0"/>
              <a:t>la </a:t>
            </a:r>
            <a:r>
              <a:rPr lang="fr-FR" sz="2000" dirty="0"/>
              <a:t>plaie ne </a:t>
            </a:r>
            <a:r>
              <a:rPr lang="fr-FR" sz="2000" dirty="0" smtClean="0"/>
              <a:t>cicatrisera pas, il faut donc les utiliser sur de courtes durées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2681349"/>
            <a:ext cx="644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CC00"/>
                </a:solidFill>
              </a:rPr>
              <a:t>« Paix sur la plaie </a:t>
            </a:r>
            <a:r>
              <a:rPr lang="fr-FR" sz="2000" b="1" dirty="0" smtClean="0">
                <a:solidFill>
                  <a:srgbClr val="00CC00"/>
                </a:solidFill>
              </a:rPr>
              <a:t>aux germes </a:t>
            </a:r>
            <a:r>
              <a:rPr lang="fr-FR" sz="2000" b="1" dirty="0">
                <a:solidFill>
                  <a:srgbClr val="00CC00"/>
                </a:solidFill>
              </a:rPr>
              <a:t>de </a:t>
            </a:r>
            <a:r>
              <a:rPr lang="fr-FR" sz="2000" b="1" dirty="0" smtClean="0">
                <a:solidFill>
                  <a:srgbClr val="00CC00"/>
                </a:solidFill>
              </a:rPr>
              <a:t>bonne volonté </a:t>
            </a:r>
            <a:r>
              <a:rPr lang="fr-FR" sz="2000" b="1" dirty="0">
                <a:solidFill>
                  <a:srgbClr val="00CC00"/>
                </a:solidFill>
              </a:rPr>
              <a:t>»</a:t>
            </a:r>
            <a:r>
              <a:rPr lang="fr-FR" b="1" dirty="0"/>
              <a:t> </a:t>
            </a:r>
            <a:endParaRPr lang="fr-FR" b="1" dirty="0" smtClean="0"/>
          </a:p>
          <a:p>
            <a:r>
              <a:rPr lang="fr-FR" sz="1200" dirty="0" smtClean="0"/>
              <a:t> </a:t>
            </a:r>
            <a:r>
              <a:rPr lang="fr-FR" sz="1200" dirty="0" smtClean="0"/>
              <a:t>                                                                                                                      </a:t>
            </a:r>
            <a:r>
              <a:rPr lang="fr-FR" sz="1200" dirty="0" smtClean="0"/>
              <a:t>Raymond </a:t>
            </a:r>
            <a:r>
              <a:rPr lang="fr-FR" sz="1200" dirty="0"/>
              <a:t>Vilain</a:t>
            </a:r>
          </a:p>
        </p:txBody>
      </p:sp>
    </p:spTree>
    <p:extLst>
      <p:ext uri="{BB962C8B-B14F-4D97-AF65-F5344CB8AC3E}">
        <p14:creationId xmlns:p14="http://schemas.microsoft.com/office/powerpoint/2010/main" val="295879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72816"/>
            <a:ext cx="3744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 smtClean="0">
                <a:solidFill>
                  <a:srgbClr val="0070C0"/>
                </a:solidFill>
              </a:rPr>
              <a:t>Phase 2 : Réparation des tissus</a:t>
            </a:r>
          </a:p>
          <a:p>
            <a:r>
              <a:rPr lang="fr-FR" sz="2000" dirty="0" smtClean="0">
                <a:solidFill>
                  <a:srgbClr val="0070C0"/>
                </a:solidFill>
              </a:rPr>
              <a:t>(10 à 15 j)</a:t>
            </a:r>
          </a:p>
          <a:p>
            <a:endParaRPr lang="fr-FR" sz="2000" dirty="0"/>
          </a:p>
          <a:p>
            <a:r>
              <a:rPr lang="fr-FR" sz="2000" dirty="0"/>
              <a:t>La migration et la prolifération des fibroblastes permettent la </a:t>
            </a:r>
            <a:r>
              <a:rPr lang="fr-FR" sz="2000" dirty="0" smtClean="0"/>
              <a:t>synthèse de </a:t>
            </a:r>
            <a:r>
              <a:rPr lang="fr-FR" sz="2000" dirty="0"/>
              <a:t>la nouvelle </a:t>
            </a:r>
            <a:r>
              <a:rPr lang="fr-FR" sz="2000" dirty="0" smtClean="0"/>
              <a:t>matrice extracellulaire </a:t>
            </a:r>
            <a:r>
              <a:rPr lang="fr-FR" sz="2000" dirty="0"/>
              <a:t>avec </a:t>
            </a:r>
            <a:r>
              <a:rPr lang="fr-FR" sz="2000" dirty="0" smtClean="0"/>
              <a:t>la </a:t>
            </a:r>
            <a:r>
              <a:rPr lang="fr-FR" sz="2000" dirty="0"/>
              <a:t>formation d’un </a:t>
            </a:r>
            <a:r>
              <a:rPr lang="fr-FR" sz="2000" dirty="0" smtClean="0"/>
              <a:t>tissu de </a:t>
            </a:r>
            <a:r>
              <a:rPr lang="fr-FR" sz="2000" dirty="0"/>
              <a:t>granulation </a:t>
            </a:r>
            <a:r>
              <a:rPr lang="fr-FR" sz="2000" dirty="0" smtClean="0"/>
              <a:t>qui va combler la perte de substance puis formation d’un </a:t>
            </a:r>
            <a:r>
              <a:rPr lang="fr-FR" sz="2000" dirty="0"/>
              <a:t>bourgeon charnu</a:t>
            </a:r>
            <a:endParaRPr lang="fr-FR" dirty="0">
              <a:solidFill>
                <a:srgbClr val="00CC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104" y="4045098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4 </a:t>
            </a:r>
            <a:r>
              <a:rPr lang="fr-FR" sz="1600" dirty="0"/>
              <a:t>: </a:t>
            </a:r>
            <a:r>
              <a:rPr lang="fr-FR" sz="1600" dirty="0" smtClean="0"/>
              <a:t>macrophage</a:t>
            </a:r>
          </a:p>
          <a:p>
            <a:r>
              <a:rPr lang="fr-FR" sz="1600" dirty="0" smtClean="0"/>
              <a:t>5 </a:t>
            </a:r>
            <a:r>
              <a:rPr lang="fr-FR" sz="1600" dirty="0"/>
              <a:t>: tissu de granulation avec prolifération de </a:t>
            </a:r>
            <a:r>
              <a:rPr lang="fr-FR" sz="1600" dirty="0" smtClean="0"/>
              <a:t>fibroblastes</a:t>
            </a:r>
          </a:p>
          <a:p>
            <a:r>
              <a:rPr lang="fr-FR" sz="1600" dirty="0" smtClean="0"/>
              <a:t>6 : néo vascularisation</a:t>
            </a:r>
          </a:p>
          <a:p>
            <a:r>
              <a:rPr lang="fr-FR" sz="1600" dirty="0" smtClean="0"/>
              <a:t>7 </a:t>
            </a:r>
            <a:r>
              <a:rPr lang="fr-FR" sz="1600" dirty="0"/>
              <a:t>: mitoses dans la couche basale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112" y="1844824"/>
            <a:ext cx="21240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093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72816"/>
            <a:ext cx="46805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CC00"/>
                </a:solidFill>
              </a:rPr>
              <a:t>Phase 3 :, </a:t>
            </a:r>
            <a:r>
              <a:rPr lang="fr-FR" sz="2000" dirty="0" err="1" smtClean="0">
                <a:solidFill>
                  <a:srgbClr val="00CC00"/>
                </a:solidFill>
              </a:rPr>
              <a:t>Epidermisation</a:t>
            </a:r>
            <a:r>
              <a:rPr lang="fr-FR" sz="2000" dirty="0" smtClean="0">
                <a:solidFill>
                  <a:srgbClr val="00CC00"/>
                </a:solidFill>
              </a:rPr>
              <a:t> maturation et remodelage</a:t>
            </a:r>
          </a:p>
          <a:p>
            <a:r>
              <a:rPr lang="fr-FR" sz="2000" dirty="0" smtClean="0">
                <a:solidFill>
                  <a:srgbClr val="00CC00"/>
                </a:solidFill>
              </a:rPr>
              <a:t>(3 à 6 semaines)</a:t>
            </a:r>
          </a:p>
          <a:p>
            <a:endParaRPr lang="fr-FR" sz="2000" dirty="0"/>
          </a:p>
          <a:p>
            <a:r>
              <a:rPr lang="fr-FR" sz="2000" u="sng" dirty="0" err="1" smtClean="0"/>
              <a:t>Epidermisation</a:t>
            </a:r>
            <a:r>
              <a:rPr lang="fr-FR" sz="2000" dirty="0" smtClean="0"/>
              <a:t> = fermeture </a:t>
            </a:r>
            <a:r>
              <a:rPr lang="fr-FR" sz="2000" dirty="0"/>
              <a:t>de la plaie par migration </a:t>
            </a:r>
            <a:r>
              <a:rPr lang="fr-FR" sz="2000" dirty="0" smtClean="0"/>
              <a:t>des kératinocytes à partir </a:t>
            </a:r>
            <a:r>
              <a:rPr lang="fr-FR" sz="2000" dirty="0"/>
              <a:t>des </a:t>
            </a:r>
            <a:r>
              <a:rPr lang="fr-FR" sz="2000" dirty="0" smtClean="0"/>
              <a:t>berges de la plaie</a:t>
            </a:r>
          </a:p>
          <a:p>
            <a:r>
              <a:rPr lang="fr-FR" sz="2000" u="sng" dirty="0"/>
              <a:t>Remodelage</a:t>
            </a:r>
            <a:r>
              <a:rPr lang="fr-FR" sz="2000" dirty="0"/>
              <a:t> = maturation de la </a:t>
            </a:r>
            <a:r>
              <a:rPr lang="fr-FR" sz="2000" dirty="0" smtClean="0"/>
              <a:t>cicatrice, </a:t>
            </a:r>
            <a:r>
              <a:rPr lang="fr-FR" sz="2000" dirty="0" smtClean="0"/>
              <a:t>il faut</a:t>
            </a:r>
            <a:r>
              <a:rPr lang="fr-FR" sz="2000" dirty="0" smtClean="0"/>
              <a:t> </a:t>
            </a:r>
            <a:r>
              <a:rPr lang="fr-FR" sz="2000" dirty="0"/>
              <a:t>au moins un </a:t>
            </a:r>
            <a:r>
              <a:rPr lang="fr-FR" sz="2000" dirty="0" smtClean="0"/>
              <a:t>an, la </a:t>
            </a:r>
            <a:r>
              <a:rPr lang="fr-FR" sz="2000" dirty="0"/>
              <a:t>plaie </a:t>
            </a:r>
            <a:r>
              <a:rPr lang="fr-FR" sz="2000" dirty="0" smtClean="0"/>
              <a:t>doit être protégée (traumatismes </a:t>
            </a:r>
            <a:r>
              <a:rPr lang="fr-FR" sz="2000" dirty="0" smtClean="0"/>
              <a:t>et exposition solaire). </a:t>
            </a:r>
            <a:r>
              <a:rPr lang="fr-FR" sz="2000" dirty="0"/>
              <a:t>Une altération de cette phase peut </a:t>
            </a:r>
            <a:r>
              <a:rPr lang="fr-FR" sz="2000" dirty="0" smtClean="0"/>
              <a:t>conduire à une </a:t>
            </a:r>
            <a:r>
              <a:rPr lang="fr-FR" sz="2000" dirty="0"/>
              <a:t>cicatrice chéloïde.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868143" y="4359168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8 </a:t>
            </a:r>
            <a:r>
              <a:rPr lang="fr-FR" sz="1600" dirty="0"/>
              <a:t>: </a:t>
            </a:r>
            <a:r>
              <a:rPr lang="fr-FR" sz="1600" dirty="0" smtClean="0"/>
              <a:t>union fibreuse</a:t>
            </a:r>
            <a:endParaRPr lang="fr-F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213" y="2168418"/>
            <a:ext cx="21240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cicatrice cheloide phot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t="30475"/>
          <a:stretch/>
        </p:blipFill>
        <p:spPr>
          <a:xfrm>
            <a:off x="6042475" y="4697722"/>
            <a:ext cx="1595550" cy="993334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5436096" y="5373216"/>
            <a:ext cx="60637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737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Evaluation des plaies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3" y="1772816"/>
            <a:ext cx="6984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Avant toute prise en charge d’une plaie</a:t>
            </a:r>
          </a:p>
          <a:p>
            <a:endParaRPr lang="fr-FR" sz="2000" dirty="0"/>
          </a:p>
          <a:p>
            <a:pPr marL="342900" indent="-342900">
              <a:buFont typeface="Wingdings"/>
              <a:buChar char=""/>
            </a:pPr>
            <a:r>
              <a:rPr lang="fr-FR" sz="2000" dirty="0" smtClean="0"/>
              <a:t>Evaluer </a:t>
            </a:r>
            <a:r>
              <a:rPr lang="fr-FR" sz="2000" dirty="0"/>
              <a:t>l’état du </a:t>
            </a:r>
            <a:r>
              <a:rPr lang="fr-FR" sz="2000" dirty="0" smtClean="0"/>
              <a:t>patient </a:t>
            </a:r>
          </a:p>
          <a:p>
            <a:pPr lvl="1"/>
            <a:r>
              <a:rPr lang="fr-FR" sz="2000" dirty="0" smtClean="0"/>
              <a:t>État nutritionnel : bilan des apports, poids, dosage albumine sérique</a:t>
            </a:r>
          </a:p>
          <a:p>
            <a:pPr lvl="1"/>
            <a:r>
              <a:rPr lang="fr-FR" sz="2000" dirty="0" smtClean="0"/>
              <a:t>Etat d’hydratation </a:t>
            </a:r>
            <a:endParaRPr lang="fr-FR" sz="2000" dirty="0"/>
          </a:p>
        </p:txBody>
      </p:sp>
      <p:pic>
        <p:nvPicPr>
          <p:cNvPr id="12290" name="Picture 2" descr="Résultat de recherche d'images pour &quot;malade à risque d'escarres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"/>
          <a:stretch/>
        </p:blipFill>
        <p:spPr bwMode="auto">
          <a:xfrm>
            <a:off x="4932040" y="3456632"/>
            <a:ext cx="3126688" cy="16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87623" y="3709314"/>
            <a:ext cx="36724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000" dirty="0" smtClean="0"/>
              <a:t>Echelles dévaluation type </a:t>
            </a:r>
            <a:r>
              <a:rPr lang="fr-FR" sz="2000" dirty="0" err="1" smtClean="0">
                <a:hlinkClick r:id="rId3" action="ppaction://hlinksldjump"/>
              </a:rPr>
              <a:t>Braden</a:t>
            </a:r>
            <a:r>
              <a:rPr lang="fr-FR" sz="2000" dirty="0" smtClean="0"/>
              <a:t> ou Norton (prennent en compte l’activité, la mobilité, l’incontinence, la condition mentale…) le score aide à la décision pour les PEC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27961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Evaluation des plaies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36"/>
            <a:ext cx="9144000" cy="65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Evaluation – Critères de gravité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5" y="1628799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66"/>
                </a:solidFill>
              </a:rPr>
              <a:t>Superficie</a:t>
            </a:r>
            <a:r>
              <a:rPr lang="fr-FR" dirty="0" smtClean="0"/>
              <a:t> supérieure </a:t>
            </a:r>
            <a:r>
              <a:rPr lang="fr-FR" dirty="0"/>
              <a:t>à 15 </a:t>
            </a:r>
            <a:r>
              <a:rPr lang="fr-FR" dirty="0" smtClean="0"/>
              <a:t>cm2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Plaie </a:t>
            </a:r>
            <a:r>
              <a:rPr lang="fr-FR" dirty="0">
                <a:solidFill>
                  <a:srgbClr val="0070C0"/>
                </a:solidFill>
              </a:rPr>
              <a:t>profonde </a:t>
            </a:r>
            <a:r>
              <a:rPr lang="fr-FR" dirty="0"/>
              <a:t>avec exposition de structures tendineuses,</a:t>
            </a:r>
          </a:p>
          <a:p>
            <a:r>
              <a:rPr lang="fr-FR" dirty="0"/>
              <a:t>cartilagineuses, articulaires ou </a:t>
            </a:r>
            <a:r>
              <a:rPr lang="fr-FR" dirty="0" smtClean="0"/>
              <a:t>osseuses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CC00"/>
                </a:solidFill>
              </a:rPr>
              <a:t>Plaie </a:t>
            </a:r>
            <a:r>
              <a:rPr lang="fr-FR" dirty="0">
                <a:solidFill>
                  <a:srgbClr val="00CC00"/>
                </a:solidFill>
              </a:rPr>
              <a:t>infectée </a:t>
            </a:r>
            <a:r>
              <a:rPr lang="fr-FR" dirty="0"/>
              <a:t>avec écoulement purulent et </a:t>
            </a:r>
            <a:r>
              <a:rPr lang="fr-FR" dirty="0" smtClean="0"/>
              <a:t>réaction inflammatoire</a:t>
            </a:r>
            <a:endParaRPr lang="fr-FR" dirty="0"/>
          </a:p>
          <a:p>
            <a:r>
              <a:rPr lang="fr-FR" dirty="0"/>
              <a:t>péri </a:t>
            </a:r>
            <a:r>
              <a:rPr lang="fr-FR" dirty="0" smtClean="0"/>
              <a:t>lésionnelle</a:t>
            </a:r>
          </a:p>
          <a:p>
            <a:endParaRPr lang="fr-FR" dirty="0"/>
          </a:p>
          <a:p>
            <a:r>
              <a:rPr lang="fr-FR" dirty="0" smtClean="0"/>
              <a:t>Plaie </a:t>
            </a:r>
            <a:r>
              <a:rPr lang="fr-FR" dirty="0"/>
              <a:t>ne présentant </a:t>
            </a:r>
            <a:r>
              <a:rPr lang="fr-FR" dirty="0">
                <a:solidFill>
                  <a:srgbClr val="FF0066"/>
                </a:solidFill>
              </a:rPr>
              <a:t>aucun signe d’amélioration après 2 à 3</a:t>
            </a:r>
          </a:p>
          <a:p>
            <a:r>
              <a:rPr lang="fr-FR" dirty="0">
                <a:solidFill>
                  <a:srgbClr val="FF0066"/>
                </a:solidFill>
              </a:rPr>
              <a:t>semaines</a:t>
            </a:r>
            <a:r>
              <a:rPr lang="fr-FR" dirty="0"/>
              <a:t> de </a:t>
            </a:r>
            <a:r>
              <a:rPr lang="fr-FR" dirty="0" smtClean="0"/>
              <a:t>traitement</a:t>
            </a:r>
          </a:p>
          <a:p>
            <a:endParaRPr lang="fr-FR" dirty="0"/>
          </a:p>
          <a:p>
            <a:r>
              <a:rPr lang="fr-FR" dirty="0" smtClean="0">
                <a:solidFill>
                  <a:srgbClr val="0070C0"/>
                </a:solidFill>
              </a:rPr>
              <a:t>Troubles </a:t>
            </a:r>
            <a:r>
              <a:rPr lang="fr-FR" dirty="0">
                <a:solidFill>
                  <a:srgbClr val="0070C0"/>
                </a:solidFill>
              </a:rPr>
              <a:t>de la vascularisation locale</a:t>
            </a:r>
            <a:r>
              <a:rPr lang="fr-FR" dirty="0"/>
              <a:t>, artérielle, veineuse ou</a:t>
            </a:r>
          </a:p>
          <a:p>
            <a:r>
              <a:rPr lang="fr-FR" dirty="0" smtClean="0"/>
              <a:t>Lymphatique</a:t>
            </a:r>
          </a:p>
          <a:p>
            <a:endParaRPr lang="fr-FR" dirty="0" smtClean="0"/>
          </a:p>
          <a:p>
            <a:r>
              <a:rPr lang="fr-FR" dirty="0" smtClean="0"/>
              <a:t>Plaie </a:t>
            </a:r>
            <a:r>
              <a:rPr lang="fr-FR" dirty="0"/>
              <a:t>située au niveau d’un </a:t>
            </a:r>
            <a:r>
              <a:rPr lang="fr-FR" dirty="0">
                <a:solidFill>
                  <a:srgbClr val="00CC00"/>
                </a:solidFill>
              </a:rPr>
              <a:t>point d’appui ou surface de frottement</a:t>
            </a:r>
          </a:p>
        </p:txBody>
      </p:sp>
    </p:spTree>
    <p:extLst>
      <p:ext uri="{BB962C8B-B14F-4D97-AF65-F5344CB8AC3E}">
        <p14:creationId xmlns:p14="http://schemas.microsoft.com/office/powerpoint/2010/main" val="12488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Echelle </a:t>
            </a:r>
            <a:r>
              <a:rPr lang="fr-FR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colorielle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5" y="162879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 langage universel qui permet de standardiser </a:t>
            </a:r>
            <a:r>
              <a:rPr lang="fr-FR" dirty="0"/>
              <a:t>et de suivre l’évaluation </a:t>
            </a:r>
            <a:r>
              <a:rPr lang="fr-FR" dirty="0" smtClean="0"/>
              <a:t>et l’évolution </a:t>
            </a:r>
            <a:r>
              <a:rPr lang="fr-FR" dirty="0"/>
              <a:t>de la </a:t>
            </a:r>
            <a:r>
              <a:rPr lang="fr-FR" dirty="0" smtClean="0"/>
              <a:t>plaie. 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2552129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Echelle </a:t>
            </a:r>
            <a:r>
              <a:rPr lang="fr-FR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colorielle</a:t>
            </a:r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et pansements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t="10356" r="37777" b="8798"/>
          <a:stretch/>
        </p:blipFill>
        <p:spPr>
          <a:xfrm>
            <a:off x="1818150" y="1772817"/>
            <a:ext cx="4863248" cy="41879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3429000"/>
            <a:ext cx="1512168" cy="4378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Nécrose sèche</a:t>
            </a:r>
            <a:endParaRPr lang="fr-FR" sz="1400" dirty="0"/>
          </a:p>
        </p:txBody>
      </p:sp>
      <p:sp>
        <p:nvSpPr>
          <p:cNvPr id="6" name="Rectangle 5"/>
          <p:cNvSpPr/>
          <p:nvPr/>
        </p:nvSpPr>
        <p:spPr>
          <a:xfrm>
            <a:off x="1619672" y="4005065"/>
            <a:ext cx="1512168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Nécrose humide ou Fibrine</a:t>
            </a: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1619672" y="4653136"/>
            <a:ext cx="1512168" cy="576064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Bourgeonnement</a:t>
            </a:r>
            <a:endParaRPr lang="fr-FR" sz="1400" dirty="0"/>
          </a:p>
        </p:txBody>
      </p:sp>
      <p:sp>
        <p:nvSpPr>
          <p:cNvPr id="8" name="Rectangle 7"/>
          <p:cNvSpPr/>
          <p:nvPr/>
        </p:nvSpPr>
        <p:spPr>
          <a:xfrm>
            <a:off x="1619672" y="5330651"/>
            <a:ext cx="1512168" cy="576064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Epidermisation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856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381642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1403648" y="2095268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 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1535977" y="3104964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aux 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1535977" y="4077018"/>
            <a:ext cx="368409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pansements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Picture 4" descr="ANd9GcQn9zCZ1lX7S0JXwyFSCK1Qep2z6y2nBtGzAgoo17cefYKuqOWHH4aBWz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74" y="2693308"/>
            <a:ext cx="2673442" cy="19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9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 de la présentation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2060848"/>
            <a:ext cx="6912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"/>
            </a:pPr>
            <a:r>
              <a:rPr lang="fr-FR" sz="2000" dirty="0" smtClean="0"/>
              <a:t>Définitions  : plaies, cicatrisation,</a:t>
            </a:r>
          </a:p>
          <a:p>
            <a:pPr marL="342900" indent="-342900">
              <a:buFont typeface="Wingdings"/>
              <a:buChar char=""/>
            </a:pPr>
            <a:endParaRPr lang="fr-FR" sz="2000" dirty="0"/>
          </a:p>
          <a:p>
            <a:pPr marL="342900" indent="-342900">
              <a:buFont typeface="Wingdings"/>
              <a:buChar char=""/>
            </a:pPr>
            <a:r>
              <a:rPr lang="fr-FR" sz="2000" dirty="0"/>
              <a:t>Processus de </a:t>
            </a:r>
            <a:r>
              <a:rPr lang="fr-FR" sz="2000" dirty="0" smtClean="0"/>
              <a:t>cicatrisation</a:t>
            </a:r>
          </a:p>
          <a:p>
            <a:pPr lvl="1"/>
            <a:r>
              <a:rPr lang="fr-FR" sz="2000" dirty="0" smtClean="0"/>
              <a:t>Différentes phases</a:t>
            </a:r>
          </a:p>
          <a:p>
            <a:pPr lvl="1"/>
            <a:r>
              <a:rPr lang="fr-FR" sz="2000" dirty="0" smtClean="0"/>
              <a:t>Flore saprophyte des plaies et notion d’infection…ou pas !</a:t>
            </a:r>
          </a:p>
          <a:p>
            <a:pPr marL="342900" indent="-342900">
              <a:buFont typeface="Wingdings"/>
              <a:buChar char=""/>
            </a:pPr>
            <a:endParaRPr lang="fr-FR" sz="2000" dirty="0"/>
          </a:p>
          <a:p>
            <a:pPr marL="342900" indent="-342900">
              <a:buFont typeface="Wingdings"/>
              <a:buChar char=""/>
            </a:pPr>
            <a:r>
              <a:rPr lang="fr-FR" sz="2000" dirty="0" smtClean="0"/>
              <a:t>Evaluation des plaies</a:t>
            </a:r>
          </a:p>
          <a:p>
            <a:pPr lvl="1"/>
            <a:r>
              <a:rPr lang="fr-FR" sz="2000" dirty="0" smtClean="0"/>
              <a:t>Critères de gravité</a:t>
            </a:r>
          </a:p>
          <a:p>
            <a:pPr lvl="1"/>
            <a:r>
              <a:rPr lang="fr-FR" sz="2000" dirty="0" smtClean="0"/>
              <a:t>Echelle </a:t>
            </a:r>
            <a:r>
              <a:rPr lang="fr-FR" sz="2000" dirty="0" err="1" smtClean="0"/>
              <a:t>colorielle</a:t>
            </a:r>
            <a:endParaRPr lang="fr-FR" sz="2000" dirty="0" smtClean="0"/>
          </a:p>
          <a:p>
            <a:pPr marL="342900" indent="-342900">
              <a:buFont typeface="Wingdings"/>
              <a:buChar char=""/>
            </a:pP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9443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1655676" y="2095268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merci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1637280" y="3104964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votre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1655676" y="4077018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attention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3185"/>
            <a:ext cx="2057869" cy="20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Définitions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59632" y="1700808"/>
            <a:ext cx="66967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Plaie</a:t>
            </a:r>
            <a:r>
              <a:rPr lang="fr-FR" sz="2000" b="1" dirty="0" smtClean="0"/>
              <a:t> </a:t>
            </a:r>
            <a:r>
              <a:rPr lang="fr-FR" sz="2000" dirty="0"/>
              <a:t>(</a:t>
            </a:r>
            <a:r>
              <a:rPr lang="fr-FR" sz="2000" i="1" dirty="0"/>
              <a:t>lat. </a:t>
            </a:r>
            <a:r>
              <a:rPr lang="fr-FR" sz="2000" i="1" dirty="0" err="1"/>
              <a:t>plaga</a:t>
            </a:r>
            <a:r>
              <a:rPr lang="fr-FR" sz="2000" i="1" dirty="0"/>
              <a:t>, « blessure »</a:t>
            </a:r>
            <a:r>
              <a:rPr lang="fr-FR" sz="2000" dirty="0"/>
              <a:t>) = effraction </a:t>
            </a:r>
            <a:r>
              <a:rPr lang="fr-FR" sz="2000" dirty="0" smtClean="0"/>
              <a:t>cutanée</a:t>
            </a:r>
          </a:p>
          <a:p>
            <a:endParaRPr lang="fr-FR" sz="2000" dirty="0"/>
          </a:p>
          <a:p>
            <a:pPr algn="just"/>
            <a:r>
              <a:rPr lang="fr-FR" sz="2000" b="1" dirty="0">
                <a:solidFill>
                  <a:srgbClr val="0070C0"/>
                </a:solidFill>
              </a:rPr>
              <a:t>Plaie aigüe </a:t>
            </a:r>
            <a:r>
              <a:rPr lang="fr-FR" sz="2000" b="1" dirty="0"/>
              <a:t>: </a:t>
            </a:r>
            <a:r>
              <a:rPr lang="fr-FR" sz="2000" dirty="0"/>
              <a:t>blessure chirurgicale ou traumatique qui progresse </a:t>
            </a:r>
            <a:r>
              <a:rPr lang="fr-FR" sz="2000" dirty="0" smtClean="0"/>
              <a:t>au travers </a:t>
            </a:r>
            <a:r>
              <a:rPr lang="fr-FR" sz="2000" dirty="0"/>
              <a:t>les phases de cicatrisation en approximativement un </a:t>
            </a:r>
            <a:r>
              <a:rPr lang="fr-FR" sz="2000" dirty="0" smtClean="0"/>
              <a:t>mois en </a:t>
            </a:r>
            <a:r>
              <a:rPr lang="fr-FR" sz="2000" dirty="0"/>
              <a:t>l’absence de facteur local ou général pouvant retarder </a:t>
            </a:r>
            <a:r>
              <a:rPr lang="fr-FR" sz="2000" dirty="0" smtClean="0"/>
              <a:t>la cicatrisation</a:t>
            </a:r>
          </a:p>
          <a:p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00B050"/>
                </a:solidFill>
              </a:rPr>
              <a:t>Plaie </a:t>
            </a:r>
            <a:r>
              <a:rPr lang="fr-FR" sz="2000" b="1" dirty="0">
                <a:solidFill>
                  <a:srgbClr val="00B050"/>
                </a:solidFill>
              </a:rPr>
              <a:t>chronique </a:t>
            </a:r>
            <a:r>
              <a:rPr lang="fr-FR" sz="2000" b="1" dirty="0"/>
              <a:t>: </a:t>
            </a:r>
            <a:r>
              <a:rPr lang="fr-FR" sz="2000" dirty="0"/>
              <a:t>Plaie dont le délai de cicatrisation est </a:t>
            </a:r>
            <a:r>
              <a:rPr lang="fr-FR" sz="2000" dirty="0" smtClean="0"/>
              <a:t>allongé. Une </a:t>
            </a:r>
            <a:r>
              <a:rPr lang="fr-FR" sz="2000" dirty="0"/>
              <a:t>plaie est considérée comme chronique après 4 à 6 </a:t>
            </a:r>
            <a:r>
              <a:rPr lang="fr-FR" sz="2000" dirty="0" smtClean="0"/>
              <a:t>semaines d’évolution</a:t>
            </a:r>
            <a:r>
              <a:rPr lang="fr-FR" sz="2000" dirty="0"/>
              <a:t>, selon son étiologie. Les causes des plaies </a:t>
            </a:r>
            <a:r>
              <a:rPr lang="fr-FR" sz="2000" dirty="0" smtClean="0"/>
              <a:t>chroniques incluent </a:t>
            </a:r>
            <a:r>
              <a:rPr lang="fr-FR" sz="2000" dirty="0"/>
              <a:t>notamment les ulcères de jambe, les escarres, les plaies </a:t>
            </a:r>
            <a:r>
              <a:rPr lang="fr-FR" sz="2000" dirty="0" smtClean="0"/>
              <a:t>du diabétique </a:t>
            </a:r>
            <a:r>
              <a:rPr lang="fr-FR" sz="2000" dirty="0"/>
              <a:t>et les moignons d’amputation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49914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Définitions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46" y="1739406"/>
            <a:ext cx="6511829" cy="37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Définitions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67621" y="2162471"/>
            <a:ext cx="36137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66"/>
                </a:solidFill>
              </a:rPr>
              <a:t>Cicatrisation</a:t>
            </a:r>
            <a:r>
              <a:rPr lang="fr-FR" sz="2000" b="1" dirty="0" smtClean="0"/>
              <a:t> </a:t>
            </a:r>
            <a:r>
              <a:rPr lang="fr-FR" sz="2000" dirty="0" smtClean="0"/>
              <a:t> : </a:t>
            </a:r>
            <a:r>
              <a:rPr lang="fr-FR" sz="2000" dirty="0"/>
              <a:t>ensemble des événements biologiques qui aboutissent à la réparation d’une plaie </a:t>
            </a:r>
          </a:p>
          <a:p>
            <a:endParaRPr lang="fr-FR" sz="2000" dirty="0"/>
          </a:p>
          <a:p>
            <a:r>
              <a:rPr lang="fr-FR" sz="2000" b="1" dirty="0" smtClean="0">
                <a:solidFill>
                  <a:srgbClr val="0070C0"/>
                </a:solidFill>
              </a:rPr>
              <a:t>Phases de la cicatrisation </a:t>
            </a:r>
            <a:r>
              <a:rPr lang="fr-FR" sz="2000" b="1" dirty="0" smtClean="0"/>
              <a:t>:</a:t>
            </a:r>
          </a:p>
          <a:p>
            <a:r>
              <a:rPr lang="fr-FR" sz="2000" dirty="0" smtClean="0"/>
              <a:t>2, 3 voire 4 étapes, mais les principales sont</a:t>
            </a:r>
          </a:p>
          <a:p>
            <a:pPr marL="542925">
              <a:buFont typeface="Arial" panose="020B0604020202020204" pitchFamily="34" charset="0"/>
              <a:buChar char="•"/>
            </a:pPr>
            <a:r>
              <a:rPr lang="fr-FR" sz="2000" dirty="0" smtClean="0"/>
              <a:t>	Détersion</a:t>
            </a:r>
          </a:p>
          <a:p>
            <a:pPr marL="542925">
              <a:buFont typeface="Arial" panose="020B0604020202020204" pitchFamily="34" charset="0"/>
              <a:buChar char="•"/>
            </a:pPr>
            <a:r>
              <a:rPr lang="fr-FR" sz="2000" dirty="0"/>
              <a:t> 	</a:t>
            </a:r>
            <a:r>
              <a:rPr lang="fr-FR" sz="2000" dirty="0" smtClean="0"/>
              <a:t>Régénération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t="6379" b="9198"/>
          <a:stretch/>
        </p:blipFill>
        <p:spPr bwMode="auto">
          <a:xfrm>
            <a:off x="4643852" y="1988840"/>
            <a:ext cx="3528392" cy="22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43852" y="4260012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u="sng" dirty="0" smtClean="0"/>
              <a:t>Bref rappel physiologique</a:t>
            </a:r>
          </a:p>
          <a:p>
            <a:r>
              <a:rPr lang="fr-FR" sz="1400" dirty="0" smtClean="0"/>
              <a:t>Epiderme : rôle protecteur, </a:t>
            </a:r>
            <a:r>
              <a:rPr lang="fr-FR" sz="1400" dirty="0" err="1" smtClean="0"/>
              <a:t>keratinocytes</a:t>
            </a:r>
            <a:r>
              <a:rPr lang="fr-FR" sz="1400" dirty="0" smtClean="0"/>
              <a:t>, non vascularisé</a:t>
            </a:r>
          </a:p>
          <a:p>
            <a:r>
              <a:rPr lang="fr-FR" sz="1400" dirty="0" smtClean="0"/>
              <a:t>Derme : rôle nourricier, fibroblastes</a:t>
            </a:r>
          </a:p>
          <a:p>
            <a:r>
              <a:rPr lang="fr-FR" sz="1400" dirty="0" smtClean="0"/>
              <a:t>Hypoderme : conjonctif, richement vascularisé, réserve énergétique de l’organisme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3861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5" y="1628799"/>
            <a:ext cx="66967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 smtClean="0"/>
              <a:t>La cicatrisation est un phénomène physiologique évoluant par phases (ou stades) qui, en pratique clinique guideront le choix du pansement</a:t>
            </a:r>
          </a:p>
          <a:p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une </a:t>
            </a:r>
            <a:r>
              <a:rPr lang="fr-FR" sz="2000" dirty="0">
                <a:solidFill>
                  <a:srgbClr val="FF0066"/>
                </a:solidFill>
              </a:rPr>
              <a:t>phase initiale </a:t>
            </a:r>
            <a:r>
              <a:rPr lang="fr-FR" sz="2000" dirty="0"/>
              <a:t>de détersion suppurée, vasculaire et inflammatoire 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une </a:t>
            </a:r>
            <a:r>
              <a:rPr lang="fr-FR" sz="2000" dirty="0">
                <a:solidFill>
                  <a:srgbClr val="0070C0"/>
                </a:solidFill>
              </a:rPr>
              <a:t>phase de bourgeonnement </a:t>
            </a:r>
            <a:r>
              <a:rPr lang="fr-FR" sz="2000" dirty="0"/>
              <a:t>avec formation du tissu de granulation </a:t>
            </a:r>
            <a:r>
              <a:rPr lang="fr-FR" sz="2000" dirty="0" smtClean="0"/>
              <a:t>ou réparation </a:t>
            </a:r>
            <a:r>
              <a:rPr lang="fr-FR" sz="2000" dirty="0"/>
              <a:t>des tissus 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une </a:t>
            </a:r>
            <a:r>
              <a:rPr lang="fr-FR" sz="2000" dirty="0">
                <a:solidFill>
                  <a:srgbClr val="00CC00"/>
                </a:solidFill>
              </a:rPr>
              <a:t>phase d'épithélialisation </a:t>
            </a:r>
            <a:r>
              <a:rPr lang="fr-FR" sz="2000" dirty="0"/>
              <a:t>maturation-remodelage</a:t>
            </a:r>
            <a:r>
              <a:rPr lang="fr-FR" sz="2000" b="1" dirty="0"/>
              <a:t> </a:t>
            </a:r>
            <a:endParaRPr lang="fr-FR" sz="2000" dirty="0"/>
          </a:p>
          <a:p>
            <a:endParaRPr lang="fr-FR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25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00808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 smtClean="0">
                <a:solidFill>
                  <a:srgbClr val="FF0066"/>
                </a:solidFill>
              </a:rPr>
              <a:t>Phase 1 : inflammation – détersion</a:t>
            </a:r>
          </a:p>
          <a:p>
            <a:r>
              <a:rPr lang="fr-FR" sz="2000" dirty="0" smtClean="0">
                <a:solidFill>
                  <a:srgbClr val="FF0066"/>
                </a:solidFill>
              </a:rPr>
              <a:t>(2 à 4 j)</a:t>
            </a:r>
          </a:p>
          <a:p>
            <a:endParaRPr lang="fr-FR" sz="2000" dirty="0"/>
          </a:p>
          <a:p>
            <a:pPr algn="just"/>
            <a:r>
              <a:rPr lang="fr-FR" sz="2000" dirty="0"/>
              <a:t>Création du caillot qui est un réservoir de facteurs de croissance </a:t>
            </a:r>
            <a:r>
              <a:rPr lang="fr-FR" sz="2000" dirty="0" smtClean="0"/>
              <a:t>qui stimulent </a:t>
            </a:r>
            <a:r>
              <a:rPr lang="fr-FR" sz="2000" dirty="0"/>
              <a:t>la migration et l’activation des macrophages</a:t>
            </a:r>
            <a:r>
              <a:rPr lang="fr-FR" sz="2000" dirty="0" smtClean="0"/>
              <a:t>.</a:t>
            </a:r>
          </a:p>
          <a:p>
            <a:pPr algn="just"/>
            <a:r>
              <a:rPr lang="fr-FR" sz="2000" dirty="0" smtClean="0"/>
              <a:t> </a:t>
            </a:r>
          </a:p>
          <a:p>
            <a:r>
              <a:rPr lang="fr-FR" sz="2000" dirty="0" smtClean="0"/>
              <a:t>Les neutrophiles </a:t>
            </a:r>
            <a:r>
              <a:rPr lang="fr-FR" sz="2000" dirty="0"/>
              <a:t>et les macrophages des tissus libèrent des enzymes </a:t>
            </a:r>
            <a:r>
              <a:rPr lang="fr-FR" sz="2000" dirty="0" smtClean="0"/>
              <a:t>qui permettent </a:t>
            </a:r>
            <a:r>
              <a:rPr lang="fr-FR" sz="2000" dirty="0"/>
              <a:t>la détersion de la plaie</a:t>
            </a:r>
            <a:endParaRPr lang="fr-FR" sz="2000" b="1" dirty="0" smtClean="0"/>
          </a:p>
          <a:p>
            <a:endParaRPr lang="fr-FR" dirty="0">
              <a:solidFill>
                <a:srgbClr val="00CC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08" y="2060848"/>
            <a:ext cx="21240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07535" y="4309645"/>
            <a:ext cx="1917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1</a:t>
            </a:r>
            <a:r>
              <a:rPr lang="fr-FR" sz="1600" dirty="0"/>
              <a:t>: vaisseau </a:t>
            </a:r>
            <a:r>
              <a:rPr lang="fr-FR" sz="1600" dirty="0" smtClean="0"/>
              <a:t>sanguin</a:t>
            </a:r>
          </a:p>
          <a:p>
            <a:r>
              <a:rPr lang="fr-FR" sz="1600" dirty="0" smtClean="0"/>
              <a:t>2</a:t>
            </a:r>
            <a:r>
              <a:rPr lang="fr-FR" sz="1600" dirty="0"/>
              <a:t>: </a:t>
            </a:r>
            <a:r>
              <a:rPr lang="fr-FR" sz="1600" dirty="0" smtClean="0"/>
              <a:t>érythrocyte</a:t>
            </a:r>
          </a:p>
          <a:p>
            <a:r>
              <a:rPr lang="fr-FR" sz="1600" dirty="0" smtClean="0"/>
              <a:t>3</a:t>
            </a:r>
            <a:r>
              <a:rPr lang="fr-FR" sz="1600" dirty="0"/>
              <a:t>: PN Neutrophile </a:t>
            </a:r>
          </a:p>
        </p:txBody>
      </p:sp>
    </p:spTree>
    <p:extLst>
      <p:ext uri="{BB962C8B-B14F-4D97-AF65-F5344CB8AC3E}">
        <p14:creationId xmlns:p14="http://schemas.microsoft.com/office/powerpoint/2010/main" val="188469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00808"/>
            <a:ext cx="41764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000" dirty="0" smtClean="0">
                <a:solidFill>
                  <a:srgbClr val="FF0066"/>
                </a:solidFill>
              </a:rPr>
              <a:t>Phase 1 : inflammation – détersion</a:t>
            </a:r>
          </a:p>
          <a:p>
            <a:endParaRPr lang="fr-FR" sz="2000" dirty="0"/>
          </a:p>
          <a:p>
            <a:r>
              <a:rPr lang="fr-FR" sz="2000" dirty="0" smtClean="0"/>
              <a:t>Pendant la phase de détersion, l’organisme </a:t>
            </a:r>
            <a:r>
              <a:rPr lang="fr-FR" sz="2000" dirty="0"/>
              <a:t>va </a:t>
            </a:r>
            <a:r>
              <a:rPr lang="fr-FR" sz="2000" dirty="0" smtClean="0"/>
              <a:t>se </a:t>
            </a:r>
            <a:r>
              <a:rPr lang="fr-FR" sz="2000" dirty="0"/>
              <a:t>débarrasser des </a:t>
            </a:r>
            <a:r>
              <a:rPr lang="fr-FR" sz="2000" dirty="0" smtClean="0"/>
              <a:t>tissus impropres </a:t>
            </a:r>
            <a:r>
              <a:rPr lang="fr-FR" sz="2000" dirty="0"/>
              <a:t>à la </a:t>
            </a:r>
            <a:r>
              <a:rPr lang="fr-FR" sz="2000" dirty="0" smtClean="0"/>
              <a:t>régénération (nécrose</a:t>
            </a:r>
            <a:r>
              <a:rPr lang="fr-FR" sz="2000" dirty="0"/>
              <a:t>, </a:t>
            </a:r>
            <a:r>
              <a:rPr lang="fr-FR" sz="2000" dirty="0" smtClean="0"/>
              <a:t>fibrine, tissu </a:t>
            </a:r>
            <a:r>
              <a:rPr lang="fr-FR" sz="2000" dirty="0"/>
              <a:t>surinfecté</a:t>
            </a:r>
            <a:r>
              <a:rPr lang="fr-FR" sz="2000" dirty="0" smtClean="0"/>
              <a:t>..) </a:t>
            </a:r>
          </a:p>
          <a:p>
            <a:r>
              <a:rPr lang="fr-FR" sz="2000" dirty="0" smtClean="0"/>
              <a:t>Risque de complication important nécessitant</a:t>
            </a:r>
            <a:endParaRPr lang="fr-FR" sz="2000" dirty="0"/>
          </a:p>
          <a:p>
            <a:pPr>
              <a:tabLst>
                <a:tab pos="542925" algn="l"/>
              </a:tabLst>
            </a:pPr>
            <a:r>
              <a:rPr lang="fr-FR" sz="2000" dirty="0" smtClean="0"/>
              <a:t>	• </a:t>
            </a:r>
            <a:r>
              <a:rPr lang="fr-FR" sz="2000" dirty="0"/>
              <a:t>HYGIENE++</a:t>
            </a:r>
          </a:p>
          <a:p>
            <a:pPr>
              <a:tabLst>
                <a:tab pos="542925" algn="l"/>
              </a:tabLst>
            </a:pPr>
            <a:r>
              <a:rPr lang="fr-FR" sz="2000" dirty="0" smtClean="0"/>
              <a:t>	• pansement approprié</a:t>
            </a:r>
            <a:endParaRPr lang="fr-FR" dirty="0">
              <a:solidFill>
                <a:srgbClr val="00CC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33"/>
          <a:stretch/>
        </p:blipFill>
        <p:spPr>
          <a:xfrm>
            <a:off x="6156176" y="2729972"/>
            <a:ext cx="1743607" cy="10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9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Processus de cicatrisation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624" y="1700808"/>
            <a:ext cx="67687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66"/>
                </a:solidFill>
              </a:rPr>
              <a:t>Phase 1 : inflammation – détersion</a:t>
            </a:r>
          </a:p>
          <a:p>
            <a:endParaRPr lang="fr-FR" sz="2000" dirty="0"/>
          </a:p>
          <a:p>
            <a:r>
              <a:rPr lang="fr-FR" sz="2000" dirty="0" smtClean="0"/>
              <a:t>Pour une bonne détersion en milieu humide, il faut un pansement approprié occlusif mais respirant </a:t>
            </a:r>
            <a:r>
              <a:rPr lang="fr-FR" sz="2000" dirty="0"/>
              <a:t>qui </a:t>
            </a:r>
            <a:r>
              <a:rPr lang="fr-FR" sz="2000" dirty="0" smtClean="0"/>
              <a:t>:</a:t>
            </a:r>
          </a:p>
          <a:p>
            <a:endParaRPr lang="fr-FR" sz="1200" dirty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Permet </a:t>
            </a:r>
            <a:r>
              <a:rPr lang="fr-FR" sz="2000" dirty="0"/>
              <a:t>les échanges gazeux tout en protégeant </a:t>
            </a:r>
            <a:r>
              <a:rPr lang="fr-FR" sz="2000" dirty="0" smtClean="0"/>
              <a:t>la plaie de la contamination par </a:t>
            </a:r>
            <a:r>
              <a:rPr lang="fr-FR" sz="2000" dirty="0"/>
              <a:t>des germes </a:t>
            </a:r>
            <a:r>
              <a:rPr lang="fr-FR" sz="2000" dirty="0" smtClean="0"/>
              <a:t>pathogènes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Maintient </a:t>
            </a:r>
            <a:r>
              <a:rPr lang="fr-FR" sz="2000" dirty="0"/>
              <a:t>la plaie en milieu humide et </a:t>
            </a:r>
            <a:r>
              <a:rPr lang="fr-FR" sz="2000" dirty="0" smtClean="0"/>
              <a:t>chaleur constante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détruit pas les facteurs de croissance </a:t>
            </a:r>
            <a:r>
              <a:rPr lang="fr-FR" sz="2000" dirty="0" smtClean="0"/>
              <a:t>contenus dans les </a:t>
            </a:r>
            <a:r>
              <a:rPr lang="fr-FR" sz="2000" dirty="0"/>
              <a:t>sécrétions au centre </a:t>
            </a:r>
            <a:r>
              <a:rPr lang="fr-FR" sz="2000" dirty="0" smtClean="0"/>
              <a:t>des </a:t>
            </a:r>
            <a:r>
              <a:rPr lang="fr-FR" sz="2000" dirty="0"/>
              <a:t>plaies </a:t>
            </a:r>
            <a:r>
              <a:rPr lang="fr-FR" sz="2000" dirty="0" smtClean="0"/>
              <a:t>(escarres)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endParaRPr lang="fr-FR" sz="1200" dirty="0" smtClean="0"/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fr-FR" sz="2000" dirty="0" smtClean="0"/>
              <a:t>Propice </a:t>
            </a:r>
            <a:r>
              <a:rPr lang="fr-FR" sz="2000" dirty="0"/>
              <a:t>au développement de la flore </a:t>
            </a:r>
            <a:r>
              <a:rPr lang="fr-FR" sz="2000" dirty="0" smtClean="0"/>
              <a:t>saprophyte</a:t>
            </a:r>
            <a:endParaRPr lang="fr-FR" dirty="0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9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1335</TotalTime>
  <Words>934</Words>
  <Application>Microsoft Office PowerPoint</Application>
  <PresentationFormat>Affichage à l'écran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Punaise</vt:lpstr>
      <vt:lpstr>PLAIES ET CICATRISATION  De quoi parle t’on ?</vt:lpstr>
      <vt:lpstr>Plan de la présentation</vt:lpstr>
      <vt:lpstr>Définitions</vt:lpstr>
      <vt:lpstr>Définitions</vt:lpstr>
      <vt:lpstr>Définitions</vt:lpstr>
      <vt:lpstr>Processus de cicatrisation</vt:lpstr>
      <vt:lpstr>Processus de cicatrisation</vt:lpstr>
      <vt:lpstr>Processus de cicatrisation</vt:lpstr>
      <vt:lpstr>Processus de cicatrisation</vt:lpstr>
      <vt:lpstr>Processus de cicatrisation</vt:lpstr>
      <vt:lpstr>Processus de cicatrisation</vt:lpstr>
      <vt:lpstr>Processus de cicatrisation</vt:lpstr>
      <vt:lpstr>Processus de cicatrisation</vt:lpstr>
      <vt:lpstr>Evaluation des plaies</vt:lpstr>
      <vt:lpstr>Evaluation des plaies</vt:lpstr>
      <vt:lpstr>Evaluation – Critères de gravité</vt:lpstr>
      <vt:lpstr>Echelle colorielle</vt:lpstr>
      <vt:lpstr>Echelle colorielle et pansements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 N°1</dc:title>
  <dc:creator>Thurin Labasse Célia</dc:creator>
  <cp:lastModifiedBy>C. BAUBRI (Vérificateur)</cp:lastModifiedBy>
  <cp:revision>70</cp:revision>
  <cp:lastPrinted>2016-04-14T17:45:48Z</cp:lastPrinted>
  <dcterms:created xsi:type="dcterms:W3CDTF">2014-09-09T13:35:54Z</dcterms:created>
  <dcterms:modified xsi:type="dcterms:W3CDTF">2017-03-13T15:39:50Z</dcterms:modified>
</cp:coreProperties>
</file>