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71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1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2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2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58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76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76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12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04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19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F6E7-E895-483D-9DCB-362B65AF7605}" type="datetimeFigureOut">
              <a:rPr lang="fr-FR" smtClean="0"/>
              <a:t>22/03/2017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CE3F-61EC-41F2-9BF7-CC8B49D969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99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Cas clinique n°2 : Ulcère veineux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8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l’ulcère veineux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Penser aux ulcères médicamenteux</a:t>
            </a:r>
          </a:p>
          <a:p>
            <a:pPr marL="457200" lvl="1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Hydréa</a:t>
            </a:r>
            <a:r>
              <a:rPr lang="fr-FR" dirty="0" smtClean="0"/>
              <a:t>®  </a:t>
            </a:r>
            <a:r>
              <a:rPr lang="fr-FR" sz="2000" dirty="0" smtClean="0"/>
              <a:t>(</a:t>
            </a:r>
            <a:r>
              <a:rPr lang="fr-FR" sz="2000" dirty="0" err="1" smtClean="0"/>
              <a:t>ttt</a:t>
            </a:r>
            <a:r>
              <a:rPr lang="fr-FR" sz="2000" dirty="0" smtClean="0"/>
              <a:t> des syndromes </a:t>
            </a:r>
            <a:r>
              <a:rPr lang="fr-FR" sz="2000" dirty="0" err="1" smtClean="0"/>
              <a:t>myéloprolifératifs</a:t>
            </a:r>
            <a:r>
              <a:rPr lang="fr-FR" sz="2000" dirty="0" smtClean="0"/>
              <a:t>)</a:t>
            </a:r>
          </a:p>
          <a:p>
            <a:pPr marL="457200" lvl="1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. Toxicité cumulative</a:t>
            </a:r>
          </a:p>
          <a:p>
            <a:pPr marL="457200" lvl="1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. Ulcères superficiels très douloureux, plutôt aux malléoles et dos 	des orteils</a:t>
            </a:r>
          </a:p>
          <a:p>
            <a:pPr marL="457200" lvl="1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. Régressent à l’arrêt du médicament</a:t>
            </a:r>
          </a:p>
          <a:p>
            <a:pPr marL="457200" lvl="1" indent="0">
              <a:buNone/>
            </a:pPr>
            <a:r>
              <a:rPr lang="fr-FR" sz="2000" dirty="0" smtClean="0"/>
              <a:t>- </a:t>
            </a:r>
            <a:r>
              <a:rPr lang="fr-FR" dirty="0" err="1" smtClean="0"/>
              <a:t>Nicorandil</a:t>
            </a:r>
            <a:r>
              <a:rPr lang="fr-FR" sz="2000" dirty="0" smtClean="0"/>
              <a:t> ( </a:t>
            </a:r>
            <a:r>
              <a:rPr lang="fr-FR" sz="2000" dirty="0" err="1" smtClean="0"/>
              <a:t>Ikorel</a:t>
            </a:r>
            <a:r>
              <a:rPr lang="fr-FR" sz="2000" dirty="0" smtClean="0"/>
              <a:t>®, </a:t>
            </a:r>
            <a:r>
              <a:rPr lang="fr-FR" sz="2000" dirty="0" err="1" smtClean="0"/>
              <a:t>Adancor</a:t>
            </a:r>
            <a:r>
              <a:rPr lang="fr-FR" sz="2000" dirty="0" smtClean="0"/>
              <a:t>®) : aphtes ou ulcérations génitales</a:t>
            </a:r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>
              <a:buNone/>
            </a:pPr>
            <a:r>
              <a:rPr lang="fr-FR" sz="2000" dirty="0" smtClean="0"/>
              <a:t>- Ulcères des </a:t>
            </a:r>
            <a:r>
              <a:rPr lang="fr-FR" sz="2000" dirty="0"/>
              <a:t>t</a:t>
            </a:r>
            <a:r>
              <a:rPr lang="fr-FR" sz="2000" dirty="0" smtClean="0"/>
              <a:t>hérapies ciblées en cancérologie type </a:t>
            </a:r>
            <a:r>
              <a:rPr lang="fr-FR" dirty="0" err="1" smtClean="0"/>
              <a:t>Sutent</a:t>
            </a:r>
            <a:r>
              <a:rPr lang="fr-FR" dirty="0" smtClean="0"/>
              <a:t>®</a:t>
            </a:r>
            <a:r>
              <a:rPr lang="fr-FR" sz="2000" dirty="0" smtClean="0"/>
              <a:t> (</a:t>
            </a:r>
            <a:r>
              <a:rPr lang="fr-FR" sz="2000" dirty="0" err="1" smtClean="0"/>
              <a:t>antiangiogénique</a:t>
            </a:r>
            <a:r>
              <a:rPr lang="fr-FR" sz="2000" dirty="0" smtClean="0"/>
              <a:t>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87753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49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Problème de santé publique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Ulcère veineux</a:t>
            </a:r>
          </a:p>
          <a:p>
            <a:endParaRPr lang="fr-FR" dirty="0"/>
          </a:p>
          <a:p>
            <a:pPr lvl="1"/>
            <a:r>
              <a:rPr lang="fr-FR" dirty="0" smtClean="0"/>
              <a:t>0,4% des patients entre 60 et 70 ans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2% des patients de plus de 80 ans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Cela toucherait en France entre 100000 et 200000 personnes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3241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 (I)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Un ulcère est une plaie chronique évoluant depuis au moins 4 à 6 semaines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Dans les pays industrialisés, 90% des ulcères des MI son d’origine </a:t>
            </a:r>
            <a:r>
              <a:rPr lang="fr-FR" u="sng" dirty="0" smtClean="0"/>
              <a:t>vasculaire</a:t>
            </a:r>
            <a:r>
              <a:rPr lang="fr-FR" dirty="0" smtClean="0"/>
              <a:t>:</a:t>
            </a:r>
          </a:p>
          <a:p>
            <a:pPr>
              <a:buFontTx/>
              <a:buChar char="-"/>
            </a:pPr>
            <a:r>
              <a:rPr lang="fr-FR" sz="2400" dirty="0" smtClean="0"/>
              <a:t>Essentiellement veineux (40 à 60% des cas)</a:t>
            </a:r>
          </a:p>
          <a:p>
            <a:pPr>
              <a:buFontTx/>
              <a:buChar char="-"/>
            </a:pPr>
            <a:r>
              <a:rPr lang="fr-FR" sz="2400" dirty="0" smtClean="0"/>
              <a:t>Artériels purs (10 à 30% des cas)</a:t>
            </a:r>
          </a:p>
          <a:p>
            <a:pPr>
              <a:buFontTx/>
              <a:buChar char="-"/>
            </a:pPr>
            <a:r>
              <a:rPr lang="fr-FR" sz="2400" dirty="0" smtClean="0"/>
              <a:t>Souvent mixtes : après 80 ans, 50 % des malades ont une participation artérielle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2148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 (II)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Ulcère veineux</a:t>
            </a:r>
          </a:p>
          <a:p>
            <a:pPr marL="0" indent="0">
              <a:buNone/>
            </a:pPr>
            <a:r>
              <a:rPr lang="fr-FR" dirty="0" smtClean="0"/>
              <a:t>	- Terrain :	.</a:t>
            </a:r>
            <a:r>
              <a:rPr lang="fr-FR" sz="2800" dirty="0" smtClean="0"/>
              <a:t>plus de femmes que d’hommes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		.obèse dans 1/3 des cas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plaie : 	.</a:t>
            </a:r>
            <a:r>
              <a:rPr lang="fr-FR" sz="2800" dirty="0" smtClean="0"/>
              <a:t>de grande taille, </a:t>
            </a:r>
            <a:r>
              <a:rPr lang="fr-FR" sz="2800" dirty="0" err="1" smtClean="0"/>
              <a:t>peri-malléollaire</a:t>
            </a:r>
            <a:r>
              <a:rPr lang="fr-FR" sz="2800" dirty="0" smtClean="0"/>
              <a:t>, 			.contours découpés	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		. Peu douloureux en dehors des 			soins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		. Pouls périphériques présents</a:t>
            </a:r>
          </a:p>
        </p:txBody>
      </p:sp>
    </p:spTree>
    <p:extLst>
      <p:ext uri="{BB962C8B-B14F-4D97-AF65-F5344CB8AC3E}">
        <p14:creationId xmlns:p14="http://schemas.microsoft.com/office/powerpoint/2010/main" val="96904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 (III)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Ulcère artériel</a:t>
            </a:r>
          </a:p>
          <a:p>
            <a:pPr lvl="1">
              <a:buFontTx/>
              <a:buChar char="-"/>
            </a:pPr>
            <a:r>
              <a:rPr lang="fr-FR" dirty="0" smtClean="0"/>
              <a:t>Terrain :	.Plus d’hommes que de femmes</a:t>
            </a:r>
          </a:p>
          <a:p>
            <a:pPr marL="2743200" lvl="6" indent="0">
              <a:buNone/>
            </a:pPr>
            <a:r>
              <a:rPr lang="fr-FR" dirty="0" smtClean="0"/>
              <a:t>. </a:t>
            </a:r>
            <a:r>
              <a:rPr lang="fr-FR" sz="2800" dirty="0" smtClean="0"/>
              <a:t>Tabagique</a:t>
            </a:r>
            <a:r>
              <a:rPr lang="fr-FR" dirty="0" smtClean="0"/>
              <a:t> , </a:t>
            </a:r>
            <a:r>
              <a:rPr lang="fr-FR" sz="2800" dirty="0" smtClean="0"/>
              <a:t>hypertendu</a:t>
            </a:r>
            <a:r>
              <a:rPr lang="fr-FR" dirty="0" smtClean="0"/>
              <a:t>	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Plaie:		. Petite taille</a:t>
            </a:r>
          </a:p>
          <a:p>
            <a:pPr marL="2743200" lvl="6" indent="0">
              <a:buNone/>
            </a:pPr>
            <a:r>
              <a:rPr lang="fr-FR" dirty="0" smtClean="0"/>
              <a:t>. </a:t>
            </a:r>
            <a:r>
              <a:rPr lang="fr-FR" sz="2800" dirty="0" smtClean="0"/>
              <a:t>Contours net, </a:t>
            </a:r>
            <a:r>
              <a:rPr lang="fr-FR" sz="2800" dirty="0" err="1" smtClean="0"/>
              <a:t>creusante</a:t>
            </a:r>
            <a:endParaRPr lang="fr-FR" sz="2800" dirty="0" smtClean="0"/>
          </a:p>
          <a:p>
            <a:pPr marL="2743200" lvl="6" indent="0">
              <a:buNone/>
            </a:pPr>
            <a:r>
              <a:rPr lang="fr-FR" sz="2800" dirty="0" smtClean="0"/>
              <a:t>. Douloureux même en dehors des soins</a:t>
            </a:r>
          </a:p>
          <a:p>
            <a:pPr marL="2743200" lvl="6" indent="0">
              <a:buNone/>
            </a:pPr>
            <a:r>
              <a:rPr lang="fr-FR" sz="2800" dirty="0" smtClean="0"/>
              <a:t>. Pouls périphériques absents</a:t>
            </a:r>
            <a:r>
              <a:rPr lang="fr-FR" dirty="0" smtClean="0"/>
              <a:t>	 </a:t>
            </a:r>
          </a:p>
          <a:p>
            <a:pPr marL="2743200" lvl="6" indent="0">
              <a:buNone/>
            </a:pPr>
            <a:endParaRPr lang="fr-FR" sz="2800" dirty="0"/>
          </a:p>
          <a:p>
            <a:pPr marL="2743200" lvl="6" indent="0">
              <a:buNone/>
            </a:pPr>
            <a:endParaRPr lang="fr-FR" sz="2800" dirty="0" smtClean="0"/>
          </a:p>
          <a:p>
            <a:pPr marL="2743200" lvl="6" indent="0">
              <a:buNone/>
            </a:pPr>
            <a:endParaRPr lang="fr-FR" sz="2800" dirty="0"/>
          </a:p>
          <a:p>
            <a:pPr marL="2743200" lvl="6" indent="0">
              <a:buNone/>
            </a:pPr>
            <a:endParaRPr lang="fr-FR" sz="2800" dirty="0" smtClean="0"/>
          </a:p>
          <a:p>
            <a:pPr marL="2743200" lvl="6" indent="0">
              <a:buNone/>
            </a:pPr>
            <a:endParaRPr lang="fr-FR" sz="2800" dirty="0"/>
          </a:p>
          <a:p>
            <a:pPr marL="2743200" lvl="6" indent="0">
              <a:buNone/>
            </a:pPr>
            <a:endParaRPr lang="fr-FR" sz="2800" dirty="0" smtClean="0"/>
          </a:p>
          <a:p>
            <a:pPr marL="2743200" lvl="6" indent="0">
              <a:buNone/>
            </a:pPr>
            <a:endParaRPr lang="fr-FR" sz="2800" dirty="0" smtClean="0"/>
          </a:p>
          <a:p>
            <a:pPr marL="2743200" lvl="6" indent="0">
              <a:buNone/>
            </a:pPr>
            <a:endParaRPr lang="fr-FR" sz="2800" dirty="0" smtClean="0"/>
          </a:p>
          <a:p>
            <a:pPr marL="2743200" lvl="6" indent="0">
              <a:buNone/>
            </a:pPr>
            <a:endParaRPr lang="fr-FR" sz="2800" dirty="0"/>
          </a:p>
          <a:p>
            <a:pPr marL="2743200" lvl="6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6014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 (IV)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Ulcère =	conséquence d’une destruction de tissus par :</a:t>
            </a:r>
          </a:p>
          <a:p>
            <a:pPr lvl="1"/>
            <a:r>
              <a:rPr lang="fr-FR" dirty="0" smtClean="0"/>
              <a:t>Défaut d’apport en O2 (obstruction artérielle)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Présence de substances toxiques pour les cellules non ou mal évacuées par le système veineux ou lymphatique dont le rôle « d’égoutier » de l’organisme n’est plus assuré (insuffisance veineuse).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955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l’ulcère veineux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Pas de cicatrisation spontanée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4800" dirty="0" smtClean="0"/>
              <a:t>.</a:t>
            </a:r>
            <a:r>
              <a:rPr lang="fr-FR" dirty="0" smtClean="0"/>
              <a:t>Vérifier qu’il s’agit bien d’un ulcère veineux ou mixte et non d’un ulcère artériel : clinique, Doppler (IPS : indice de pression systolique), douleur			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Hygiène : +++		</a:t>
            </a:r>
          </a:p>
          <a:p>
            <a:pPr marL="0" indent="0">
              <a:buNone/>
            </a:pPr>
            <a:r>
              <a:rPr lang="fr-FR" dirty="0"/>
              <a:t>L</a:t>
            </a:r>
            <a:r>
              <a:rPr lang="fr-FR" dirty="0" smtClean="0"/>
              <a:t>aver la jambe tous les jours : savon + eau du robinet + séchage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162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l’ulcère veineux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Hydrater la peau saine tous les jours (</a:t>
            </a:r>
            <a:r>
              <a:rPr lang="fr-FR" dirty="0" err="1" smtClean="0"/>
              <a:t>Dexeryl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/>
              <a:t>•</a:t>
            </a:r>
            <a:r>
              <a:rPr lang="fr-FR" dirty="0" smtClean="0"/>
              <a:t> Pansement utilisé n’absorbe pas assez car macération</a:t>
            </a:r>
          </a:p>
          <a:p>
            <a:r>
              <a:rPr lang="fr-FR" dirty="0" smtClean="0"/>
              <a:t>Pas de tulle (même si bourgeonnement car n’absorbe pas suffisamment)</a:t>
            </a:r>
          </a:p>
          <a:p>
            <a:r>
              <a:rPr lang="fr-FR" dirty="0" smtClean="0"/>
              <a:t>Alginate ou </a:t>
            </a:r>
            <a:r>
              <a:rPr lang="fr-FR" dirty="0" err="1"/>
              <a:t>H</a:t>
            </a:r>
            <a:r>
              <a:rPr lang="fr-FR" dirty="0" err="1" smtClean="0"/>
              <a:t>ydrofibre</a:t>
            </a:r>
            <a:r>
              <a:rPr lang="fr-FR" dirty="0" smtClean="0"/>
              <a:t> : à éviter car absorbent trop et problème au retrait (ou les mouiller)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9946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l’ulcère veineux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Pansement le plus adapté : </a:t>
            </a:r>
            <a:r>
              <a:rPr lang="fr-FR" dirty="0" err="1" smtClean="0"/>
              <a:t>hydrocellulaire</a:t>
            </a:r>
            <a:r>
              <a:rPr lang="fr-FR" dirty="0" smtClean="0"/>
              <a:t> non adhésif</a:t>
            </a:r>
          </a:p>
          <a:p>
            <a:r>
              <a:rPr lang="fr-FR" dirty="0" smtClean="0"/>
              <a:t>+ contention adaptée : préférer les bandes peu élastiques (étirement court) bien tolérées la nuit. Les bandages multicouches (</a:t>
            </a:r>
            <a:r>
              <a:rPr lang="fr-FR" dirty="0" err="1" smtClean="0"/>
              <a:t>Urgo</a:t>
            </a:r>
            <a:r>
              <a:rPr lang="fr-FR" dirty="0" smtClean="0"/>
              <a:t> K2 , </a:t>
            </a:r>
            <a:r>
              <a:rPr lang="fr-FR" dirty="0" err="1" smtClean="0"/>
              <a:t>Profore</a:t>
            </a:r>
            <a:r>
              <a:rPr lang="fr-FR" dirty="0" smtClean="0"/>
              <a:t>) sont efficaces</a:t>
            </a:r>
            <a:endParaRPr lang="fr-FR" dirty="0"/>
          </a:p>
          <a:p>
            <a:r>
              <a:rPr lang="fr-FR" dirty="0" smtClean="0"/>
              <a:t>+ faire marcher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9694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276</Words>
  <Application>Microsoft Office PowerPoint</Application>
  <PresentationFormat>Affichage à l'écran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Cas clinique n°2 : Ulcère veineux</vt:lpstr>
      <vt:lpstr>Problème de santé publique</vt:lpstr>
      <vt:lpstr>Rappels (I)</vt:lpstr>
      <vt:lpstr>Rappels (II)</vt:lpstr>
      <vt:lpstr>Rappels (III)</vt:lpstr>
      <vt:lpstr>Rappels (IV)</vt:lpstr>
      <vt:lpstr>Traitement de l’ulcère veineux</vt:lpstr>
      <vt:lpstr>Traitement de l’ulcère veineux</vt:lpstr>
      <vt:lpstr>Traitement de l’ulcère veineux</vt:lpstr>
      <vt:lpstr>Traitement de l’ulcère veineux</vt:lpstr>
      <vt:lpstr>Présentation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13</cp:revision>
  <cp:lastPrinted>2017-03-13T18:10:51Z</cp:lastPrinted>
  <dcterms:created xsi:type="dcterms:W3CDTF">2017-03-13T16:08:52Z</dcterms:created>
  <dcterms:modified xsi:type="dcterms:W3CDTF">2017-03-22T17:16:23Z</dcterms:modified>
</cp:coreProperties>
</file>