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9"/>
  </p:notesMasterIdLst>
  <p:sldIdLst>
    <p:sldId id="257" r:id="rId2"/>
    <p:sldId id="264" r:id="rId3"/>
    <p:sldId id="265" r:id="rId4"/>
    <p:sldId id="266" r:id="rId5"/>
    <p:sldId id="334" r:id="rId6"/>
    <p:sldId id="335" r:id="rId7"/>
    <p:sldId id="336" r:id="rId8"/>
    <p:sldId id="342" r:id="rId9"/>
    <p:sldId id="337" r:id="rId10"/>
    <p:sldId id="340" r:id="rId11"/>
    <p:sldId id="278" r:id="rId12"/>
    <p:sldId id="279" r:id="rId13"/>
    <p:sldId id="280" r:id="rId14"/>
    <p:sldId id="281" r:id="rId15"/>
    <p:sldId id="282" r:id="rId16"/>
    <p:sldId id="283" r:id="rId17"/>
    <p:sldId id="284" r:id="rId18"/>
    <p:sldId id="285" r:id="rId19"/>
    <p:sldId id="286" r:id="rId20"/>
    <p:sldId id="288" r:id="rId21"/>
    <p:sldId id="289" r:id="rId22"/>
    <p:sldId id="290" r:id="rId23"/>
    <p:sldId id="291" r:id="rId24"/>
    <p:sldId id="292" r:id="rId25"/>
    <p:sldId id="293" r:id="rId26"/>
    <p:sldId id="294" r:id="rId27"/>
    <p:sldId id="295" r:id="rId28"/>
    <p:sldId id="296" r:id="rId29"/>
    <p:sldId id="297" r:id="rId30"/>
    <p:sldId id="309" r:id="rId31"/>
    <p:sldId id="344" r:id="rId32"/>
    <p:sldId id="310" r:id="rId33"/>
    <p:sldId id="311" r:id="rId34"/>
    <p:sldId id="312" r:id="rId35"/>
    <p:sldId id="313" r:id="rId36"/>
    <p:sldId id="314" r:id="rId37"/>
    <p:sldId id="315" r:id="rId38"/>
    <p:sldId id="317" r:id="rId39"/>
    <p:sldId id="318" r:id="rId40"/>
    <p:sldId id="319" r:id="rId41"/>
    <p:sldId id="320" r:id="rId42"/>
    <p:sldId id="321" r:id="rId43"/>
    <p:sldId id="322" r:id="rId44"/>
    <p:sldId id="323" r:id="rId45"/>
    <p:sldId id="324" r:id="rId46"/>
    <p:sldId id="325" r:id="rId47"/>
    <p:sldId id="326" r:id="rId4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212" d="100"/>
          <a:sy n="212" d="100"/>
        </p:scale>
        <p:origin x="-208" y="-1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50" Type="http://schemas.openxmlformats.org/officeDocument/2006/relationships/printerSettings" Target="printerSettings/printerSettings1.bin"/><Relationship Id="rId51" Type="http://schemas.openxmlformats.org/officeDocument/2006/relationships/presProps" Target="presProps.xml"/><Relationship Id="rId52" Type="http://schemas.openxmlformats.org/officeDocument/2006/relationships/viewProps" Target="viewProps.xml"/><Relationship Id="rId53" Type="http://schemas.openxmlformats.org/officeDocument/2006/relationships/theme" Target="theme/theme1.xml"/><Relationship Id="rId54" Type="http://schemas.openxmlformats.org/officeDocument/2006/relationships/tableStyles" Target="tableStyles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63D8A8-0793-447B-A176-6CA5241E2F79}" type="datetimeFigureOut">
              <a:rPr lang="fr-FR" smtClean="0"/>
              <a:t>23/09/24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437B10-30D1-480C-A876-B6F7B2653B0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913249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B7FE278-E1C0-4406-AFB8-C334B02186A3}" type="slidenum">
              <a:rPr lang="fr-FR" smtClean="0"/>
              <a:t>1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454804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Expliciter les troubles anxieux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7FE278-E1C0-4406-AFB8-C334B02186A3}" type="slidenum">
              <a:rPr lang="fr-FR" smtClean="0"/>
              <a:t>4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102266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/>
              <a:t>Expliciter les troubles anxieux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B7FE278-E1C0-4406-AFB8-C334B02186A3}" type="slidenum">
              <a:rPr lang="fr-FR" smtClean="0"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10226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583B0-8EC0-488F-BAC8-419BCE16C90A}" type="datetimeFigureOut">
              <a:rPr lang="fr-FR" smtClean="0"/>
              <a:t>23/09/24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A6304-A86E-4614-96A7-D290672C9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060876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583B0-8EC0-488F-BAC8-419BCE16C90A}" type="datetimeFigureOut">
              <a:rPr lang="fr-FR" smtClean="0"/>
              <a:t>23/09/24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A6304-A86E-4614-96A7-D290672C9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954461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583B0-8EC0-488F-BAC8-419BCE16C90A}" type="datetimeFigureOut">
              <a:rPr lang="fr-FR" smtClean="0"/>
              <a:t>23/09/24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A6304-A86E-4614-96A7-D290672C9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27846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583B0-8EC0-488F-BAC8-419BCE16C90A}" type="datetimeFigureOut">
              <a:rPr lang="fr-FR" smtClean="0"/>
              <a:t>23/09/24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A6304-A86E-4614-96A7-D290672C9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97373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583B0-8EC0-488F-BAC8-419BCE16C90A}" type="datetimeFigureOut">
              <a:rPr lang="fr-FR" smtClean="0"/>
              <a:t>23/09/24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A6304-A86E-4614-96A7-D290672C9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027834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583B0-8EC0-488F-BAC8-419BCE16C90A}" type="datetimeFigureOut">
              <a:rPr lang="fr-FR" smtClean="0"/>
              <a:t>23/09/24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A6304-A86E-4614-96A7-D290672C9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338945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583B0-8EC0-488F-BAC8-419BCE16C90A}" type="datetimeFigureOut">
              <a:rPr lang="fr-FR" smtClean="0"/>
              <a:t>23/09/24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A6304-A86E-4614-96A7-D290672C9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09357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583B0-8EC0-488F-BAC8-419BCE16C90A}" type="datetimeFigureOut">
              <a:rPr lang="fr-FR" smtClean="0"/>
              <a:t>23/09/24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A6304-A86E-4614-96A7-D290672C9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2795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583B0-8EC0-488F-BAC8-419BCE16C90A}" type="datetimeFigureOut">
              <a:rPr lang="fr-FR" smtClean="0"/>
              <a:t>23/09/24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A6304-A86E-4614-96A7-D290672C9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23233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583B0-8EC0-488F-BAC8-419BCE16C90A}" type="datetimeFigureOut">
              <a:rPr lang="fr-FR" smtClean="0"/>
              <a:t>23/09/24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A6304-A86E-4614-96A7-D290672C9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432773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8583B0-8EC0-488F-BAC8-419BCE16C90A}" type="datetimeFigureOut">
              <a:rPr lang="fr-FR" smtClean="0"/>
              <a:t>23/09/24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26A6304-A86E-4614-96A7-D290672C9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54544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re. Text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9160933" cy="1600200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sz="half" idx="1"/>
          </p:nvPr>
        </p:nvSpPr>
        <p:spPr>
          <a:xfrm>
            <a:off x="914400" y="1828800"/>
            <a:ext cx="5029200" cy="365760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46800" y="1828800"/>
            <a:ext cx="5029200" cy="3657600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xmlns="" id="{2B6A2297-04B9-9E41-B874-BC0F8DAAB0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fr-FR" altLang="fr-FR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xmlns="" id="{F06065C2-86D6-4D44-BB25-0B3C46ACBE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altLang="fr-FR"/>
              <a:t>Rencontre Parents Cocee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xmlns="" id="{635335D9-4CC7-D64F-A26E-A79F43CD96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AB39AC-1FA4-DB42-8F5A-728ABBABBAA0}" type="slidenum">
              <a:rPr lang="fr-FR" altLang="fr-FR"/>
              <a:pPr/>
              <a:t>‹#›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990395848"/>
      </p:ext>
    </p:extLst>
  </p:cSld>
  <p:clrMapOvr>
    <a:masterClrMapping/>
  </p:clrMapOvr>
  <p:transition xmlns:p14="http://schemas.microsoft.com/office/powerpoint/2010/main" spd="slow">
    <p:fade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8583B0-8EC0-488F-BAC8-419BCE16C90A}" type="datetimeFigureOut">
              <a:rPr lang="fr-FR" smtClean="0"/>
              <a:t>23/09/24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6A6304-A86E-4614-96A7-D290672C9B35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9998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4" Type="http://schemas.openxmlformats.org/officeDocument/2006/relationships/image" Target="../media/image2.jpg"/><Relationship Id="rId5" Type="http://schemas.openxmlformats.org/officeDocument/2006/relationships/image" Target="../media/image3.gif"/><Relationship Id="rId6" Type="http://schemas.openxmlformats.org/officeDocument/2006/relationships/image" Target="../media/image4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gi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gi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jp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jp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3" cstate="print"/>
          <a:srcRect r="11476" b="4225"/>
          <a:stretch>
            <a:fillRect/>
          </a:stretch>
        </p:blipFill>
        <p:spPr bwMode="auto">
          <a:xfrm>
            <a:off x="7414360" y="211074"/>
            <a:ext cx="4200993" cy="449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63500"/>
          </a:effec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9533" y="90811"/>
            <a:ext cx="5051526" cy="2895790"/>
          </a:xfrm>
        </p:spPr>
        <p:txBody>
          <a:bodyPr>
            <a:noAutofit/>
          </a:bodyPr>
          <a:lstStyle/>
          <a:p>
            <a:pPr algn="ctr"/>
            <a:r>
              <a:rPr lang="en-US" sz="3600" dirty="0"/>
              <a:t/>
            </a:r>
            <a:br>
              <a:rPr lang="en-US" sz="3600" dirty="0"/>
            </a:br>
            <a:r>
              <a:rPr lang="en-US" sz="3600" b="1" dirty="0" err="1"/>
              <a:t>Sommeil</a:t>
            </a:r>
            <a:r>
              <a:rPr lang="en-US" sz="3600" b="1" dirty="0"/>
              <a:t> et </a:t>
            </a:r>
            <a:r>
              <a:rPr lang="en-US" sz="3600" b="1" dirty="0" smtClean="0"/>
              <a:t>Pathologies </a:t>
            </a:r>
            <a:r>
              <a:rPr lang="en-US" sz="3600" b="1" dirty="0" err="1" smtClean="0"/>
              <a:t>Psychiatriques</a:t>
            </a:r>
            <a:r>
              <a:rPr lang="en-US" sz="3600" dirty="0" smtClean="0"/>
              <a:t> (suite)</a:t>
            </a:r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/>
              <a:t/>
            </a:r>
            <a:br>
              <a:rPr lang="en-US" sz="3600" dirty="0"/>
            </a:br>
            <a:endParaRPr lang="en-US" sz="3600" dirty="0"/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xmlns="" id="{44F00DD7-D4DF-44B8-A943-53269D32FB73}"/>
              </a:ext>
            </a:extLst>
          </p:cNvPr>
          <p:cNvSpPr txBox="1"/>
          <p:nvPr/>
        </p:nvSpPr>
        <p:spPr>
          <a:xfrm>
            <a:off x="2606187" y="5267144"/>
            <a:ext cx="6456110" cy="12695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400" b="1" dirty="0">
                <a:latin typeface="Arial" panose="020B0604020202020204" pitchFamily="34" charset="0"/>
                <a:cs typeface="Arial" panose="020B0604020202020204" pitchFamily="34" charset="0"/>
              </a:rPr>
              <a:t>Dr Loïc FLORION</a:t>
            </a:r>
          </a:p>
          <a:p>
            <a:pPr algn="ctr"/>
            <a:r>
              <a:rPr lang="fr-FR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Psychiatre-Médecin du Sommeil</a:t>
            </a:r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fr-FR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115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CHRU Nancy, Centre de Médecine et de Recherche sur le Sommeil, service de Neurologie</a:t>
            </a:r>
          </a:p>
          <a:p>
            <a:pPr algn="ctr"/>
            <a:endParaRPr lang="fr-FR" sz="1150" b="1" dirty="0">
              <a:solidFill>
                <a:schemeClr val="accent1">
                  <a:lumMod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r>
              <a:rPr lang="fr-FR" sz="1150" b="1" dirty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Centre Psychothérapique de </a:t>
            </a:r>
            <a:r>
              <a:rPr lang="fr-FR" sz="1150" b="1" dirty="0" smtClean="0">
                <a:solidFill>
                  <a:schemeClr val="accent1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Nancy</a:t>
            </a:r>
            <a:endParaRPr lang="fr-FR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ge 6">
            <a:extLst>
              <a:ext uri="{FF2B5EF4-FFF2-40B4-BE49-F238E27FC236}">
                <a16:creationId xmlns:a16="http://schemas.microsoft.com/office/drawing/2014/main" xmlns="" id="{715D7F4F-4EC5-5948-B435-7F92B370D03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95626" y="5360344"/>
            <a:ext cx="1385331" cy="1385331"/>
          </a:xfrm>
          <a:prstGeom prst="rect">
            <a:avLst/>
          </a:prstGeom>
        </p:spPr>
      </p:pic>
      <p:pic>
        <p:nvPicPr>
          <p:cNvPr id="11" name="Image 10">
            <a:extLst>
              <a:ext uri="{FF2B5EF4-FFF2-40B4-BE49-F238E27FC236}">
                <a16:creationId xmlns:a16="http://schemas.microsoft.com/office/drawing/2014/main" xmlns="" id="{C310AA99-EB9C-B044-880B-5D69E25678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176" y="5559044"/>
            <a:ext cx="1028682" cy="1119832"/>
          </a:xfrm>
          <a:prstGeom prst="rect">
            <a:avLst/>
          </a:prstGeom>
        </p:spPr>
      </p:pic>
      <p:sp>
        <p:nvSpPr>
          <p:cNvPr id="6" name="Text Box 2"/>
          <p:cNvSpPr txBox="1">
            <a:spLocks noChangeArrowheads="1"/>
          </p:cNvSpPr>
          <p:nvPr/>
        </p:nvSpPr>
        <p:spPr bwMode="auto">
          <a:xfrm>
            <a:off x="3398211" y="3049977"/>
            <a:ext cx="3534033" cy="160638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 dirty="0" smtClean="0">
                <a:ln>
                  <a:noFill/>
                </a:ln>
                <a:solidFill>
                  <a:srgbClr val="3366FF"/>
                </a:solidFill>
                <a:effectLst/>
                <a:latin typeface="Century Gothic" panose="020B0502020202020204" pitchFamily="34" charset="0"/>
              </a:rPr>
              <a:t>Association des Pharmaciens Hospitaliers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 dirty="0" smtClean="0">
                <a:ln>
                  <a:noFill/>
                </a:ln>
                <a:solidFill>
                  <a:srgbClr val="3366FF"/>
                </a:solidFill>
                <a:effectLst/>
                <a:latin typeface="Century Gothic" panose="020B0502020202020204" pitchFamily="34" charset="0"/>
              </a:rPr>
              <a:t>d’Alsace et de Lorraine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ts val="800"/>
              </a:spcAft>
              <a:buClrTx/>
              <a:buSzTx/>
              <a:buFontTx/>
              <a:buNone/>
              <a:tabLst/>
            </a:pPr>
            <a:endParaRPr kumimoji="0" lang="fr-FR" altLang="fr-FR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Century Gothic" panose="020B0502020202020204" pitchFamily="34" charset="0"/>
            </a:endParaRPr>
          </a:p>
        </p:txBody>
      </p:sp>
      <p:pic>
        <p:nvPicPr>
          <p:cNvPr id="1027" name="Picture 3" descr="Image 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4839" y="2878074"/>
            <a:ext cx="1162050" cy="182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942906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FBD1A30D-BD2B-3B47-9303-438A824489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1584" y="0"/>
            <a:ext cx="6870700" cy="1600200"/>
          </a:xfrm>
        </p:spPr>
        <p:txBody>
          <a:bodyPr/>
          <a:lstStyle/>
          <a:p>
            <a:pPr algn="ctr"/>
            <a:r>
              <a:rPr lang="fr-FR" b="1" dirty="0">
                <a:latin typeface="+mn-lt"/>
              </a:rPr>
              <a:t>Pathologies psychiatriques et sommeil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03FBC393-BBA7-884F-B49D-29B539E9BF41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631504" y="1484784"/>
            <a:ext cx="8928992" cy="5373216"/>
          </a:xfrm>
        </p:spPr>
        <p:txBody>
          <a:bodyPr>
            <a:noAutofit/>
          </a:bodyPr>
          <a:lstStyle/>
          <a:p>
            <a:pPr algn="just"/>
            <a:endParaRPr lang="fr-FR" dirty="0" smtClean="0"/>
          </a:p>
          <a:p>
            <a:pPr algn="just"/>
            <a:r>
              <a:rPr lang="fr-FR" dirty="0" smtClean="0"/>
              <a:t>Troubles anxieux</a:t>
            </a:r>
            <a:endParaRPr lang="fr-FR" dirty="0"/>
          </a:p>
          <a:p>
            <a:pPr algn="just"/>
            <a:r>
              <a:rPr lang="fr-FR" dirty="0" smtClean="0"/>
              <a:t>TDAH</a:t>
            </a:r>
          </a:p>
          <a:p>
            <a:pPr algn="just"/>
            <a:r>
              <a:rPr lang="fr-FR" dirty="0" smtClean="0"/>
              <a:t>TSA</a:t>
            </a:r>
            <a:endParaRPr lang="fr-FR" dirty="0"/>
          </a:p>
          <a:p>
            <a:pPr algn="just"/>
            <a:r>
              <a:rPr lang="fr-FR" dirty="0" smtClean="0"/>
              <a:t>PTSD</a:t>
            </a:r>
          </a:p>
          <a:p>
            <a:pPr algn="just"/>
            <a:r>
              <a:rPr lang="fr-FR" dirty="0" smtClean="0"/>
              <a:t>Schizophrénie</a:t>
            </a:r>
            <a:endParaRPr lang="fr-FR" dirty="0"/>
          </a:p>
          <a:p>
            <a:pPr algn="just"/>
            <a:endParaRPr lang="fr-FR" dirty="0" smtClean="0"/>
          </a:p>
          <a:p>
            <a:pPr algn="just"/>
            <a:endParaRPr lang="fr-FR" dirty="0"/>
          </a:p>
          <a:p>
            <a:pPr marL="118872" indent="0">
              <a:buNone/>
            </a:pPr>
            <a:endParaRPr lang="fr-FR" sz="1500" dirty="0"/>
          </a:p>
        </p:txBody>
      </p:sp>
    </p:spTree>
    <p:extLst>
      <p:ext uri="{BB962C8B-B14F-4D97-AF65-F5344CB8AC3E}">
        <p14:creationId xmlns:p14="http://schemas.microsoft.com/office/powerpoint/2010/main" val="3048095965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298CA94F-FB8C-044C-BA7A-87CD10A97E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Un rapport </a:t>
            </a:r>
            <a:r>
              <a:rPr lang="fr-FR" dirty="0" err="1"/>
              <a:t>bi-directionnel</a:t>
            </a:r>
            <a:endParaRPr lang="fr-FR" dirty="0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5FCB3C2A-7992-8545-8554-BAB9E78F63E9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631504" y="1841863"/>
            <a:ext cx="4032448" cy="4827497"/>
          </a:xfrm>
        </p:spPr>
        <p:txBody>
          <a:bodyPr>
            <a:normAutofit/>
          </a:bodyPr>
          <a:lstStyle/>
          <a:p>
            <a:r>
              <a:rPr lang="fr-FR" sz="2400" i="1" dirty="0"/>
              <a:t>Altération du sommeil</a:t>
            </a:r>
            <a:r>
              <a:rPr lang="fr-FR" sz="2400" dirty="0"/>
              <a:t>:</a:t>
            </a:r>
          </a:p>
          <a:p>
            <a:pPr lvl="1"/>
            <a:r>
              <a:rPr lang="fr-FR" sz="2000" dirty="0"/>
              <a:t> Symptôme de </a:t>
            </a:r>
            <a:r>
              <a:rPr lang="fr-FR" sz="2000" dirty="0" smtClean="0"/>
              <a:t>plusieurs (toutes?) </a:t>
            </a:r>
            <a:r>
              <a:rPr lang="fr-FR" sz="2000" dirty="0"/>
              <a:t>entités cliniques</a:t>
            </a:r>
          </a:p>
          <a:p>
            <a:pPr lvl="1"/>
            <a:r>
              <a:rPr lang="fr-FR" sz="2000" dirty="0"/>
              <a:t>Insomnie: comorbidité et/ou symptôme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xmlns="" id="{8CB56FF8-D5C6-8849-AEC1-D31AC59E78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663952" y="1828800"/>
            <a:ext cx="4242048" cy="4840560"/>
          </a:xfrm>
        </p:spPr>
        <p:txBody>
          <a:bodyPr>
            <a:normAutofit/>
          </a:bodyPr>
          <a:lstStyle/>
          <a:p>
            <a:r>
              <a:rPr lang="fr-FR" sz="2400" i="1" dirty="0"/>
              <a:t>Démarche diagnostique</a:t>
            </a:r>
            <a:r>
              <a:rPr lang="fr-FR" sz="2400" dirty="0"/>
              <a:t>:</a:t>
            </a:r>
          </a:p>
          <a:p>
            <a:pPr lvl="1"/>
            <a:r>
              <a:rPr lang="fr-FR" dirty="0"/>
              <a:t>Evaluer sommeil avec échelles, agenda, dépister pathologies du sommeil</a:t>
            </a:r>
          </a:p>
          <a:p>
            <a:pPr lvl="1"/>
            <a:endParaRPr lang="fr-FR" dirty="0"/>
          </a:p>
          <a:p>
            <a:pPr lvl="1"/>
            <a:r>
              <a:rPr lang="fr-FR" dirty="0"/>
              <a:t>Evaluer trouble psychiatrique: clinique, échelles</a:t>
            </a:r>
          </a:p>
        </p:txBody>
      </p:sp>
    </p:spTree>
    <p:extLst>
      <p:ext uri="{BB962C8B-B14F-4D97-AF65-F5344CB8AC3E}">
        <p14:creationId xmlns:p14="http://schemas.microsoft.com/office/powerpoint/2010/main" val="3259374637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BE0EEDA9-9450-4E2F-B52A-FCDDE4888F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5419" y="290366"/>
            <a:ext cx="7948709" cy="1252728"/>
          </a:xfrm>
        </p:spPr>
        <p:txBody>
          <a:bodyPr>
            <a:normAutofit fontScale="90000"/>
          </a:bodyPr>
          <a:lstStyle/>
          <a:p>
            <a:pPr algn="ctr"/>
            <a:r>
              <a:rPr lang="fr-FR" dirty="0" smtClean="0"/>
              <a:t>Troubles </a:t>
            </a:r>
            <a:r>
              <a:rPr lang="fr-FR" dirty="0"/>
              <a:t>du Sommeil </a:t>
            </a:r>
            <a:r>
              <a:rPr lang="fr-FR" dirty="0" smtClean="0"/>
              <a:t>dans </a:t>
            </a:r>
            <a:r>
              <a:rPr lang="fr-FR" dirty="0" smtClean="0"/>
              <a:t>Les </a:t>
            </a:r>
            <a:r>
              <a:rPr lang="fr-FR" dirty="0"/>
              <a:t>troubles anxieux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2FE5A9DA-1709-4D19-9FB9-045ABFD943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598937"/>
            <a:ext cx="11275925" cy="5032375"/>
          </a:xfrm>
        </p:spPr>
        <p:txBody>
          <a:bodyPr>
            <a:normAutofit/>
          </a:bodyPr>
          <a:lstStyle/>
          <a:p>
            <a:endParaRPr lang="fr-FR" sz="2400" dirty="0" smtClean="0"/>
          </a:p>
          <a:p>
            <a:r>
              <a:rPr lang="fr-FR" sz="2400" dirty="0"/>
              <a:t>Les troubles anxieux sont des pathologies psychiatriques accompagnées de peur excessive et de symptômes cognitifs, émotionnels et somatiques</a:t>
            </a:r>
          </a:p>
          <a:p>
            <a:endParaRPr lang="fr-FR" sz="2400" dirty="0" smtClean="0"/>
          </a:p>
        </p:txBody>
      </p:sp>
      <p:pic>
        <p:nvPicPr>
          <p:cNvPr id="7170" name="Picture 2" descr="Résultat de recherche d'images pour &quot;gif anxiety&quot;">
            <a:extLst>
              <a:ext uri="{FF2B5EF4-FFF2-40B4-BE49-F238E27FC236}">
                <a16:creationId xmlns:a16="http://schemas.microsoft.com/office/drawing/2014/main" xmlns="" id="{076D2316-4F28-4E04-8418-D2EE7EDCF50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91912" y="3623302"/>
            <a:ext cx="3565172" cy="2193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99092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Prévalence des troubles du sommeil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Près de </a:t>
            </a:r>
            <a:r>
              <a:rPr b="1" dirty="0"/>
              <a:t>70 à 90 % </a:t>
            </a:r>
            <a:r>
              <a:rPr dirty="0"/>
              <a:t>des personnes souffrant de troubles anxieux signalent des troubles du sommeil. Les types les plus fréquents sont </a:t>
            </a:r>
            <a:r>
              <a:rPr dirty="0" smtClean="0"/>
              <a:t>:</a:t>
            </a:r>
            <a:endParaRPr lang="fr-FR" dirty="0" smtClean="0"/>
          </a:p>
          <a:p>
            <a:endParaRPr dirty="0"/>
          </a:p>
          <a:p>
            <a:pPr lvl="1"/>
            <a:r>
              <a:rPr lang="fr-FR" dirty="0" smtClean="0"/>
              <a:t>I</a:t>
            </a:r>
            <a:r>
              <a:rPr dirty="0" smtClean="0"/>
              <a:t>nsomnie </a:t>
            </a:r>
            <a:r>
              <a:rPr dirty="0"/>
              <a:t>: difficulté à s'endormir et réveils nocturnes</a:t>
            </a:r>
          </a:p>
          <a:p>
            <a:pPr lvl="1"/>
            <a:r>
              <a:rPr dirty="0" smtClean="0"/>
              <a:t> Somnambulisme </a:t>
            </a:r>
            <a:r>
              <a:rPr dirty="0"/>
              <a:t>et </a:t>
            </a:r>
            <a:r>
              <a:rPr dirty="0" smtClean="0"/>
              <a:t>parasomnies</a:t>
            </a:r>
            <a:r>
              <a:rPr lang="fr-FR" dirty="0" smtClean="0"/>
              <a:t>, du sommeil lent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42681244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Mécanismes physiopathologiques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Les troubles du sommeil et les troubles anxieux partagent des circuits neurobiologiques communs </a:t>
            </a:r>
            <a:r>
              <a:rPr dirty="0" smtClean="0"/>
              <a:t>:</a:t>
            </a:r>
            <a:endParaRPr lang="fr-FR" dirty="0" smtClean="0"/>
          </a:p>
          <a:p>
            <a:endParaRPr dirty="0"/>
          </a:p>
          <a:p>
            <a:pPr lvl="1"/>
            <a:r>
              <a:rPr dirty="0"/>
              <a:t>- Hyperactivation de l'axe HPA (Hypothalamo-Pituitaire-Adrénalien</a:t>
            </a:r>
            <a:r>
              <a:rPr dirty="0" smtClean="0"/>
              <a:t>)</a:t>
            </a:r>
            <a:endParaRPr lang="fr-FR" dirty="0" smtClean="0"/>
          </a:p>
          <a:p>
            <a:pPr lvl="1"/>
            <a:r>
              <a:rPr lang="fr-FR" dirty="0" smtClean="0"/>
              <a:t>-</a:t>
            </a:r>
            <a:r>
              <a:rPr lang="fr-FR" dirty="0" err="1" smtClean="0"/>
              <a:t>Hyperactivation</a:t>
            </a:r>
            <a:r>
              <a:rPr lang="fr-FR" dirty="0" smtClean="0"/>
              <a:t> </a:t>
            </a:r>
            <a:r>
              <a:rPr lang="fr-FR" dirty="0" err="1" smtClean="0"/>
              <a:t>amydgale</a:t>
            </a:r>
            <a:endParaRPr dirty="0"/>
          </a:p>
          <a:p>
            <a:pPr lvl="1"/>
            <a:r>
              <a:rPr dirty="0"/>
              <a:t>- Activation du système nerveux sympathique</a:t>
            </a:r>
          </a:p>
          <a:p>
            <a:pPr lvl="1"/>
            <a:r>
              <a:rPr dirty="0"/>
              <a:t>- Hypervigilance cognitive</a:t>
            </a:r>
          </a:p>
        </p:txBody>
      </p:sp>
    </p:spTree>
    <p:extLst>
      <p:ext uri="{BB962C8B-B14F-4D97-AF65-F5344CB8AC3E}">
        <p14:creationId xmlns:p14="http://schemas.microsoft.com/office/powerpoint/2010/main" val="26064499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Conséquences cliniques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Les troubles du sommeil dans l'anxiété ont des conséquences importantes </a:t>
            </a:r>
            <a:r>
              <a:rPr dirty="0" smtClean="0"/>
              <a:t>:</a:t>
            </a:r>
            <a:endParaRPr lang="fr-FR" dirty="0" smtClean="0"/>
          </a:p>
          <a:p>
            <a:endParaRPr dirty="0"/>
          </a:p>
          <a:p>
            <a:pPr lvl="1"/>
            <a:r>
              <a:rPr dirty="0"/>
              <a:t>- Aggravation des symptômes anxieux</a:t>
            </a:r>
          </a:p>
          <a:p>
            <a:pPr lvl="1"/>
            <a:r>
              <a:rPr dirty="0"/>
              <a:t>- Augmentation du risque de développement de dépression</a:t>
            </a:r>
          </a:p>
          <a:p>
            <a:pPr lvl="1"/>
            <a:r>
              <a:rPr dirty="0"/>
              <a:t>- Perturbation </a:t>
            </a:r>
            <a:r>
              <a:rPr dirty="0" smtClean="0"/>
              <a:t>cognitive</a:t>
            </a:r>
            <a:r>
              <a:rPr lang="fr-FR" dirty="0" smtClean="0"/>
              <a:t>: troubles de l’attention, concentration, mémoire de travail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046797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xmlns="" id="{2FE5A9DA-1709-4D19-9FB9-045ABFD943B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1023" y="1245477"/>
            <a:ext cx="11275925" cy="5032375"/>
          </a:xfrm>
        </p:spPr>
        <p:txBody>
          <a:bodyPr>
            <a:normAutofit/>
          </a:bodyPr>
          <a:lstStyle/>
          <a:p>
            <a:endParaRPr lang="fr-FR" sz="2400" dirty="0" smtClean="0"/>
          </a:p>
          <a:p>
            <a:r>
              <a:rPr lang="fr-FR" sz="2400" dirty="0" smtClean="0"/>
              <a:t>Etat </a:t>
            </a:r>
            <a:r>
              <a:rPr lang="fr-FR" sz="2400" dirty="0"/>
              <a:t>d’</a:t>
            </a:r>
            <a:r>
              <a:rPr lang="fr-FR" sz="2400" dirty="0" err="1"/>
              <a:t>Hypervigilance</a:t>
            </a:r>
            <a:endParaRPr lang="fr-FR" sz="2400" dirty="0"/>
          </a:p>
          <a:p>
            <a:pPr lvl="1"/>
            <a:r>
              <a:rPr lang="fr-FR" sz="2000" dirty="0"/>
              <a:t>Ruminations</a:t>
            </a:r>
          </a:p>
          <a:p>
            <a:pPr lvl="1"/>
            <a:r>
              <a:rPr lang="fr-FR" sz="2000" dirty="0"/>
              <a:t>Allongement de la latence d’endormissement</a:t>
            </a:r>
          </a:p>
          <a:p>
            <a:pPr lvl="1"/>
            <a:r>
              <a:rPr lang="fr-FR" sz="2000" dirty="0"/>
              <a:t>Efficacité de sommeil </a:t>
            </a:r>
            <a:r>
              <a:rPr lang="fr-FR" sz="2000" dirty="0" smtClean="0"/>
              <a:t>réduite</a:t>
            </a:r>
          </a:p>
          <a:p>
            <a:pPr lvl="1"/>
            <a:endParaRPr lang="fr-FR" sz="2000" dirty="0"/>
          </a:p>
          <a:p>
            <a:r>
              <a:rPr lang="fr-FR" sz="2400" dirty="0"/>
              <a:t>Globalement architecture du sommeil préservée, pas de signe spécifique en </a:t>
            </a:r>
            <a:r>
              <a:rPr lang="fr-FR" sz="2400" dirty="0" err="1" smtClean="0"/>
              <a:t>Polysomnographie</a:t>
            </a:r>
            <a:endParaRPr lang="fr-FR" sz="2400" dirty="0" smtClean="0"/>
          </a:p>
          <a:p>
            <a:endParaRPr lang="fr-FR" sz="2400" dirty="0"/>
          </a:p>
          <a:p>
            <a:r>
              <a:rPr lang="fr-FR" sz="2000" dirty="0" smtClean="0"/>
              <a:t>Pas </a:t>
            </a:r>
            <a:r>
              <a:rPr lang="fr-FR" sz="2000" dirty="0"/>
              <a:t>d’enregistrement sauf si suspicion autre pathologie du sommeil</a:t>
            </a:r>
          </a:p>
          <a:p>
            <a:pPr lvl="1"/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083727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dirty="0"/>
              <a:t>Approches thérapeutiques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Les approches thérapeutiques incluent </a:t>
            </a:r>
            <a:r>
              <a:rPr dirty="0" smtClean="0"/>
              <a:t>:</a:t>
            </a:r>
            <a:endParaRPr lang="fr-FR" dirty="0" smtClean="0"/>
          </a:p>
          <a:p>
            <a:endParaRPr dirty="0"/>
          </a:p>
          <a:p>
            <a:pPr lvl="1"/>
            <a:r>
              <a:rPr dirty="0"/>
              <a:t>- Thérapies cognitivo-comportementales </a:t>
            </a:r>
            <a:endParaRPr lang="fr-FR" dirty="0"/>
          </a:p>
          <a:p>
            <a:pPr lvl="2"/>
            <a:r>
              <a:rPr lang="fr-FR" dirty="0" smtClean="0"/>
              <a:t>Notamment </a:t>
            </a:r>
            <a:r>
              <a:rPr dirty="0" smtClean="0"/>
              <a:t>pour </a:t>
            </a:r>
            <a:r>
              <a:rPr dirty="0"/>
              <a:t>l'insomnie </a:t>
            </a:r>
            <a:r>
              <a:rPr dirty="0" smtClean="0"/>
              <a:t>TCC</a:t>
            </a:r>
            <a:r>
              <a:rPr dirty="0"/>
              <a:t>-</a:t>
            </a:r>
            <a:r>
              <a:rPr dirty="0" smtClean="0"/>
              <a:t>I</a:t>
            </a:r>
            <a:endParaRPr lang="fr-FR" dirty="0" smtClean="0"/>
          </a:p>
          <a:p>
            <a:pPr lvl="2"/>
            <a:endParaRPr dirty="0"/>
          </a:p>
          <a:p>
            <a:pPr lvl="1"/>
            <a:r>
              <a:rPr dirty="0"/>
              <a:t>- Médicaments </a:t>
            </a:r>
            <a:r>
              <a:rPr dirty="0" smtClean="0"/>
              <a:t>(ISRS</a:t>
            </a:r>
            <a:r>
              <a:rPr lang="fr-FR" dirty="0" smtClean="0"/>
              <a:t>, BZD</a:t>
            </a:r>
            <a:r>
              <a:rPr dirty="0" smtClean="0"/>
              <a:t>)</a:t>
            </a:r>
            <a:endParaRPr lang="fr-FR" dirty="0" smtClean="0"/>
          </a:p>
          <a:p>
            <a:pPr lvl="2"/>
            <a:r>
              <a:rPr lang="fr-FR" dirty="0" smtClean="0"/>
              <a:t>Place des traitements médicamenteux de l’insomnie aigue ou chronique (cf.)</a:t>
            </a:r>
          </a:p>
          <a:p>
            <a:pPr lvl="1"/>
            <a:endParaRPr dirty="0"/>
          </a:p>
          <a:p>
            <a:pPr lvl="1"/>
            <a:r>
              <a:rPr dirty="0"/>
              <a:t>- Méditation et </a:t>
            </a:r>
            <a:r>
              <a:rPr dirty="0" smtClean="0"/>
              <a:t>mindfulness</a:t>
            </a:r>
            <a:r>
              <a:rPr lang="fr-FR" dirty="0" smtClean="0"/>
              <a:t>, relaxation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901286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1100" dirty="0" smtClean="0"/>
              <a:t>Références</a:t>
            </a:r>
            <a:endParaRPr sz="11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sz="1400" dirty="0"/>
              <a:t>1. Baglioni et al., 2010</a:t>
            </a:r>
          </a:p>
          <a:p>
            <a:r>
              <a:rPr sz="1400" dirty="0"/>
              <a:t>2. Harvey, 2002</a:t>
            </a:r>
          </a:p>
          <a:p>
            <a:r>
              <a:rPr sz="1400" dirty="0"/>
              <a:t>3. Morin et al., 2009</a:t>
            </a:r>
          </a:p>
          <a:p>
            <a:r>
              <a:rPr sz="1400" dirty="0"/>
              <a:t>4. Nofzinger et al., 2004</a:t>
            </a:r>
          </a:p>
          <a:p>
            <a:r>
              <a:rPr sz="1400" dirty="0"/>
              <a:t>5. Ohayon &amp; Roth, 2003</a:t>
            </a:r>
          </a:p>
          <a:p>
            <a:r>
              <a:rPr sz="1400" dirty="0"/>
              <a:t>6. Ong et al., 2012</a:t>
            </a:r>
          </a:p>
          <a:p>
            <a:r>
              <a:rPr sz="1400" dirty="0"/>
              <a:t>7. Riemann et al., 2010</a:t>
            </a:r>
          </a:p>
          <a:p>
            <a:r>
              <a:rPr sz="1400" dirty="0"/>
              <a:t>8. Stein et al., 2005</a:t>
            </a:r>
          </a:p>
          <a:p>
            <a:r>
              <a:rPr sz="1400" dirty="0"/>
              <a:t>9. Walker &amp; Stickgold, 2006</a:t>
            </a:r>
          </a:p>
          <a:p>
            <a:r>
              <a:rPr sz="1400" dirty="0"/>
              <a:t>10. Wright et al., 2007</a:t>
            </a:r>
          </a:p>
        </p:txBody>
      </p:sp>
    </p:spTree>
    <p:extLst>
      <p:ext uri="{BB962C8B-B14F-4D97-AF65-F5344CB8AC3E}">
        <p14:creationId xmlns:p14="http://schemas.microsoft.com/office/powerpoint/2010/main" val="22645729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6124" y="301619"/>
            <a:ext cx="9144000" cy="2387600"/>
          </a:xfrm>
        </p:spPr>
        <p:txBody>
          <a:bodyPr/>
          <a:lstStyle/>
          <a:p>
            <a:r>
              <a:rPr dirty="0"/>
              <a:t>Troubles du sommeil dans le TDAH</a:t>
            </a:r>
          </a:p>
        </p:txBody>
      </p:sp>
      <p:pic>
        <p:nvPicPr>
          <p:cNvPr id="5" name="Image 4" descr="giphy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774" y="3339366"/>
            <a:ext cx="3878422" cy="2908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73963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smtClean="0"/>
              <a:t> </a:t>
            </a:r>
            <a:r>
              <a:rPr dirty="0"/>
              <a:t>TDAH : Trouble neurodéveloppemental caractérisé par inattention, impulsivité, et hyperactivité</a:t>
            </a:r>
            <a:r>
              <a:rPr dirty="0" smtClean="0"/>
              <a:t>.</a:t>
            </a:r>
            <a:endParaRPr lang="fr-FR" dirty="0" smtClean="0"/>
          </a:p>
          <a:p>
            <a:endParaRPr dirty="0"/>
          </a:p>
          <a:p>
            <a:r>
              <a:rPr dirty="0" smtClean="0"/>
              <a:t> </a:t>
            </a:r>
            <a:r>
              <a:rPr sz="2000" dirty="0"/>
              <a:t>Prévalence : 5-10 % des enfants, persistance à l'âge adulte.</a:t>
            </a:r>
          </a:p>
          <a:p>
            <a:r>
              <a:rPr sz="2000" dirty="0" smtClean="0"/>
              <a:t> </a:t>
            </a:r>
            <a:r>
              <a:rPr sz="2000" dirty="0"/>
              <a:t>Comorbidités fréquentes : </a:t>
            </a:r>
            <a:r>
              <a:rPr sz="2000" b="1" dirty="0"/>
              <a:t>Troubles du sommeil, anxiété, dépression.</a:t>
            </a:r>
          </a:p>
          <a:p>
            <a:pPr marL="0" indent="0">
              <a:buNone/>
            </a:pPr>
            <a:endParaRPr lang="fr-FR" sz="2000" b="1" dirty="0"/>
          </a:p>
          <a:p>
            <a:pPr marL="0" indent="0">
              <a:buNone/>
            </a:pPr>
            <a:r>
              <a:rPr sz="2000" dirty="0" smtClean="0"/>
              <a:t>Les </a:t>
            </a:r>
            <a:r>
              <a:rPr sz="2000" dirty="0"/>
              <a:t>troubles du sommeil affectent les symptômes du TDAH et la qualité de vie.</a:t>
            </a:r>
          </a:p>
        </p:txBody>
      </p:sp>
    </p:spTree>
    <p:extLst>
      <p:ext uri="{BB962C8B-B14F-4D97-AF65-F5344CB8AC3E}">
        <p14:creationId xmlns:p14="http://schemas.microsoft.com/office/powerpoint/2010/main" val="15625429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Types de troubles du sommeil dans le TDAH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smtClean="0"/>
              <a:t> </a:t>
            </a:r>
            <a:r>
              <a:rPr sz="1800" b="1" dirty="0"/>
              <a:t>Insomnie d'endormissement : </a:t>
            </a:r>
            <a:r>
              <a:rPr sz="1800" dirty="0"/>
              <a:t>Difficulté à s'endormir (pensées envahissantes, hyperactivité)</a:t>
            </a:r>
            <a:r>
              <a:rPr sz="1800" dirty="0" smtClean="0"/>
              <a:t>.</a:t>
            </a:r>
            <a:endParaRPr lang="fr-FR" sz="1800" dirty="0" smtClean="0"/>
          </a:p>
          <a:p>
            <a:endParaRPr sz="1800" dirty="0"/>
          </a:p>
          <a:p>
            <a:r>
              <a:rPr sz="1800" dirty="0" smtClean="0"/>
              <a:t> </a:t>
            </a:r>
            <a:r>
              <a:rPr lang="fr-FR" sz="1800" b="1" dirty="0" smtClean="0"/>
              <a:t>Fragmentation/ insomnie de maintien</a:t>
            </a:r>
            <a:r>
              <a:rPr sz="1800" b="1" dirty="0" smtClean="0"/>
              <a:t>: </a:t>
            </a:r>
            <a:r>
              <a:rPr sz="1800" dirty="0"/>
              <a:t>Réveils fréquents, sommeil non réparateur</a:t>
            </a:r>
            <a:r>
              <a:rPr sz="1800" dirty="0" smtClean="0"/>
              <a:t>.</a:t>
            </a:r>
            <a:endParaRPr lang="fr-FR" sz="1800" dirty="0" smtClean="0"/>
          </a:p>
          <a:p>
            <a:endParaRPr sz="1800" dirty="0"/>
          </a:p>
          <a:p>
            <a:r>
              <a:rPr sz="1800" dirty="0" smtClean="0"/>
              <a:t> </a:t>
            </a:r>
            <a:r>
              <a:rPr sz="1800" b="1" dirty="0"/>
              <a:t>Syndrome des jambes sans repos (SJSR) </a:t>
            </a:r>
            <a:r>
              <a:rPr sz="1800" dirty="0"/>
              <a:t>: Mouvements involontaires, gêne en soirée</a:t>
            </a:r>
            <a:r>
              <a:rPr sz="1800" dirty="0" smtClean="0"/>
              <a:t>.</a:t>
            </a:r>
            <a:endParaRPr lang="fr-FR" sz="1800" dirty="0" smtClean="0"/>
          </a:p>
          <a:p>
            <a:endParaRPr sz="1800" dirty="0"/>
          </a:p>
          <a:p>
            <a:r>
              <a:rPr sz="1800" b="1" dirty="0" smtClean="0"/>
              <a:t>Syndrome </a:t>
            </a:r>
            <a:r>
              <a:rPr sz="1800" b="1" dirty="0"/>
              <a:t>d’apnées du sommeil </a:t>
            </a:r>
            <a:r>
              <a:rPr sz="1800" dirty="0"/>
              <a:t>: Perturbations respiratoires, somnolence diurne.</a:t>
            </a:r>
          </a:p>
        </p:txBody>
      </p:sp>
    </p:spTree>
    <p:extLst>
      <p:ext uri="{BB962C8B-B14F-4D97-AF65-F5344CB8AC3E}">
        <p14:creationId xmlns:p14="http://schemas.microsoft.com/office/powerpoint/2010/main" val="33195716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Prévalence des troubles du sommeil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smtClean="0"/>
              <a:t> Enfants TDAH : 50 à 70 % présentent des troubles du sommeil.</a:t>
            </a:r>
          </a:p>
          <a:p>
            <a:r>
              <a:rPr dirty="0" smtClean="0"/>
              <a:t> </a:t>
            </a:r>
            <a:r>
              <a:rPr dirty="0"/>
              <a:t>Adultes TDAH : 40 à 60 % des adultes signalent des difficultés de sommeil</a:t>
            </a:r>
            <a:r>
              <a:rPr dirty="0" smtClean="0"/>
              <a:t>.</a:t>
            </a:r>
            <a:endParaRPr lang="fr-FR" dirty="0" smtClean="0"/>
          </a:p>
          <a:p>
            <a:endParaRPr dirty="0"/>
          </a:p>
          <a:p>
            <a:r>
              <a:rPr dirty="0" smtClean="0"/>
              <a:t> </a:t>
            </a:r>
            <a:r>
              <a:rPr dirty="0"/>
              <a:t>Comparaison : Proportion plus élevée que dans la population sans TDAH (~25 %).</a:t>
            </a:r>
          </a:p>
        </p:txBody>
      </p:sp>
    </p:spTree>
    <p:extLst>
      <p:ext uri="{BB962C8B-B14F-4D97-AF65-F5344CB8AC3E}">
        <p14:creationId xmlns:p14="http://schemas.microsoft.com/office/powerpoint/2010/main" val="27158841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Mécanismes sous-jacents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smtClean="0"/>
              <a:t> </a:t>
            </a:r>
            <a:r>
              <a:rPr dirty="0"/>
              <a:t>Dysrégulation des rythmes circadiens : Horloge biologique décalée</a:t>
            </a:r>
            <a:r>
              <a:rPr dirty="0" smtClean="0"/>
              <a:t>.</a:t>
            </a:r>
            <a:endParaRPr lang="fr-FR" dirty="0" smtClean="0"/>
          </a:p>
          <a:p>
            <a:endParaRPr dirty="0"/>
          </a:p>
          <a:p>
            <a:r>
              <a:rPr dirty="0" smtClean="0"/>
              <a:t> </a:t>
            </a:r>
            <a:r>
              <a:rPr dirty="0"/>
              <a:t>Hyperactivité mentale : Difficulté à « déconnecter » avant de dormir</a:t>
            </a:r>
            <a:r>
              <a:rPr dirty="0" smtClean="0"/>
              <a:t>.</a:t>
            </a:r>
            <a:endParaRPr lang="fr-FR" dirty="0" smtClean="0"/>
          </a:p>
          <a:p>
            <a:endParaRPr dirty="0"/>
          </a:p>
          <a:p>
            <a:r>
              <a:rPr dirty="0" smtClean="0"/>
              <a:t>Dysfonctionnement </a:t>
            </a:r>
            <a:r>
              <a:rPr dirty="0"/>
              <a:t>neurobiologique : Altérations des </a:t>
            </a:r>
            <a:r>
              <a:rPr lang="fr-FR" dirty="0" smtClean="0"/>
              <a:t>voies dopaminergiques et </a:t>
            </a:r>
            <a:r>
              <a:rPr lang="fr-FR" dirty="0" err="1" smtClean="0"/>
              <a:t>noradrenergiques</a:t>
            </a:r>
            <a:r>
              <a:rPr lang="fr-FR" dirty="0"/>
              <a:t>.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3155663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Impact des traitements pharmacologiques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smtClean="0"/>
              <a:t> </a:t>
            </a:r>
            <a:r>
              <a:rPr dirty="0"/>
              <a:t>Stimulants (méthylphénidate, amphétamines) :</a:t>
            </a:r>
          </a:p>
          <a:p>
            <a:pPr lvl="1"/>
            <a:r>
              <a:rPr dirty="0"/>
              <a:t>  </a:t>
            </a:r>
            <a:r>
              <a:rPr dirty="0" smtClean="0"/>
              <a:t>  Gestion </a:t>
            </a:r>
            <a:r>
              <a:rPr dirty="0"/>
              <a:t>efficace des symptômes diurnes</a:t>
            </a:r>
            <a:r>
              <a:rPr dirty="0" smtClean="0"/>
              <a:t>.</a:t>
            </a:r>
            <a:endParaRPr lang="fr-FR" dirty="0" smtClean="0"/>
          </a:p>
          <a:p>
            <a:pPr lvl="1"/>
            <a:endParaRPr dirty="0"/>
          </a:p>
          <a:p>
            <a:pPr lvl="1"/>
            <a:r>
              <a:rPr dirty="0" smtClean="0"/>
              <a:t> </a:t>
            </a:r>
            <a:r>
              <a:rPr lang="fr-FR" dirty="0" smtClean="0"/>
              <a:t> Parfois </a:t>
            </a:r>
            <a:r>
              <a:rPr dirty="0" smtClean="0"/>
              <a:t>Effets </a:t>
            </a:r>
            <a:r>
              <a:rPr dirty="0"/>
              <a:t>secondaires : Retard de l'endormissement, qualité de sommeil altérée</a:t>
            </a:r>
            <a:r>
              <a:rPr dirty="0" smtClean="0"/>
              <a:t>.</a:t>
            </a:r>
            <a:endParaRPr lang="fr-FR" dirty="0" smtClean="0"/>
          </a:p>
          <a:p>
            <a:pPr lvl="3"/>
            <a:r>
              <a:rPr lang="fr-FR" dirty="0" smtClean="0"/>
              <a:t>Ajustement des posologies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7749191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Conséquences des troubles du sommeil sur le TDAH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2000" dirty="0" smtClean="0"/>
              <a:t>Inattention </a:t>
            </a:r>
            <a:r>
              <a:rPr sz="2000" dirty="0"/>
              <a:t>et impulsivité </a:t>
            </a:r>
            <a:r>
              <a:rPr sz="2000" b="1" dirty="0"/>
              <a:t>accrues</a:t>
            </a:r>
            <a:r>
              <a:rPr sz="2000" dirty="0"/>
              <a:t> : Difficulté à se concentrer après une mauvaise nuit</a:t>
            </a:r>
            <a:r>
              <a:rPr sz="2000" dirty="0" smtClean="0"/>
              <a:t>.</a:t>
            </a:r>
            <a:endParaRPr lang="fr-FR" sz="2000" dirty="0" smtClean="0"/>
          </a:p>
          <a:p>
            <a:endParaRPr sz="2000" dirty="0"/>
          </a:p>
          <a:p>
            <a:r>
              <a:rPr sz="2000" b="1" dirty="0" smtClean="0"/>
              <a:t>Hyperactivité </a:t>
            </a:r>
            <a:r>
              <a:rPr sz="2000" dirty="0"/>
              <a:t>: Agitation physique accrue avec le manque de sommeil</a:t>
            </a:r>
            <a:r>
              <a:rPr sz="2000" dirty="0" smtClean="0"/>
              <a:t>.</a:t>
            </a:r>
            <a:endParaRPr lang="fr-FR" sz="2000" dirty="0" smtClean="0"/>
          </a:p>
          <a:p>
            <a:endParaRPr sz="2000" dirty="0"/>
          </a:p>
          <a:p>
            <a:r>
              <a:rPr sz="2000" dirty="0" smtClean="0"/>
              <a:t>Irritabilité</a:t>
            </a:r>
            <a:r>
              <a:rPr sz="2000" dirty="0"/>
              <a:t>, anxiété, </a:t>
            </a:r>
            <a:r>
              <a:rPr lang="fr-FR" sz="2000" dirty="0" smtClean="0"/>
              <a:t>ou troubles thymiques</a:t>
            </a:r>
            <a:r>
              <a:rPr sz="2000" dirty="0" smtClean="0"/>
              <a:t> </a:t>
            </a:r>
            <a:r>
              <a:rPr sz="2000" dirty="0"/>
              <a:t>exacerbées par un sommeil insuffisant.</a:t>
            </a:r>
          </a:p>
        </p:txBody>
      </p:sp>
    </p:spTree>
    <p:extLst>
      <p:ext uri="{BB962C8B-B14F-4D97-AF65-F5344CB8AC3E}">
        <p14:creationId xmlns:p14="http://schemas.microsoft.com/office/powerpoint/2010/main" val="36322662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Stratégies de prise en charge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smtClean="0"/>
              <a:t> </a:t>
            </a:r>
            <a:r>
              <a:rPr b="1" dirty="0"/>
              <a:t>Hygiène du sommeil </a:t>
            </a:r>
            <a:r>
              <a:rPr dirty="0"/>
              <a:t>: Horaire régulier, réduction des stimulations avant le coucher.</a:t>
            </a:r>
          </a:p>
          <a:p>
            <a:r>
              <a:rPr b="1" dirty="0" smtClean="0"/>
              <a:t> </a:t>
            </a:r>
            <a:r>
              <a:rPr b="1" dirty="0"/>
              <a:t>Ajustement des médicaments </a:t>
            </a:r>
            <a:r>
              <a:rPr dirty="0"/>
              <a:t>: Modifier les doses/horaires pour réduire l’impact sur le sommeil</a:t>
            </a:r>
            <a:r>
              <a:rPr dirty="0" smtClean="0"/>
              <a:t>.</a:t>
            </a:r>
            <a:endParaRPr lang="fr-FR" dirty="0" smtClean="0"/>
          </a:p>
          <a:p>
            <a:endParaRPr dirty="0"/>
          </a:p>
          <a:p>
            <a:r>
              <a:rPr b="1" dirty="0" smtClean="0"/>
              <a:t> </a:t>
            </a:r>
            <a:r>
              <a:rPr b="1" dirty="0"/>
              <a:t>Thérapies comportementales </a:t>
            </a:r>
            <a:r>
              <a:rPr dirty="0"/>
              <a:t>: TCC pour l’insomnie, gestion des pensées et comportements.</a:t>
            </a:r>
          </a:p>
        </p:txBody>
      </p:sp>
    </p:spTree>
    <p:extLst>
      <p:ext uri="{BB962C8B-B14F-4D97-AF65-F5344CB8AC3E}">
        <p14:creationId xmlns:p14="http://schemas.microsoft.com/office/powerpoint/2010/main" val="15417869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smtClean="0"/>
              <a:t>Les </a:t>
            </a:r>
            <a:r>
              <a:rPr dirty="0"/>
              <a:t>troubles du sommeil aggravent les symptômes du TDAH.</a:t>
            </a:r>
          </a:p>
          <a:p>
            <a:r>
              <a:rPr dirty="0" smtClean="0"/>
              <a:t> </a:t>
            </a:r>
            <a:r>
              <a:rPr dirty="0"/>
              <a:t>Importance : Gestion multidisciplinaire (comportemental, pharmacologique).</a:t>
            </a:r>
          </a:p>
          <a:p>
            <a:r>
              <a:rPr dirty="0" smtClean="0"/>
              <a:t> </a:t>
            </a:r>
            <a:r>
              <a:rPr dirty="0"/>
              <a:t>Objectif : Amélioration globale de la qualité de vie grâce à une prise en charge optimisée.</a:t>
            </a:r>
          </a:p>
        </p:txBody>
      </p:sp>
    </p:spTree>
    <p:extLst>
      <p:ext uri="{BB962C8B-B14F-4D97-AF65-F5344CB8AC3E}">
        <p14:creationId xmlns:p14="http://schemas.microsoft.com/office/powerpoint/2010/main" val="7811549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1200" dirty="0" smtClean="0"/>
              <a:t>Réf</a:t>
            </a:r>
            <a:endParaRPr sz="1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dirty="0" smtClean="0"/>
              <a:t> </a:t>
            </a:r>
            <a:r>
              <a:rPr sz="1400" dirty="0"/>
              <a:t>Cortese S., et al. (2013) - *Sleep in children with ADHD*.</a:t>
            </a:r>
          </a:p>
          <a:p>
            <a:pPr marL="0" indent="0">
              <a:buNone/>
            </a:pPr>
            <a:r>
              <a:rPr sz="1400" dirty="0" smtClean="0"/>
              <a:t> </a:t>
            </a:r>
            <a:r>
              <a:rPr sz="1400" dirty="0"/>
              <a:t>Surman C.B., et al. (2015) - *Sleep problems in adults with ADHD*.</a:t>
            </a:r>
          </a:p>
          <a:p>
            <a:pPr marL="0" indent="0">
              <a:buNone/>
            </a:pPr>
            <a:r>
              <a:rPr sz="1400" dirty="0" smtClean="0"/>
              <a:t> </a:t>
            </a:r>
            <a:r>
              <a:rPr sz="1400" dirty="0"/>
              <a:t>Yoon S.Y.R., Jain U.R., &amp; Shapiro C.M. (2012) - *Sleep in ADHD*.</a:t>
            </a:r>
          </a:p>
        </p:txBody>
      </p:sp>
    </p:spTree>
    <p:extLst>
      <p:ext uri="{BB962C8B-B14F-4D97-AF65-F5344CB8AC3E}">
        <p14:creationId xmlns:p14="http://schemas.microsoft.com/office/powerpoint/2010/main" val="3634391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76077" y="265675"/>
            <a:ext cx="9144000" cy="2387600"/>
          </a:xfrm>
        </p:spPr>
        <p:txBody>
          <a:bodyPr>
            <a:normAutofit fontScale="90000"/>
          </a:bodyPr>
          <a:lstStyle/>
          <a:p>
            <a:r>
              <a:rPr dirty="0"/>
              <a:t>Troubles du Sommeil et Troubles du Spectre Autistique (TSA)</a:t>
            </a:r>
          </a:p>
        </p:txBody>
      </p:sp>
      <p:pic>
        <p:nvPicPr>
          <p:cNvPr id="4" name="Image 3" descr="Elon-Musk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6961" y="3348873"/>
            <a:ext cx="4568006" cy="31976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8716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smtClean="0"/>
              <a:t> </a:t>
            </a:r>
            <a:r>
              <a:rPr dirty="0"/>
              <a:t>Les troubles du sommeil sont fréquents chez les personnes avec TSA</a:t>
            </a:r>
            <a:r>
              <a:rPr dirty="0" smtClean="0"/>
              <a:t>.</a:t>
            </a:r>
            <a:endParaRPr lang="fr-FR" dirty="0" smtClean="0"/>
          </a:p>
          <a:p>
            <a:endParaRPr dirty="0"/>
          </a:p>
          <a:p>
            <a:r>
              <a:rPr dirty="0" smtClean="0"/>
              <a:t> </a:t>
            </a:r>
            <a:r>
              <a:rPr dirty="0"/>
              <a:t>Impact significatif sur la qualité de vie et les symptômes autistiques</a:t>
            </a:r>
            <a:r>
              <a:rPr dirty="0" smtClean="0"/>
              <a:t>.</a:t>
            </a:r>
            <a:endParaRPr lang="fr-FR" dirty="0" smtClean="0"/>
          </a:p>
          <a:p>
            <a:endParaRPr dirty="0"/>
          </a:p>
          <a:p>
            <a:r>
              <a:rPr dirty="0" smtClean="0"/>
              <a:t> </a:t>
            </a:r>
            <a:r>
              <a:rPr lang="fr-FR" dirty="0" smtClean="0"/>
              <a:t>L</a:t>
            </a:r>
            <a:r>
              <a:rPr dirty="0" smtClean="0"/>
              <a:t>iens </a:t>
            </a:r>
            <a:r>
              <a:rPr dirty="0"/>
              <a:t>entre les deux troubles, mécanismes sous-jacents, et traitements.</a:t>
            </a:r>
          </a:p>
        </p:txBody>
      </p:sp>
    </p:spTree>
    <p:extLst>
      <p:ext uri="{BB962C8B-B14F-4D97-AF65-F5344CB8AC3E}">
        <p14:creationId xmlns:p14="http://schemas.microsoft.com/office/powerpoint/2010/main" val="29920284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Les Troubles du Sommeil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sz="2000" b="1" dirty="0" smtClean="0"/>
              <a:t>Insomnie : </a:t>
            </a:r>
            <a:r>
              <a:rPr sz="2000" dirty="0" smtClean="0"/>
              <a:t>Difficulté à s'endormir ou à rester endormi.</a:t>
            </a:r>
            <a:endParaRPr lang="fr-FR" sz="2000" dirty="0" smtClean="0"/>
          </a:p>
          <a:p>
            <a:endParaRPr sz="2000" dirty="0"/>
          </a:p>
          <a:p>
            <a:r>
              <a:rPr sz="2000" b="1" dirty="0" smtClean="0"/>
              <a:t> </a:t>
            </a:r>
            <a:r>
              <a:rPr sz="2000" b="1" dirty="0"/>
              <a:t>Hypersomnie </a:t>
            </a:r>
            <a:r>
              <a:rPr sz="2000" dirty="0"/>
              <a:t>: Somnolence excessive diurne</a:t>
            </a:r>
            <a:r>
              <a:rPr sz="2000" dirty="0" smtClean="0"/>
              <a:t>.</a:t>
            </a:r>
            <a:endParaRPr lang="fr-FR" sz="2000" dirty="0" smtClean="0"/>
          </a:p>
          <a:p>
            <a:endParaRPr sz="2000" dirty="0"/>
          </a:p>
          <a:p>
            <a:r>
              <a:rPr sz="2000" dirty="0" smtClean="0"/>
              <a:t> </a:t>
            </a:r>
            <a:r>
              <a:rPr sz="2000" b="1" dirty="0"/>
              <a:t>Troubles du rythme circadien </a:t>
            </a:r>
            <a:r>
              <a:rPr sz="2000" dirty="0"/>
              <a:t>: Désynchronisation avec </a:t>
            </a:r>
            <a:endParaRPr lang="fr-FR" sz="2000" dirty="0" smtClean="0"/>
          </a:p>
          <a:p>
            <a:pPr marL="0" indent="0">
              <a:buNone/>
            </a:pPr>
            <a:r>
              <a:rPr sz="2000" dirty="0" smtClean="0"/>
              <a:t>l’environnement.</a:t>
            </a:r>
            <a:endParaRPr lang="fr-FR" sz="2000" dirty="0" smtClean="0"/>
          </a:p>
          <a:p>
            <a:pPr marL="0" indent="0">
              <a:buNone/>
            </a:pPr>
            <a:endParaRPr sz="2000" dirty="0"/>
          </a:p>
          <a:p>
            <a:r>
              <a:rPr sz="2000" dirty="0" smtClean="0"/>
              <a:t> </a:t>
            </a:r>
            <a:r>
              <a:rPr sz="2000" b="1" dirty="0"/>
              <a:t>Parasomnies : </a:t>
            </a:r>
            <a:r>
              <a:rPr sz="2000" dirty="0"/>
              <a:t>Comportements anormaux (somnambulisme, terreurs nocturnes).</a:t>
            </a:r>
          </a:p>
        </p:txBody>
      </p:sp>
    </p:spTree>
    <p:extLst>
      <p:ext uri="{BB962C8B-B14F-4D97-AF65-F5344CB8AC3E}">
        <p14:creationId xmlns:p14="http://schemas.microsoft.com/office/powerpoint/2010/main" val="2875874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Les Troubles du Spectre Autistique (TSA)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Trouble du </a:t>
            </a:r>
            <a:r>
              <a:rPr lang="fr-FR" dirty="0" err="1" smtClean="0"/>
              <a:t>neurodéveloppement</a:t>
            </a:r>
            <a:r>
              <a:rPr lang="fr-FR" dirty="0" smtClean="0"/>
              <a:t> avec :</a:t>
            </a:r>
            <a:r>
              <a:rPr dirty="0" smtClean="0"/>
              <a:t> </a:t>
            </a:r>
            <a:endParaRPr lang="fr-FR" dirty="0" smtClean="0"/>
          </a:p>
          <a:p>
            <a:endParaRPr lang="fr-FR" dirty="0" smtClean="0"/>
          </a:p>
          <a:p>
            <a:pPr lvl="1"/>
            <a:r>
              <a:rPr dirty="0" smtClean="0"/>
              <a:t>Difficultés </a:t>
            </a:r>
            <a:r>
              <a:rPr dirty="0"/>
              <a:t>dans les interactions sociales et </a:t>
            </a:r>
            <a:r>
              <a:rPr dirty="0" smtClean="0"/>
              <a:t>communication.</a:t>
            </a:r>
            <a:endParaRPr lang="fr-FR" dirty="0" smtClean="0"/>
          </a:p>
          <a:p>
            <a:pPr lvl="1"/>
            <a:r>
              <a:rPr dirty="0" smtClean="0"/>
              <a:t>Comportements </a:t>
            </a:r>
            <a:r>
              <a:rPr dirty="0"/>
              <a:t>restreints et stéréotypés</a:t>
            </a:r>
            <a:r>
              <a:rPr dirty="0" smtClean="0"/>
              <a:t>.</a:t>
            </a:r>
            <a:endParaRPr lang="fr-FR" dirty="0" smtClean="0"/>
          </a:p>
          <a:p>
            <a:pPr lvl="1"/>
            <a:r>
              <a:rPr dirty="0" smtClean="0"/>
              <a:t> </a:t>
            </a:r>
            <a:r>
              <a:rPr dirty="0"/>
              <a:t>Forte association avec des comorbidités : anxiété, épilepsie, troubles du sommeil.</a:t>
            </a:r>
          </a:p>
        </p:txBody>
      </p:sp>
    </p:spTree>
    <p:extLst>
      <p:ext uri="{BB962C8B-B14F-4D97-AF65-F5344CB8AC3E}">
        <p14:creationId xmlns:p14="http://schemas.microsoft.com/office/powerpoint/2010/main" val="36362414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Prévalence des Troubles du Sommeil dans les TSA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b="1" dirty="0" smtClean="0"/>
              <a:t> </a:t>
            </a:r>
            <a:r>
              <a:rPr b="1" dirty="0"/>
              <a:t>40 à 80% </a:t>
            </a:r>
            <a:r>
              <a:rPr dirty="0"/>
              <a:t>des personnes avec TSA souffrent de troubles du sommeil</a:t>
            </a:r>
            <a:r>
              <a:rPr dirty="0" smtClean="0"/>
              <a:t>.</a:t>
            </a:r>
            <a:endParaRPr lang="fr-FR" dirty="0" smtClean="0"/>
          </a:p>
          <a:p>
            <a:endParaRPr dirty="0"/>
          </a:p>
          <a:p>
            <a:r>
              <a:rPr dirty="0" smtClean="0"/>
              <a:t> </a:t>
            </a:r>
            <a:r>
              <a:rPr dirty="0"/>
              <a:t>Problèmes courants :</a:t>
            </a:r>
          </a:p>
          <a:p>
            <a:pPr lvl="1"/>
            <a:r>
              <a:rPr dirty="0"/>
              <a:t>  </a:t>
            </a:r>
            <a:r>
              <a:rPr lang="fr-FR" dirty="0" smtClean="0"/>
              <a:t>	</a:t>
            </a:r>
            <a:r>
              <a:rPr dirty="0" smtClean="0"/>
              <a:t>- </a:t>
            </a:r>
            <a:r>
              <a:rPr dirty="0"/>
              <a:t>Difficulté à s'endormir</a:t>
            </a:r>
          </a:p>
          <a:p>
            <a:pPr lvl="1"/>
            <a:r>
              <a:rPr dirty="0"/>
              <a:t>  </a:t>
            </a:r>
            <a:r>
              <a:rPr lang="fr-FR" dirty="0" smtClean="0"/>
              <a:t>	</a:t>
            </a:r>
            <a:r>
              <a:rPr dirty="0" smtClean="0"/>
              <a:t>- </a:t>
            </a:r>
            <a:r>
              <a:rPr dirty="0"/>
              <a:t>Réveils fréquents</a:t>
            </a:r>
          </a:p>
          <a:p>
            <a:pPr lvl="1"/>
            <a:r>
              <a:rPr dirty="0"/>
              <a:t>  </a:t>
            </a:r>
            <a:r>
              <a:rPr lang="fr-FR" dirty="0" smtClean="0"/>
              <a:t>	</a:t>
            </a:r>
            <a:r>
              <a:rPr dirty="0" smtClean="0"/>
              <a:t>- </a:t>
            </a:r>
            <a:r>
              <a:rPr dirty="0"/>
              <a:t>Durée de sommeil réduite</a:t>
            </a:r>
          </a:p>
        </p:txBody>
      </p:sp>
    </p:spTree>
    <p:extLst>
      <p:ext uri="{BB962C8B-B14F-4D97-AF65-F5344CB8AC3E}">
        <p14:creationId xmlns:p14="http://schemas.microsoft.com/office/powerpoint/2010/main" val="368916474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Causes des Troubles du Sommeil chez les TSA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smtClean="0"/>
              <a:t> </a:t>
            </a:r>
            <a:r>
              <a:rPr dirty="0"/>
              <a:t>Dysrégulation des rythmes circadiens (mélatonine perturbée)</a:t>
            </a:r>
            <a:r>
              <a:rPr dirty="0" smtClean="0"/>
              <a:t>.</a:t>
            </a:r>
            <a:endParaRPr lang="fr-FR" dirty="0" smtClean="0"/>
          </a:p>
          <a:p>
            <a:endParaRPr dirty="0"/>
          </a:p>
          <a:p>
            <a:r>
              <a:rPr dirty="0" smtClean="0"/>
              <a:t> </a:t>
            </a:r>
            <a:r>
              <a:rPr dirty="0"/>
              <a:t>Hypersensibilité sensorielle</a:t>
            </a:r>
            <a:r>
              <a:rPr dirty="0" smtClean="0"/>
              <a:t>.</a:t>
            </a:r>
            <a:endParaRPr lang="fr-FR" dirty="0" smtClean="0"/>
          </a:p>
          <a:p>
            <a:endParaRPr dirty="0"/>
          </a:p>
          <a:p>
            <a:r>
              <a:rPr dirty="0" smtClean="0"/>
              <a:t> </a:t>
            </a:r>
            <a:r>
              <a:rPr dirty="0"/>
              <a:t>Comorbidités </a:t>
            </a:r>
            <a:r>
              <a:rPr lang="fr-FR" dirty="0" smtClean="0"/>
              <a:t>neuro</a:t>
            </a:r>
            <a:r>
              <a:rPr dirty="0" smtClean="0"/>
              <a:t>psychiatriques </a:t>
            </a:r>
            <a:r>
              <a:rPr dirty="0"/>
              <a:t>: anxiété, hyperactivité, épilepsie.</a:t>
            </a:r>
          </a:p>
        </p:txBody>
      </p:sp>
    </p:spTree>
    <p:extLst>
      <p:ext uri="{BB962C8B-B14F-4D97-AF65-F5344CB8AC3E}">
        <p14:creationId xmlns:p14="http://schemas.microsoft.com/office/powerpoint/2010/main" val="30256969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Impact des Troubles du Sommeil sur les TSA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smtClean="0"/>
              <a:t> </a:t>
            </a:r>
            <a:r>
              <a:rPr dirty="0"/>
              <a:t>Comportements stéréotypés accrus.</a:t>
            </a:r>
          </a:p>
          <a:p>
            <a:r>
              <a:rPr dirty="0" smtClean="0"/>
              <a:t> </a:t>
            </a:r>
            <a:r>
              <a:rPr dirty="0"/>
              <a:t>Irritabilité et agressivité.</a:t>
            </a:r>
          </a:p>
          <a:p>
            <a:r>
              <a:rPr dirty="0" smtClean="0"/>
              <a:t> </a:t>
            </a:r>
            <a:r>
              <a:rPr dirty="0"/>
              <a:t>Déclin des capacités cognitives : attention, mémoire.</a:t>
            </a:r>
          </a:p>
          <a:p>
            <a:r>
              <a:rPr dirty="0" smtClean="0"/>
              <a:t> </a:t>
            </a:r>
            <a:r>
              <a:rPr dirty="0"/>
              <a:t>Difficultés sociales exacerbées.</a:t>
            </a:r>
          </a:p>
        </p:txBody>
      </p:sp>
    </p:spTree>
    <p:extLst>
      <p:ext uri="{BB962C8B-B14F-4D97-AF65-F5344CB8AC3E}">
        <p14:creationId xmlns:p14="http://schemas.microsoft.com/office/powerpoint/2010/main" val="29730147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Mécanismes Sous-jacents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smtClean="0"/>
              <a:t> </a:t>
            </a:r>
            <a:r>
              <a:rPr dirty="0"/>
              <a:t>Altérations neurobiologiques : dysfonctionnement des réseaux neuronaux du sommeil</a:t>
            </a:r>
            <a:r>
              <a:rPr dirty="0" smtClean="0"/>
              <a:t>.</a:t>
            </a:r>
            <a:endParaRPr lang="fr-FR" dirty="0" smtClean="0"/>
          </a:p>
          <a:p>
            <a:endParaRPr dirty="0"/>
          </a:p>
          <a:p>
            <a:r>
              <a:rPr dirty="0" smtClean="0"/>
              <a:t> </a:t>
            </a:r>
            <a:r>
              <a:rPr dirty="0"/>
              <a:t>Facteurs génétiques : mutations associées aux TSA et au sommeil (ex. : SHANK3, MECP2)</a:t>
            </a:r>
            <a:r>
              <a:rPr dirty="0" smtClean="0"/>
              <a:t>.</a:t>
            </a:r>
            <a:endParaRPr lang="fr-FR" dirty="0" smtClean="0"/>
          </a:p>
          <a:p>
            <a:endParaRPr dirty="0"/>
          </a:p>
          <a:p>
            <a:r>
              <a:rPr dirty="0" smtClean="0"/>
              <a:t> </a:t>
            </a:r>
            <a:r>
              <a:rPr dirty="0"/>
              <a:t>Stress oxydatif et inflammation : potentiels perturbateurs du cycle du sommeil.</a:t>
            </a:r>
          </a:p>
        </p:txBody>
      </p:sp>
    </p:spTree>
    <p:extLst>
      <p:ext uri="{BB962C8B-B14F-4D97-AF65-F5344CB8AC3E}">
        <p14:creationId xmlns:p14="http://schemas.microsoft.com/office/powerpoint/2010/main" val="996060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Approches Thérapeutiques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smtClean="0"/>
              <a:t> </a:t>
            </a:r>
            <a:r>
              <a:rPr dirty="0"/>
              <a:t>Interventions comportementales : thérapie cognitivo-comportementale </a:t>
            </a:r>
            <a:r>
              <a:rPr dirty="0" smtClean="0"/>
              <a:t>(</a:t>
            </a:r>
            <a:r>
              <a:rPr lang="fr-FR" dirty="0" smtClean="0"/>
              <a:t>TCC</a:t>
            </a:r>
            <a:r>
              <a:rPr dirty="0" smtClean="0"/>
              <a:t>).</a:t>
            </a:r>
            <a:endParaRPr lang="fr-FR" dirty="0" smtClean="0"/>
          </a:p>
          <a:p>
            <a:endParaRPr dirty="0"/>
          </a:p>
          <a:p>
            <a:r>
              <a:rPr dirty="0" smtClean="0"/>
              <a:t> </a:t>
            </a:r>
            <a:r>
              <a:rPr dirty="0"/>
              <a:t>Médication : </a:t>
            </a:r>
            <a:r>
              <a:rPr b="1" dirty="0"/>
              <a:t>Mélatonine</a:t>
            </a:r>
            <a:r>
              <a:rPr dirty="0"/>
              <a:t> pour réguler le sommeil</a:t>
            </a:r>
            <a:r>
              <a:rPr dirty="0" smtClean="0"/>
              <a:t>.</a:t>
            </a:r>
            <a:endParaRPr lang="fr-FR" dirty="0" smtClean="0"/>
          </a:p>
          <a:p>
            <a:endParaRPr dirty="0"/>
          </a:p>
          <a:p>
            <a:r>
              <a:rPr dirty="0" smtClean="0"/>
              <a:t>Approche </a:t>
            </a:r>
            <a:r>
              <a:rPr b="1" dirty="0"/>
              <a:t>multimodale</a:t>
            </a:r>
            <a:r>
              <a:rPr dirty="0"/>
              <a:t> : combiner traitements comportementaux, pharmacologiques et éducatifs.</a:t>
            </a:r>
          </a:p>
        </p:txBody>
      </p:sp>
    </p:spTree>
    <p:extLst>
      <p:ext uri="{BB962C8B-B14F-4D97-AF65-F5344CB8AC3E}">
        <p14:creationId xmlns:p14="http://schemas.microsoft.com/office/powerpoint/2010/main" val="24753990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04192" y="313602"/>
            <a:ext cx="9144000" cy="2387600"/>
          </a:xfrm>
        </p:spPr>
        <p:txBody>
          <a:bodyPr>
            <a:normAutofit fontScale="90000"/>
          </a:bodyPr>
          <a:lstStyle/>
          <a:p>
            <a:r>
              <a:rPr dirty="0"/>
              <a:t>Troubles du Sommeil dans le </a:t>
            </a:r>
            <a:r>
              <a:rPr lang="fr-FR" dirty="0" smtClean="0"/>
              <a:t>trouble</a:t>
            </a:r>
            <a:r>
              <a:rPr dirty="0" smtClean="0"/>
              <a:t> </a:t>
            </a:r>
            <a:r>
              <a:rPr dirty="0"/>
              <a:t>de Stress Post-Traumatique </a:t>
            </a:r>
            <a:r>
              <a:rPr dirty="0" smtClean="0"/>
              <a:t>(</a:t>
            </a:r>
            <a:r>
              <a:rPr lang="fr-FR" dirty="0" err="1" smtClean="0"/>
              <a:t>T</a:t>
            </a:r>
            <a:r>
              <a:rPr dirty="0" smtClean="0"/>
              <a:t>SPT</a:t>
            </a:r>
            <a:r>
              <a:rPr dirty="0"/>
              <a:t>)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xmlns="" id="{B15B6C5D-99D2-8E41-AFA6-40DA6C2144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4973" y="3941062"/>
            <a:ext cx="4068561" cy="22505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5839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xmlns="" id="{FADF5DFC-1128-1443-B663-85384B6651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r-FR" dirty="0"/>
              <a:t>Trauma et sommeil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xmlns="" id="{243EA8DF-71E4-8B4B-881C-7E3ACFB07BBE}"/>
              </a:ext>
            </a:extLst>
          </p:cNvPr>
          <p:cNvSpPr>
            <a:spLocks noGrp="1"/>
          </p:cNvSpPr>
          <p:nvPr>
            <p:ph type="body" sz="half" idx="1"/>
          </p:nvPr>
        </p:nvSpPr>
        <p:spPr>
          <a:xfrm>
            <a:off x="1524000" y="1484784"/>
            <a:ext cx="9144000" cy="5256584"/>
          </a:xfrm>
        </p:spPr>
        <p:txBody>
          <a:bodyPr>
            <a:normAutofit/>
          </a:bodyPr>
          <a:lstStyle/>
          <a:p>
            <a:r>
              <a:rPr lang="fr-FR" sz="2400" dirty="0"/>
              <a:t>Cauchemars récurrents fréquents</a:t>
            </a:r>
          </a:p>
          <a:p>
            <a:endParaRPr lang="fr-FR" sz="2400" dirty="0"/>
          </a:p>
          <a:p>
            <a:r>
              <a:rPr lang="fr-FR" sz="2400" dirty="0"/>
              <a:t>LE augmentée, angoisse du coucher</a:t>
            </a:r>
          </a:p>
          <a:p>
            <a:endParaRPr lang="fr-FR" sz="2400" dirty="0"/>
          </a:p>
          <a:p>
            <a:r>
              <a:rPr lang="fr-FR" sz="2400" dirty="0"/>
              <a:t>PEC du TSPT+++ associée à une </a:t>
            </a:r>
            <a:r>
              <a:rPr lang="fr-FR" sz="2400" dirty="0" err="1"/>
              <a:t>TCCi</a:t>
            </a:r>
            <a:r>
              <a:rPr lang="fr-FR" sz="2400" dirty="0"/>
              <a:t>, PEC des cauchemars</a:t>
            </a:r>
          </a:p>
          <a:p>
            <a:endParaRPr lang="fr-FR" sz="2400" dirty="0"/>
          </a:p>
          <a:p>
            <a:r>
              <a:rPr lang="fr-FR" sz="2400" dirty="0"/>
              <a:t>PEC Comorbidité dépressive</a:t>
            </a:r>
          </a:p>
        </p:txBody>
      </p:sp>
    </p:spTree>
    <p:extLst>
      <p:ext uri="{BB962C8B-B14F-4D97-AF65-F5344CB8AC3E}">
        <p14:creationId xmlns:p14="http://schemas.microsoft.com/office/powerpoint/2010/main" val="579273085"/>
      </p:ext>
    </p:extLst>
  </p:cSld>
  <p:clrMapOvr>
    <a:masterClrMapping/>
  </p:clrMapOvr>
  <p:transition xmlns:p14="http://schemas.microsoft.com/office/powerpoint/2010/main" spd="slow">
    <p:fade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Le SSPT est un trouble anxieux survenant après un événement traumatisant.</a:t>
            </a:r>
          </a:p>
          <a:p>
            <a:r>
              <a:rPr dirty="0"/>
              <a:t>Les troubles du sommeil sont </a:t>
            </a:r>
            <a:r>
              <a:rPr b="1" dirty="0"/>
              <a:t>fréquents</a:t>
            </a:r>
            <a:r>
              <a:rPr dirty="0"/>
              <a:t> et représentent un symptôme clé du </a:t>
            </a:r>
            <a:r>
              <a:rPr lang="fr-FR" dirty="0" err="1" smtClean="0"/>
              <a:t>T</a:t>
            </a:r>
            <a:r>
              <a:rPr dirty="0" smtClean="0"/>
              <a:t>SPT</a:t>
            </a:r>
            <a:r>
              <a:rPr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205379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/>
              <a:t>Prévalence des Troubles du Sommeil dans le </a:t>
            </a:r>
            <a:r>
              <a:rPr lang="fr-FR" dirty="0" err="1" smtClean="0"/>
              <a:t>T</a:t>
            </a:r>
            <a:r>
              <a:rPr dirty="0" smtClean="0"/>
              <a:t>SPT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b="1" dirty="0"/>
              <a:t>70 à 90 % </a:t>
            </a:r>
            <a:r>
              <a:rPr dirty="0"/>
              <a:t>des patients souffrant de SSPT rapportent des troubles du sommeil </a:t>
            </a:r>
            <a:r>
              <a:rPr dirty="0" smtClean="0"/>
              <a:t>:</a:t>
            </a:r>
            <a:endParaRPr lang="fr-FR" dirty="0" smtClean="0"/>
          </a:p>
          <a:p>
            <a:endParaRPr dirty="0"/>
          </a:p>
          <a:p>
            <a:pPr lvl="1"/>
            <a:r>
              <a:rPr dirty="0" smtClean="0"/>
              <a:t> </a:t>
            </a:r>
            <a:r>
              <a:rPr b="1" dirty="0"/>
              <a:t>Insomnie</a:t>
            </a:r>
          </a:p>
          <a:p>
            <a:pPr lvl="1"/>
            <a:r>
              <a:rPr b="1" dirty="0" smtClean="0"/>
              <a:t> </a:t>
            </a:r>
            <a:r>
              <a:rPr b="1" dirty="0"/>
              <a:t>Réveils nocturnes fréquents</a:t>
            </a:r>
          </a:p>
          <a:p>
            <a:pPr lvl="1"/>
            <a:r>
              <a:rPr b="1" dirty="0" smtClean="0"/>
              <a:t> </a:t>
            </a:r>
            <a:r>
              <a:rPr b="1" dirty="0"/>
              <a:t>Cauchemars récurrents</a:t>
            </a:r>
          </a:p>
          <a:p>
            <a:pPr lvl="1"/>
            <a:r>
              <a:rPr b="1" dirty="0" smtClean="0"/>
              <a:t> </a:t>
            </a:r>
            <a:r>
              <a:rPr b="1" dirty="0"/>
              <a:t>Apnées obstructives du sommeil</a:t>
            </a:r>
          </a:p>
        </p:txBody>
      </p:sp>
    </p:spTree>
    <p:extLst>
      <p:ext uri="{BB962C8B-B14F-4D97-AF65-F5344CB8AC3E}">
        <p14:creationId xmlns:p14="http://schemas.microsoft.com/office/powerpoint/2010/main" val="29895564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Mécanismes Neurobiologiques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Les mécanismes des troubles du sommeil dans le SSPT incluent </a:t>
            </a:r>
            <a:r>
              <a:rPr dirty="0" smtClean="0"/>
              <a:t>:</a:t>
            </a:r>
            <a:endParaRPr lang="fr-FR" dirty="0" smtClean="0"/>
          </a:p>
          <a:p>
            <a:endParaRPr dirty="0"/>
          </a:p>
          <a:p>
            <a:pPr lvl="1"/>
            <a:r>
              <a:rPr dirty="0" smtClean="0"/>
              <a:t> </a:t>
            </a:r>
            <a:r>
              <a:rPr dirty="0"/>
              <a:t>Dérèglement de l'axe hypothalamo-hypophyso-surrénalien</a:t>
            </a:r>
          </a:p>
          <a:p>
            <a:pPr lvl="1"/>
            <a:r>
              <a:rPr dirty="0" smtClean="0"/>
              <a:t> </a:t>
            </a:r>
            <a:r>
              <a:rPr dirty="0"/>
              <a:t>Hyperactivité de l'amygdale</a:t>
            </a:r>
          </a:p>
          <a:p>
            <a:pPr lvl="1"/>
            <a:r>
              <a:rPr dirty="0" smtClean="0"/>
              <a:t> </a:t>
            </a:r>
            <a:r>
              <a:rPr dirty="0"/>
              <a:t>Dysfonctionnement du système nerveux autonome</a:t>
            </a:r>
          </a:p>
          <a:p>
            <a:pPr lvl="1"/>
            <a:r>
              <a:rPr dirty="0" smtClean="0"/>
              <a:t> </a:t>
            </a:r>
            <a:r>
              <a:rPr dirty="0"/>
              <a:t>Altérations des rythmes circadiens</a:t>
            </a:r>
          </a:p>
        </p:txBody>
      </p:sp>
    </p:spTree>
    <p:extLst>
      <p:ext uri="{BB962C8B-B14F-4D97-AF65-F5344CB8AC3E}">
        <p14:creationId xmlns:p14="http://schemas.microsoft.com/office/powerpoint/2010/main" val="40069770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Manifestations Cliniques des Troubles du Sommeil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Les manifestations courantes sont :</a:t>
            </a:r>
          </a:p>
          <a:p>
            <a:r>
              <a:rPr dirty="0"/>
              <a:t>• Insomnie</a:t>
            </a:r>
          </a:p>
          <a:p>
            <a:r>
              <a:rPr dirty="0"/>
              <a:t>• </a:t>
            </a:r>
            <a:r>
              <a:rPr b="1" dirty="0"/>
              <a:t>Cauchemars</a:t>
            </a:r>
          </a:p>
          <a:p>
            <a:r>
              <a:rPr dirty="0"/>
              <a:t>• Fragmentation du sommeil</a:t>
            </a:r>
          </a:p>
          <a:p>
            <a:r>
              <a:rPr dirty="0"/>
              <a:t>• Apnées obstructives du sommeil</a:t>
            </a:r>
          </a:p>
        </p:txBody>
      </p:sp>
    </p:spTree>
    <p:extLst>
      <p:ext uri="{BB962C8B-B14F-4D97-AF65-F5344CB8AC3E}">
        <p14:creationId xmlns:p14="http://schemas.microsoft.com/office/powerpoint/2010/main" val="19790205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Conséquences sur la Santé Mentale et Physique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Les troubles du sommeil exacerbent les symptômes du </a:t>
            </a:r>
            <a:r>
              <a:rPr lang="fr-FR" dirty="0" err="1" smtClean="0"/>
              <a:t>T</a:t>
            </a:r>
            <a:r>
              <a:rPr dirty="0" smtClean="0"/>
              <a:t>SPT </a:t>
            </a:r>
            <a:r>
              <a:rPr dirty="0"/>
              <a:t>:</a:t>
            </a:r>
          </a:p>
          <a:p>
            <a:pPr lvl="1"/>
            <a:r>
              <a:rPr dirty="0" smtClean="0"/>
              <a:t> </a:t>
            </a:r>
            <a:r>
              <a:rPr dirty="0"/>
              <a:t>Déficits cognitifs (mémoire, concentration)</a:t>
            </a:r>
          </a:p>
          <a:p>
            <a:pPr lvl="1"/>
            <a:r>
              <a:rPr dirty="0" smtClean="0"/>
              <a:t> </a:t>
            </a:r>
            <a:r>
              <a:rPr dirty="0"/>
              <a:t>Augmentation du risque de comorbidités</a:t>
            </a:r>
          </a:p>
          <a:p>
            <a:pPr lvl="1"/>
            <a:r>
              <a:rPr dirty="0" smtClean="0"/>
              <a:t>Altération </a:t>
            </a:r>
            <a:r>
              <a:rPr dirty="0"/>
              <a:t>du fonctionnement </a:t>
            </a:r>
            <a:r>
              <a:rPr dirty="0" smtClean="0"/>
              <a:t>diurne</a:t>
            </a:r>
            <a:endParaRPr lang="fr-FR" dirty="0" smtClean="0"/>
          </a:p>
          <a:p>
            <a:endParaRPr lang="fr-FR" dirty="0" smtClean="0"/>
          </a:p>
          <a:p>
            <a:r>
              <a:rPr lang="fr-FR" b="1" dirty="0" smtClean="0"/>
              <a:t>Cauchemars récurrents et majoration du risque suicidaire</a:t>
            </a:r>
            <a:endParaRPr b="1" dirty="0"/>
          </a:p>
        </p:txBody>
      </p:sp>
    </p:spTree>
    <p:extLst>
      <p:ext uri="{BB962C8B-B14F-4D97-AF65-F5344CB8AC3E}">
        <p14:creationId xmlns:p14="http://schemas.microsoft.com/office/powerpoint/2010/main" val="28330299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Approches Thérapeutiques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Les traitements incluent </a:t>
            </a:r>
            <a:r>
              <a:rPr dirty="0" smtClean="0"/>
              <a:t>:</a:t>
            </a:r>
            <a:endParaRPr lang="fr-FR" dirty="0" smtClean="0"/>
          </a:p>
          <a:p>
            <a:endParaRPr dirty="0"/>
          </a:p>
          <a:p>
            <a:pPr lvl="1"/>
            <a:r>
              <a:rPr dirty="0" smtClean="0"/>
              <a:t> </a:t>
            </a:r>
            <a:r>
              <a:rPr dirty="0"/>
              <a:t>Thérapie cognitive et comportementale pour l'insomnie</a:t>
            </a:r>
          </a:p>
          <a:p>
            <a:pPr lvl="1"/>
            <a:r>
              <a:rPr dirty="0" smtClean="0"/>
              <a:t> </a:t>
            </a:r>
            <a:r>
              <a:rPr b="1" dirty="0"/>
              <a:t>Thérapie par exposition aux cauchemars</a:t>
            </a:r>
          </a:p>
          <a:p>
            <a:pPr lvl="1"/>
            <a:r>
              <a:rPr dirty="0" smtClean="0"/>
              <a:t> </a:t>
            </a:r>
            <a:r>
              <a:rPr dirty="0"/>
              <a:t>Médicaments (ISRS, </a:t>
            </a:r>
            <a:r>
              <a:rPr b="1" dirty="0" smtClean="0"/>
              <a:t>prazosine</a:t>
            </a:r>
            <a:r>
              <a:rPr dirty="0" smtClean="0"/>
              <a:t>)</a:t>
            </a:r>
            <a:endParaRPr dirty="0"/>
          </a:p>
          <a:p>
            <a:pPr lvl="1"/>
            <a:r>
              <a:rPr lang="fr-FR" dirty="0"/>
              <a:t>H</a:t>
            </a:r>
            <a:r>
              <a:rPr dirty="0" smtClean="0"/>
              <a:t>ygiène </a:t>
            </a:r>
            <a:r>
              <a:rPr dirty="0"/>
              <a:t>du sommeil</a:t>
            </a:r>
          </a:p>
        </p:txBody>
      </p:sp>
    </p:spTree>
    <p:extLst>
      <p:ext uri="{BB962C8B-B14F-4D97-AF65-F5344CB8AC3E}">
        <p14:creationId xmlns:p14="http://schemas.microsoft.com/office/powerpoint/2010/main" val="13731595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1200" dirty="0" smtClean="0"/>
              <a:t>R</a:t>
            </a:r>
            <a:r>
              <a:rPr lang="fr-FR" sz="1200" dirty="0" err="1" smtClean="0"/>
              <a:t>ef</a:t>
            </a:r>
            <a:endParaRPr sz="1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sz="1400" dirty="0"/>
              <a:t>1. Germain, A. (2013). Sleep disturbances as the hallmark of PTSD: where are we now?. </a:t>
            </a:r>
          </a:p>
          <a:p>
            <a:r>
              <a:rPr sz="1400" dirty="0"/>
              <a:t>American Journal of Psychiatry.</a:t>
            </a:r>
          </a:p>
          <a:p>
            <a:r>
              <a:rPr sz="1400" dirty="0"/>
              <a:t>2. Mysliwiec, V. et al. (2018). Trauma associated sleep disorder: a parasomnia induced by trauma. </a:t>
            </a:r>
            <a:br>
              <a:rPr sz="1400" dirty="0"/>
            </a:br>
            <a:r>
              <a:rPr sz="1400" dirty="0"/>
              <a:t>Sleep Medicine Reviews.</a:t>
            </a:r>
          </a:p>
          <a:p>
            <a:r>
              <a:rPr sz="1400" dirty="0"/>
              <a:t>3. Van Liempt, S. (2012). Sleep disturbances and PTSD: a perpetual circle?. </a:t>
            </a:r>
            <a:br>
              <a:rPr sz="1400" dirty="0"/>
            </a:br>
            <a:r>
              <a:rPr sz="1400" dirty="0"/>
              <a:t>European Journal of Psychotraumatology.</a:t>
            </a:r>
          </a:p>
        </p:txBody>
      </p:sp>
    </p:spTree>
    <p:extLst>
      <p:ext uri="{BB962C8B-B14F-4D97-AF65-F5344CB8AC3E}">
        <p14:creationId xmlns:p14="http://schemas.microsoft.com/office/powerpoint/2010/main" val="19618676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58105" y="343555"/>
            <a:ext cx="9144000" cy="2387600"/>
          </a:xfrm>
        </p:spPr>
        <p:txBody>
          <a:bodyPr/>
          <a:lstStyle/>
          <a:p>
            <a:r>
              <a:rPr dirty="0"/>
              <a:t>Troubles du sommeil dans la schizophrénie</a:t>
            </a:r>
          </a:p>
        </p:txBody>
      </p:sp>
      <p:pic>
        <p:nvPicPr>
          <p:cNvPr id="4" name="Image 3" descr="un_homme_d_exceptio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0310" y="3438735"/>
            <a:ext cx="2147712" cy="3221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02390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Introduction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Les troubles du sommeil sont fréquents dans la schizophrénie, affectant la qualité de vie. Ils peuvent précéder, coïncider avec, ou suivre les épisodes psychotiques et sont souvent sous-diagnostiqués.</a:t>
            </a:r>
          </a:p>
        </p:txBody>
      </p:sp>
    </p:spTree>
    <p:extLst>
      <p:ext uri="{BB962C8B-B14F-4D97-AF65-F5344CB8AC3E}">
        <p14:creationId xmlns:p14="http://schemas.microsoft.com/office/powerpoint/2010/main" val="121970699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I. Prévalence des troubles du sommeil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smtClean="0"/>
              <a:t> </a:t>
            </a:r>
            <a:r>
              <a:rPr dirty="0"/>
              <a:t>Fréquence élevée : </a:t>
            </a:r>
            <a:r>
              <a:rPr b="1" dirty="0"/>
              <a:t>30 à 80 % </a:t>
            </a:r>
            <a:r>
              <a:rPr dirty="0"/>
              <a:t>des </a:t>
            </a:r>
            <a:r>
              <a:rPr dirty="0" smtClean="0"/>
              <a:t>patients</a:t>
            </a:r>
            <a:endParaRPr lang="fr-FR" dirty="0" smtClean="0"/>
          </a:p>
          <a:p>
            <a:endParaRPr dirty="0"/>
          </a:p>
          <a:p>
            <a:r>
              <a:rPr dirty="0" smtClean="0"/>
              <a:t> </a:t>
            </a:r>
            <a:r>
              <a:rPr dirty="0"/>
              <a:t>Types de troubles :</a:t>
            </a:r>
          </a:p>
          <a:p>
            <a:pPr lvl="1"/>
            <a:r>
              <a:rPr dirty="0"/>
              <a:t>  - Insomnie</a:t>
            </a:r>
          </a:p>
          <a:p>
            <a:pPr lvl="1"/>
            <a:r>
              <a:rPr dirty="0"/>
              <a:t>  - </a:t>
            </a:r>
            <a:r>
              <a:rPr dirty="0" smtClean="0"/>
              <a:t>Hypersomnie</a:t>
            </a:r>
            <a:r>
              <a:rPr lang="fr-FR" dirty="0" smtClean="0"/>
              <a:t> (plus rare++, impact de la iatrogénie à évaluer)</a:t>
            </a:r>
            <a:endParaRPr dirty="0"/>
          </a:p>
          <a:p>
            <a:pPr lvl="1"/>
            <a:r>
              <a:rPr dirty="0"/>
              <a:t>  - Troubles du rythme circadien</a:t>
            </a:r>
          </a:p>
          <a:p>
            <a:pPr lvl="1"/>
            <a:r>
              <a:rPr dirty="0"/>
              <a:t>  - Parasomnies</a:t>
            </a:r>
          </a:p>
          <a:p>
            <a:pPr lvl="1"/>
            <a:r>
              <a:rPr dirty="0"/>
              <a:t>  - Apnées du sommeil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823985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II. Impact des troubles du sommeil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smtClean="0"/>
              <a:t> </a:t>
            </a:r>
            <a:r>
              <a:rPr dirty="0"/>
              <a:t>Récurrence des symptômes psychotiques</a:t>
            </a:r>
          </a:p>
          <a:p>
            <a:r>
              <a:rPr dirty="0" smtClean="0"/>
              <a:t> </a:t>
            </a:r>
            <a:r>
              <a:rPr dirty="0"/>
              <a:t>Exacerbation des troubles cognitifs et symptômes négatifs</a:t>
            </a:r>
          </a:p>
          <a:p>
            <a:r>
              <a:rPr dirty="0" smtClean="0"/>
              <a:t> </a:t>
            </a:r>
            <a:r>
              <a:rPr dirty="0"/>
              <a:t>Baisse de la qualité de vie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922686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III. Mécanismes sous-jacents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smtClean="0"/>
              <a:t> </a:t>
            </a:r>
            <a:r>
              <a:rPr dirty="0"/>
              <a:t>Dérèglement du système circadien (altération de la sécrétion de </a:t>
            </a:r>
            <a:r>
              <a:rPr dirty="0" smtClean="0"/>
              <a:t>mélatonine</a:t>
            </a:r>
            <a:r>
              <a:rPr lang="fr-FR" dirty="0" smtClean="0"/>
              <a:t>, polymorphisme des gènes horloges (</a:t>
            </a:r>
            <a:r>
              <a:rPr lang="fr-FR" dirty="0" err="1" smtClean="0"/>
              <a:t>clock</a:t>
            </a:r>
            <a:r>
              <a:rPr dirty="0" smtClean="0"/>
              <a:t>)</a:t>
            </a:r>
            <a:endParaRPr dirty="0"/>
          </a:p>
          <a:p>
            <a:r>
              <a:rPr dirty="0" smtClean="0"/>
              <a:t> </a:t>
            </a:r>
            <a:r>
              <a:rPr dirty="0"/>
              <a:t>Dysfonctionnements des neurotransmetteurs (dopamine, sérotonine, GABA)</a:t>
            </a:r>
          </a:p>
          <a:p>
            <a:r>
              <a:rPr dirty="0" smtClean="0"/>
              <a:t> </a:t>
            </a:r>
            <a:r>
              <a:rPr dirty="0"/>
              <a:t>Facteurs environnementaux (stress</a:t>
            </a:r>
            <a:r>
              <a:rPr dirty="0" smtClean="0"/>
              <a:t>,</a:t>
            </a:r>
            <a:r>
              <a:rPr lang="fr-FR" dirty="0" smtClean="0"/>
              <a:t> addictions, mésusages substances</a:t>
            </a:r>
            <a:r>
              <a:rPr dirty="0" smtClean="0"/>
              <a:t>)</a:t>
            </a:r>
            <a:endParaRPr dirty="0"/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11350084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IV. Conséquences des traitements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smtClean="0"/>
              <a:t>Effets </a:t>
            </a:r>
            <a:r>
              <a:rPr dirty="0"/>
              <a:t>variables des antipsychotiques (typique vs atypique)</a:t>
            </a:r>
          </a:p>
          <a:p>
            <a:r>
              <a:rPr dirty="0" smtClean="0"/>
              <a:t> </a:t>
            </a:r>
            <a:r>
              <a:rPr dirty="0"/>
              <a:t>Syndrome métabolique et risque d’apnée du sommeil</a:t>
            </a:r>
          </a:p>
          <a:p>
            <a:r>
              <a:rPr dirty="0" smtClean="0"/>
              <a:t> </a:t>
            </a:r>
            <a:r>
              <a:rPr dirty="0"/>
              <a:t>Adaptation des doses pour améliorer le sommeil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922466270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V. Prise en charge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 smtClean="0"/>
              <a:t>Interventions </a:t>
            </a:r>
            <a:r>
              <a:rPr dirty="0"/>
              <a:t>pharmacologiques (sédatifs, mélatonine</a:t>
            </a:r>
            <a:r>
              <a:rPr dirty="0" smtClean="0"/>
              <a:t>)</a:t>
            </a:r>
            <a:endParaRPr lang="fr-FR" dirty="0" smtClean="0"/>
          </a:p>
          <a:p>
            <a:r>
              <a:rPr lang="fr-FR" b="1" dirty="0" smtClean="0"/>
              <a:t>Recherche du SAOS+++</a:t>
            </a:r>
            <a:endParaRPr b="1" dirty="0"/>
          </a:p>
          <a:p>
            <a:r>
              <a:rPr dirty="0" smtClean="0"/>
              <a:t> </a:t>
            </a:r>
            <a:r>
              <a:rPr dirty="0"/>
              <a:t>Interventions non pharmacologiques (TCC, hygiène du sommeil)</a:t>
            </a:r>
          </a:p>
          <a:p>
            <a:r>
              <a:rPr dirty="0" smtClean="0"/>
              <a:t> </a:t>
            </a:r>
            <a:r>
              <a:rPr dirty="0"/>
              <a:t>Suivi à long terme</a:t>
            </a:r>
          </a:p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18342212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dirty="0"/>
              <a:t>Les troubles du sommeil </a:t>
            </a:r>
            <a:r>
              <a:rPr lang="fr-FR" dirty="0" smtClean="0"/>
              <a:t>dans la psychose </a:t>
            </a:r>
            <a:r>
              <a:rPr dirty="0" smtClean="0"/>
              <a:t>sont </a:t>
            </a:r>
            <a:r>
              <a:rPr dirty="0"/>
              <a:t>une composante critique du tableau clinique global. Leur gestion doit être intégrée dans les soins psychiatriques pour améliorer l'état des patients.</a:t>
            </a:r>
          </a:p>
        </p:txBody>
      </p:sp>
    </p:spTree>
    <p:extLst>
      <p:ext uri="{BB962C8B-B14F-4D97-AF65-F5344CB8AC3E}">
        <p14:creationId xmlns:p14="http://schemas.microsoft.com/office/powerpoint/2010/main" val="419258460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dirty="0" smtClean="0"/>
              <a:t>R</a:t>
            </a:r>
            <a:r>
              <a:rPr lang="fr-FR" dirty="0" err="1" smtClean="0"/>
              <a:t>ef</a:t>
            </a:r>
            <a:endParaRPr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sz="1600" dirty="0"/>
              <a:t>1. Wulff, K., et al. (2012). 'Sleep and Circadian Rhythm Disruption in Schizophrenia.' Current Psychiatry Reports, 14(3), 190-196.</a:t>
            </a:r>
          </a:p>
          <a:p>
            <a:r>
              <a:rPr sz="1600" dirty="0"/>
              <a:t>2. Monti, J. M., &amp; Monti, D. (2005). 'Sleep disturbance in schizophrenia.' International Review of Psychiatry, 17(4), 247-253.</a:t>
            </a:r>
          </a:p>
          <a:p>
            <a:r>
              <a:rPr sz="1600" dirty="0"/>
              <a:t>3. Waters, F., &amp; Chiu, V. (2017). 'Sleep in schizophrenia: time for closer attention.' British Journal of Psychiatry, 211(1), 359-363.</a:t>
            </a:r>
          </a:p>
          <a:p>
            <a:endParaRPr sz="1600" dirty="0"/>
          </a:p>
        </p:txBody>
      </p:sp>
    </p:spTree>
    <p:extLst>
      <p:ext uri="{BB962C8B-B14F-4D97-AF65-F5344CB8AC3E}">
        <p14:creationId xmlns:p14="http://schemas.microsoft.com/office/powerpoint/2010/main" val="198220153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648</TotalTime>
  <Words>1854</Words>
  <Application>Microsoft Macintosh PowerPoint</Application>
  <PresentationFormat>Personnalisé</PresentationFormat>
  <Paragraphs>271</Paragraphs>
  <Slides>47</Slides>
  <Notes>3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47</vt:i4>
      </vt:variant>
    </vt:vector>
  </HeadingPairs>
  <TitlesOfParts>
    <vt:vector size="48" baseType="lpstr">
      <vt:lpstr>Thème Office</vt:lpstr>
      <vt:lpstr> Sommeil et Pathologies Psychiatriques (suite)  </vt:lpstr>
      <vt:lpstr>Pathologies psychiatriques et sommeil</vt:lpstr>
      <vt:lpstr>Un rapport bi-directionnel</vt:lpstr>
      <vt:lpstr>Troubles du Sommeil dans Les troubles anxieux</vt:lpstr>
      <vt:lpstr>Prévalence des troubles du sommeil</vt:lpstr>
      <vt:lpstr>Mécanismes physiopathologiques</vt:lpstr>
      <vt:lpstr>Conséquences cliniques</vt:lpstr>
      <vt:lpstr>Présentation PowerPoint</vt:lpstr>
      <vt:lpstr>Approches thérapeutiques</vt:lpstr>
      <vt:lpstr>Références</vt:lpstr>
      <vt:lpstr>Troubles du sommeil dans le TDAH</vt:lpstr>
      <vt:lpstr>Introduction</vt:lpstr>
      <vt:lpstr>Types de troubles du sommeil dans le TDAH</vt:lpstr>
      <vt:lpstr>Prévalence des troubles du sommeil</vt:lpstr>
      <vt:lpstr>Mécanismes sous-jacents</vt:lpstr>
      <vt:lpstr>Impact des traitements pharmacologiques</vt:lpstr>
      <vt:lpstr>Conséquences des troubles du sommeil sur le TDAH</vt:lpstr>
      <vt:lpstr>Stratégies de prise en charge</vt:lpstr>
      <vt:lpstr>Conclusion</vt:lpstr>
      <vt:lpstr>Réf</vt:lpstr>
      <vt:lpstr>Troubles du Sommeil et Troubles du Spectre Autistique (TSA)</vt:lpstr>
      <vt:lpstr>Introduction</vt:lpstr>
      <vt:lpstr>Les Troubles du Sommeil</vt:lpstr>
      <vt:lpstr>Les Troubles du Spectre Autistique (TSA)</vt:lpstr>
      <vt:lpstr>Prévalence des Troubles du Sommeil dans les TSA</vt:lpstr>
      <vt:lpstr>Causes des Troubles du Sommeil chez les TSA</vt:lpstr>
      <vt:lpstr>Impact des Troubles du Sommeil sur les TSA</vt:lpstr>
      <vt:lpstr>Mécanismes Sous-jacents</vt:lpstr>
      <vt:lpstr>Approches Thérapeutiques</vt:lpstr>
      <vt:lpstr>Troubles du Sommeil dans le trouble de Stress Post-Traumatique (TSPT)</vt:lpstr>
      <vt:lpstr>Trauma et sommeil</vt:lpstr>
      <vt:lpstr>Introduction</vt:lpstr>
      <vt:lpstr>Prévalence des Troubles du Sommeil dans le TSPT</vt:lpstr>
      <vt:lpstr>Mécanismes Neurobiologiques</vt:lpstr>
      <vt:lpstr>Manifestations Cliniques des Troubles du Sommeil</vt:lpstr>
      <vt:lpstr>Conséquences sur la Santé Mentale et Physique</vt:lpstr>
      <vt:lpstr>Approches Thérapeutiques</vt:lpstr>
      <vt:lpstr>Ref</vt:lpstr>
      <vt:lpstr>Troubles du sommeil dans la schizophrénie</vt:lpstr>
      <vt:lpstr>Introduction</vt:lpstr>
      <vt:lpstr>I. Prévalence des troubles du sommeil</vt:lpstr>
      <vt:lpstr>II. Impact des troubles du sommeil</vt:lpstr>
      <vt:lpstr>III. Mécanismes sous-jacents</vt:lpstr>
      <vt:lpstr>IV. Conséquences des traitements</vt:lpstr>
      <vt:lpstr>V. Prise en charge</vt:lpstr>
      <vt:lpstr>Conclusion</vt:lpstr>
      <vt:lpstr>Ref</vt:lpstr>
    </vt:vector>
  </TitlesOfParts>
  <Company>CPN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Sommeil et Pathologies Psychiatriques (suite)</dc:title>
  <dc:creator>FLORION Loic</dc:creator>
  <cp:lastModifiedBy>GS VP&amp;A</cp:lastModifiedBy>
  <cp:revision>14</cp:revision>
  <dcterms:created xsi:type="dcterms:W3CDTF">2024-09-21T06:57:18Z</dcterms:created>
  <dcterms:modified xsi:type="dcterms:W3CDTF">2024-09-23T20:51:02Z</dcterms:modified>
</cp:coreProperties>
</file>