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50"/>
  </p:notesMasterIdLst>
  <p:sldIdLst>
    <p:sldId id="274" r:id="rId3"/>
    <p:sldId id="290" r:id="rId4"/>
    <p:sldId id="633" r:id="rId5"/>
    <p:sldId id="632" r:id="rId6"/>
    <p:sldId id="303" r:id="rId7"/>
    <p:sldId id="628" r:id="rId8"/>
    <p:sldId id="627" r:id="rId9"/>
    <p:sldId id="304" r:id="rId10"/>
    <p:sldId id="333" r:id="rId11"/>
    <p:sldId id="655" r:id="rId12"/>
    <p:sldId id="670" r:id="rId13"/>
    <p:sldId id="299" r:id="rId14"/>
    <p:sldId id="294" r:id="rId15"/>
    <p:sldId id="660" r:id="rId16"/>
    <p:sldId id="332" r:id="rId17"/>
    <p:sldId id="658" r:id="rId18"/>
    <p:sldId id="659" r:id="rId19"/>
    <p:sldId id="669" r:id="rId20"/>
    <p:sldId id="334" r:id="rId21"/>
    <p:sldId id="321" r:id="rId22"/>
    <p:sldId id="324" r:id="rId23"/>
    <p:sldId id="661" r:id="rId24"/>
    <p:sldId id="323" r:id="rId25"/>
    <p:sldId id="279" r:id="rId26"/>
    <p:sldId id="313" r:id="rId27"/>
    <p:sldId id="327" r:id="rId28"/>
    <p:sldId id="663" r:id="rId29"/>
    <p:sldId id="662" r:id="rId30"/>
    <p:sldId id="664" r:id="rId31"/>
    <p:sldId id="665" r:id="rId32"/>
    <p:sldId id="666" r:id="rId33"/>
    <p:sldId id="667" r:id="rId34"/>
    <p:sldId id="668" r:id="rId35"/>
    <p:sldId id="257" r:id="rId36"/>
    <p:sldId id="258" r:id="rId37"/>
    <p:sldId id="259" r:id="rId38"/>
    <p:sldId id="262" r:id="rId39"/>
    <p:sldId id="336" r:id="rId40"/>
    <p:sldId id="261" r:id="rId41"/>
    <p:sldId id="260" r:id="rId42"/>
    <p:sldId id="272" r:id="rId43"/>
    <p:sldId id="330" r:id="rId44"/>
    <p:sldId id="331" r:id="rId45"/>
    <p:sldId id="291" r:id="rId46"/>
    <p:sldId id="292" r:id="rId47"/>
    <p:sldId id="271" r:id="rId48"/>
    <p:sldId id="306" r:id="rId4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BBE5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76" autoAdjust="0"/>
    <p:restoredTop sz="74230" autoAdjust="0"/>
  </p:normalViewPr>
  <p:slideViewPr>
    <p:cSldViewPr snapToGrid="0">
      <p:cViewPr varScale="1">
        <p:scale>
          <a:sx n="84" d="100"/>
          <a:sy n="84" d="100"/>
        </p:scale>
        <p:origin x="1452" y="78"/>
      </p:cViewPr>
      <p:guideLst/>
    </p:cSldViewPr>
  </p:slideViewPr>
  <p:outlineViewPr>
    <p:cViewPr>
      <p:scale>
        <a:sx n="33" d="100"/>
        <a:sy n="33" d="100"/>
      </p:scale>
      <p:origin x="0" y="-4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886003-81FA-43F6-A7D6-2CEC298B12A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26000B3-E837-4501-9FE0-35BE96CAD68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sz="1200" dirty="0"/>
            <a:t>Connaître sa maladie </a:t>
          </a:r>
        </a:p>
      </dgm:t>
    </dgm:pt>
    <dgm:pt modelId="{B4C4562B-746C-4123-8BB5-B870FAF61B40}" type="parTrans" cxnId="{A6234C1B-A950-4161-8B54-5DDB2B9E652A}">
      <dgm:prSet/>
      <dgm:spPr/>
      <dgm:t>
        <a:bodyPr/>
        <a:lstStyle/>
        <a:p>
          <a:endParaRPr lang="fr-FR"/>
        </a:p>
      </dgm:t>
    </dgm:pt>
    <dgm:pt modelId="{BAF9E511-F927-4846-B69F-75C5959C0AAD}" type="sibTrans" cxnId="{A6234C1B-A950-4161-8B54-5DDB2B9E652A}">
      <dgm:prSet/>
      <dgm:spPr/>
      <dgm:t>
        <a:bodyPr/>
        <a:lstStyle/>
        <a:p>
          <a:endParaRPr lang="fr-FR"/>
        </a:p>
      </dgm:t>
    </dgm:pt>
    <dgm:pt modelId="{C92C9F42-4302-4FA9-8B63-89D094CCDD47}">
      <dgm:prSet/>
      <dgm:spPr/>
      <dgm:t>
        <a:bodyPr/>
        <a:lstStyle/>
        <a:p>
          <a:pPr rtl="0"/>
          <a:r>
            <a:rPr lang="fr-FR" dirty="0"/>
            <a:t> Type de pathologie rénale (déjà explicitée par le néphrologue? Niveau de connaissance du patient)</a:t>
          </a:r>
        </a:p>
      </dgm:t>
    </dgm:pt>
    <dgm:pt modelId="{DA2AE361-DF07-4FA6-BF54-AD9367138EB3}" type="parTrans" cxnId="{A0B1B5FF-8A1A-461B-BE14-FE2F9171990E}">
      <dgm:prSet/>
      <dgm:spPr/>
      <dgm:t>
        <a:bodyPr/>
        <a:lstStyle/>
        <a:p>
          <a:endParaRPr lang="fr-FR"/>
        </a:p>
      </dgm:t>
    </dgm:pt>
    <dgm:pt modelId="{F1D07D50-6691-4600-963D-910C81B720AD}" type="sibTrans" cxnId="{A0B1B5FF-8A1A-461B-BE14-FE2F9171990E}">
      <dgm:prSet/>
      <dgm:spPr/>
      <dgm:t>
        <a:bodyPr/>
        <a:lstStyle/>
        <a:p>
          <a:endParaRPr lang="fr-FR"/>
        </a:p>
      </dgm:t>
    </dgm:pt>
    <dgm:pt modelId="{66A70114-1171-457E-AB47-833EEABA0E8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sz="1200" dirty="0"/>
            <a:t>Connaître les mesures générales de </a:t>
          </a:r>
          <a:r>
            <a:rPr lang="fr-FR" sz="1200" dirty="0" err="1"/>
            <a:t>néphro-protection</a:t>
          </a:r>
          <a:endParaRPr lang="fr-FR" sz="1200" dirty="0"/>
        </a:p>
      </dgm:t>
    </dgm:pt>
    <dgm:pt modelId="{FFA35F46-ADB9-4012-80E1-34A07A4A0CA0}" type="parTrans" cxnId="{DFC2A8F8-9F36-42C9-BFD0-E38C4D9EE389}">
      <dgm:prSet/>
      <dgm:spPr/>
      <dgm:t>
        <a:bodyPr/>
        <a:lstStyle/>
        <a:p>
          <a:endParaRPr lang="fr-FR"/>
        </a:p>
      </dgm:t>
    </dgm:pt>
    <dgm:pt modelId="{6C559E8A-4DC5-4716-803A-BC09A85A2DC2}" type="sibTrans" cxnId="{DFC2A8F8-9F36-42C9-BFD0-E38C4D9EE389}">
      <dgm:prSet/>
      <dgm:spPr/>
      <dgm:t>
        <a:bodyPr/>
        <a:lstStyle/>
        <a:p>
          <a:endParaRPr lang="fr-FR"/>
        </a:p>
      </dgm:t>
    </dgm:pt>
    <dgm:pt modelId="{5C6A2B27-1B4A-44A1-A040-BCC78640D800}">
      <dgm:prSet/>
      <dgm:spPr/>
      <dgm:t>
        <a:bodyPr/>
        <a:lstStyle/>
        <a:p>
          <a:pPr rtl="0"/>
          <a:r>
            <a:rPr lang="fr-FR" dirty="0"/>
            <a:t>TA: Mécanisme, impact sur le rein, fréquence de contrôle de la PA </a:t>
          </a:r>
        </a:p>
      </dgm:t>
    </dgm:pt>
    <dgm:pt modelId="{8BB69724-1AF9-4804-8312-C3DACB8D87C3}" type="parTrans" cxnId="{2CC214C1-2463-437C-9D08-3BC22B2374B8}">
      <dgm:prSet/>
      <dgm:spPr/>
      <dgm:t>
        <a:bodyPr/>
        <a:lstStyle/>
        <a:p>
          <a:endParaRPr lang="fr-FR"/>
        </a:p>
      </dgm:t>
    </dgm:pt>
    <dgm:pt modelId="{92B6765F-BB70-4AD1-A4DD-6D1DEE5CE97F}" type="sibTrans" cxnId="{2CC214C1-2463-437C-9D08-3BC22B2374B8}">
      <dgm:prSet/>
      <dgm:spPr/>
      <dgm:t>
        <a:bodyPr/>
        <a:lstStyle/>
        <a:p>
          <a:endParaRPr lang="fr-FR"/>
        </a:p>
      </dgm:t>
    </dgm:pt>
    <dgm:pt modelId="{B5EAD0B0-7E12-4AC0-83F3-2E6295B69425}">
      <dgm:prSet/>
      <dgm:spPr/>
      <dgm:t>
        <a:bodyPr/>
        <a:lstStyle/>
        <a:p>
          <a:pPr rtl="0"/>
          <a:r>
            <a:rPr lang="fr-FR" dirty="0"/>
            <a:t>Impact du diabète sur le rein</a:t>
          </a:r>
        </a:p>
      </dgm:t>
    </dgm:pt>
    <dgm:pt modelId="{C6B73CA8-53DB-4FB9-9BB1-7D60356A97E1}" type="parTrans" cxnId="{C92224FD-F1F4-4CCE-8103-5501EB9C214D}">
      <dgm:prSet/>
      <dgm:spPr/>
      <dgm:t>
        <a:bodyPr/>
        <a:lstStyle/>
        <a:p>
          <a:endParaRPr lang="fr-FR"/>
        </a:p>
      </dgm:t>
    </dgm:pt>
    <dgm:pt modelId="{799AB363-B026-4926-9DC6-9298FD1159F6}" type="sibTrans" cxnId="{C92224FD-F1F4-4CCE-8103-5501EB9C214D}">
      <dgm:prSet/>
      <dgm:spPr/>
      <dgm:t>
        <a:bodyPr/>
        <a:lstStyle/>
        <a:p>
          <a:endParaRPr lang="fr-FR"/>
        </a:p>
      </dgm:t>
    </dgm:pt>
    <dgm:pt modelId="{7F079D18-BD05-45CF-A625-5E4DC3FB4825}">
      <dgm:prSet/>
      <dgm:spPr/>
      <dgm:t>
        <a:bodyPr/>
        <a:lstStyle/>
        <a:p>
          <a:pPr rtl="0"/>
          <a:r>
            <a:rPr lang="fr-FR" dirty="0"/>
            <a:t>Importance de l’alimentation (Appui pour la consultation diététique)</a:t>
          </a:r>
        </a:p>
      </dgm:t>
    </dgm:pt>
    <dgm:pt modelId="{4102103A-56FA-4D56-86F3-6BB36B8ADF25}" type="parTrans" cxnId="{6AA110B6-534E-4AEE-BA09-6F38E7111FD8}">
      <dgm:prSet/>
      <dgm:spPr/>
      <dgm:t>
        <a:bodyPr/>
        <a:lstStyle/>
        <a:p>
          <a:endParaRPr lang="fr-FR"/>
        </a:p>
      </dgm:t>
    </dgm:pt>
    <dgm:pt modelId="{83C7203F-4525-4AFD-9F6E-DF4B972EAFBE}" type="sibTrans" cxnId="{6AA110B6-534E-4AEE-BA09-6F38E7111FD8}">
      <dgm:prSet/>
      <dgm:spPr/>
      <dgm:t>
        <a:bodyPr/>
        <a:lstStyle/>
        <a:p>
          <a:endParaRPr lang="fr-FR"/>
        </a:p>
      </dgm:t>
    </dgm:pt>
    <dgm:pt modelId="{64AFF60E-E832-47BB-8578-52731CBA4C68}">
      <dgm:prSet/>
      <dgm:spPr/>
      <dgm:t>
        <a:bodyPr/>
        <a:lstStyle/>
        <a:p>
          <a:pPr rtl="0"/>
          <a:r>
            <a:rPr lang="fr-FR" dirty="0"/>
            <a:t>Tabac, activité physique </a:t>
          </a:r>
        </a:p>
      </dgm:t>
    </dgm:pt>
    <dgm:pt modelId="{DA5D3764-DA7B-4407-8414-1C06CB5988CE}" type="parTrans" cxnId="{37919960-A214-470D-B294-70582E6E8B3C}">
      <dgm:prSet/>
      <dgm:spPr/>
      <dgm:t>
        <a:bodyPr/>
        <a:lstStyle/>
        <a:p>
          <a:endParaRPr lang="fr-FR"/>
        </a:p>
      </dgm:t>
    </dgm:pt>
    <dgm:pt modelId="{0BB003D2-AE30-47A6-A1AC-5C81FE9C908F}" type="sibTrans" cxnId="{37919960-A214-470D-B294-70582E6E8B3C}">
      <dgm:prSet/>
      <dgm:spPr/>
      <dgm:t>
        <a:bodyPr/>
        <a:lstStyle/>
        <a:p>
          <a:endParaRPr lang="fr-FR"/>
        </a:p>
      </dgm:t>
    </dgm:pt>
    <dgm:pt modelId="{5748A81E-0D4E-4C2F-98B2-9591221EE3C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sz="1200" dirty="0"/>
            <a:t>HTA et automesures</a:t>
          </a:r>
        </a:p>
      </dgm:t>
    </dgm:pt>
    <dgm:pt modelId="{B7E74AEB-7D7E-4EE7-A8D6-1C0DE72CF7E5}" type="parTrans" cxnId="{9026232F-4653-46A1-8DC6-4861069E2C2D}">
      <dgm:prSet/>
      <dgm:spPr/>
      <dgm:t>
        <a:bodyPr/>
        <a:lstStyle/>
        <a:p>
          <a:endParaRPr lang="fr-FR"/>
        </a:p>
      </dgm:t>
    </dgm:pt>
    <dgm:pt modelId="{05A74DCF-6B3F-4753-9F8C-41184F334CB5}" type="sibTrans" cxnId="{9026232F-4653-46A1-8DC6-4861069E2C2D}">
      <dgm:prSet/>
      <dgm:spPr/>
      <dgm:t>
        <a:bodyPr/>
        <a:lstStyle/>
        <a:p>
          <a:endParaRPr lang="fr-FR"/>
        </a:p>
      </dgm:t>
    </dgm:pt>
    <dgm:pt modelId="{432328DC-781E-4D9A-8A2D-3E4E1717AC71}">
      <dgm:prSet/>
      <dgm:spPr/>
      <dgm:t>
        <a:bodyPr/>
        <a:lstStyle/>
        <a:p>
          <a:pPr rtl="0"/>
          <a:r>
            <a:rPr lang="fr-FR"/>
            <a:t>Explication du mécanisme de la TA</a:t>
          </a:r>
        </a:p>
      </dgm:t>
    </dgm:pt>
    <dgm:pt modelId="{F2769B0C-4166-4FB2-A02D-D268266CF732}" type="parTrans" cxnId="{75B3B1C7-473E-44E6-B293-D1CCFC6EF424}">
      <dgm:prSet/>
      <dgm:spPr/>
      <dgm:t>
        <a:bodyPr/>
        <a:lstStyle/>
        <a:p>
          <a:endParaRPr lang="fr-FR"/>
        </a:p>
      </dgm:t>
    </dgm:pt>
    <dgm:pt modelId="{D733E811-02E9-46BC-9362-9D482E679AB3}" type="sibTrans" cxnId="{75B3B1C7-473E-44E6-B293-D1CCFC6EF424}">
      <dgm:prSet/>
      <dgm:spPr/>
      <dgm:t>
        <a:bodyPr/>
        <a:lstStyle/>
        <a:p>
          <a:endParaRPr lang="fr-FR"/>
        </a:p>
      </dgm:t>
    </dgm:pt>
    <dgm:pt modelId="{C4DC71C9-0349-40A0-B5CD-6AFF4B5E06DD}">
      <dgm:prSet/>
      <dgm:spPr/>
      <dgm:t>
        <a:bodyPr/>
        <a:lstStyle/>
        <a:p>
          <a:pPr rtl="0"/>
          <a:r>
            <a:rPr lang="fr-FR"/>
            <a:t>Connaître sa cible tensionnelle</a:t>
          </a:r>
        </a:p>
      </dgm:t>
    </dgm:pt>
    <dgm:pt modelId="{A53D645D-A609-4F52-8AAF-CA37E526F18D}" type="parTrans" cxnId="{C910030B-5A30-47D6-A53F-855A815A9EFA}">
      <dgm:prSet/>
      <dgm:spPr/>
      <dgm:t>
        <a:bodyPr/>
        <a:lstStyle/>
        <a:p>
          <a:endParaRPr lang="fr-FR"/>
        </a:p>
      </dgm:t>
    </dgm:pt>
    <dgm:pt modelId="{FD5A8E21-8C78-4F6C-882A-AD1DAC74062F}" type="sibTrans" cxnId="{C910030B-5A30-47D6-A53F-855A815A9EFA}">
      <dgm:prSet/>
      <dgm:spPr/>
      <dgm:t>
        <a:bodyPr/>
        <a:lstStyle/>
        <a:p>
          <a:endParaRPr lang="fr-FR"/>
        </a:p>
      </dgm:t>
    </dgm:pt>
    <dgm:pt modelId="{4196FD79-D272-4795-96FE-8DD20E604319}">
      <dgm:prSet/>
      <dgm:spPr/>
      <dgm:t>
        <a:bodyPr/>
        <a:lstStyle/>
        <a:p>
          <a:pPr rtl="0"/>
          <a:r>
            <a:rPr lang="fr-FR"/>
            <a:t>Savoir réaliser ses automesures selon les recommandations en vigueur</a:t>
          </a:r>
        </a:p>
      </dgm:t>
    </dgm:pt>
    <dgm:pt modelId="{459F3087-B9F0-49DE-9A38-E6502C72983F}" type="parTrans" cxnId="{1C3DB83D-9013-4276-B8A6-276B951D95F0}">
      <dgm:prSet/>
      <dgm:spPr/>
      <dgm:t>
        <a:bodyPr/>
        <a:lstStyle/>
        <a:p>
          <a:endParaRPr lang="fr-FR"/>
        </a:p>
      </dgm:t>
    </dgm:pt>
    <dgm:pt modelId="{82B24C1E-286A-47B2-A1B4-337B1295B321}" type="sibTrans" cxnId="{1C3DB83D-9013-4276-B8A6-276B951D95F0}">
      <dgm:prSet/>
      <dgm:spPr/>
      <dgm:t>
        <a:bodyPr/>
        <a:lstStyle/>
        <a:p>
          <a:endParaRPr lang="fr-FR"/>
        </a:p>
      </dgm:t>
    </dgm:pt>
    <dgm:pt modelId="{053F2117-A71C-4FAC-98CD-9372C67BE30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fr-FR" sz="1200" dirty="0"/>
            <a:t>Connaissance de son traitement</a:t>
          </a:r>
        </a:p>
      </dgm:t>
    </dgm:pt>
    <dgm:pt modelId="{79BDC3ED-32D5-4808-A05A-8AD850368126}" type="parTrans" cxnId="{9218507E-4E86-4AFA-86A7-35FC0F6D5BC6}">
      <dgm:prSet/>
      <dgm:spPr/>
      <dgm:t>
        <a:bodyPr/>
        <a:lstStyle/>
        <a:p>
          <a:endParaRPr lang="fr-FR"/>
        </a:p>
      </dgm:t>
    </dgm:pt>
    <dgm:pt modelId="{57A74934-8F67-4ABD-8065-4D74B841C1CE}" type="sibTrans" cxnId="{9218507E-4E86-4AFA-86A7-35FC0F6D5BC6}">
      <dgm:prSet/>
      <dgm:spPr/>
      <dgm:t>
        <a:bodyPr/>
        <a:lstStyle/>
        <a:p>
          <a:endParaRPr lang="fr-FR"/>
        </a:p>
      </dgm:t>
    </dgm:pt>
    <dgm:pt modelId="{FF76CCD1-C30B-4464-90FA-1E2E7BDC545E}">
      <dgm:prSet/>
      <dgm:spPr/>
      <dgm:t>
        <a:bodyPr/>
        <a:lstStyle/>
        <a:p>
          <a:pPr rtl="0"/>
          <a:r>
            <a:rPr lang="fr-FR" dirty="0"/>
            <a:t>Connaître l’indication de chaque médicament et faire le lien avec sa pathologie</a:t>
          </a:r>
        </a:p>
      </dgm:t>
    </dgm:pt>
    <dgm:pt modelId="{19D77FA3-8D7E-470E-895B-21EB791438DF}" type="parTrans" cxnId="{6CAB362D-F8B6-4520-819D-56871178976F}">
      <dgm:prSet/>
      <dgm:spPr/>
      <dgm:t>
        <a:bodyPr/>
        <a:lstStyle/>
        <a:p>
          <a:endParaRPr lang="fr-FR"/>
        </a:p>
      </dgm:t>
    </dgm:pt>
    <dgm:pt modelId="{6A7DE793-149C-4FFD-941D-043E5D0533ED}" type="sibTrans" cxnId="{6CAB362D-F8B6-4520-819D-56871178976F}">
      <dgm:prSet/>
      <dgm:spPr/>
      <dgm:t>
        <a:bodyPr/>
        <a:lstStyle/>
        <a:p>
          <a:endParaRPr lang="fr-FR"/>
        </a:p>
      </dgm:t>
    </dgm:pt>
    <dgm:pt modelId="{A941B0A9-F45D-4EC0-AA8C-614783590691}">
      <dgm:prSet/>
      <dgm:spPr/>
      <dgm:t>
        <a:bodyPr/>
        <a:lstStyle/>
        <a:p>
          <a:pPr rtl="0"/>
          <a:r>
            <a:rPr lang="fr-FR"/>
            <a:t>Identifier le diurétique et le bloqueur du SRAA et les autres anti hypertenseurs</a:t>
          </a:r>
        </a:p>
      </dgm:t>
    </dgm:pt>
    <dgm:pt modelId="{8673A455-011E-4633-8BA2-C4AAE051F8CE}" type="parTrans" cxnId="{26830505-2964-4688-ABB3-57F83168F479}">
      <dgm:prSet/>
      <dgm:spPr/>
      <dgm:t>
        <a:bodyPr/>
        <a:lstStyle/>
        <a:p>
          <a:endParaRPr lang="fr-FR"/>
        </a:p>
      </dgm:t>
    </dgm:pt>
    <dgm:pt modelId="{5BA2012C-35BF-46CF-9495-04A86C5DE2FE}" type="sibTrans" cxnId="{26830505-2964-4688-ABB3-57F83168F479}">
      <dgm:prSet/>
      <dgm:spPr/>
      <dgm:t>
        <a:bodyPr/>
        <a:lstStyle/>
        <a:p>
          <a:endParaRPr lang="fr-FR"/>
        </a:p>
      </dgm:t>
    </dgm:pt>
    <dgm:pt modelId="{3F36C44A-F496-4EDD-890E-7D52CDD6FECB}">
      <dgm:prSet/>
      <dgm:spPr/>
      <dgm:t>
        <a:bodyPr/>
        <a:lstStyle/>
        <a:p>
          <a:pPr rtl="0"/>
          <a:r>
            <a:rPr lang="fr-FR" dirty="0"/>
            <a:t>Importance de la régularité dans la prise des traitements</a:t>
          </a:r>
        </a:p>
      </dgm:t>
    </dgm:pt>
    <dgm:pt modelId="{E6B046A1-9517-4699-AF70-8BF02AA8AD4B}" type="parTrans" cxnId="{B0BB56A2-BA09-47B8-8672-E90C1B13B117}">
      <dgm:prSet/>
      <dgm:spPr/>
      <dgm:t>
        <a:bodyPr/>
        <a:lstStyle/>
        <a:p>
          <a:endParaRPr lang="fr-FR"/>
        </a:p>
      </dgm:t>
    </dgm:pt>
    <dgm:pt modelId="{DF55EC77-FF6C-4C73-989E-230D1CEE80D0}" type="sibTrans" cxnId="{B0BB56A2-BA09-47B8-8672-E90C1B13B117}">
      <dgm:prSet/>
      <dgm:spPr/>
      <dgm:t>
        <a:bodyPr/>
        <a:lstStyle/>
        <a:p>
          <a:endParaRPr lang="fr-FR"/>
        </a:p>
      </dgm:t>
    </dgm:pt>
    <dgm:pt modelId="{9230D60A-8E37-4E72-9E41-536189B758B7}">
      <dgm:prSet/>
      <dgm:spPr/>
      <dgm:t>
        <a:bodyPr/>
        <a:lstStyle/>
        <a:p>
          <a:pPr rtl="0"/>
          <a:r>
            <a:rPr lang="fr-FR" dirty="0"/>
            <a:t>Sensibilisation aux risques de l’automédication, gestion de l’oubli  ou de l’effet indésirable </a:t>
          </a:r>
        </a:p>
      </dgm:t>
    </dgm:pt>
    <dgm:pt modelId="{FC3002CF-AA5B-45B8-82F5-07712A2360E6}" type="parTrans" cxnId="{F341F0D5-2A18-46D3-A3E7-7C93DEC74721}">
      <dgm:prSet/>
      <dgm:spPr/>
      <dgm:t>
        <a:bodyPr/>
        <a:lstStyle/>
        <a:p>
          <a:endParaRPr lang="fr-FR"/>
        </a:p>
      </dgm:t>
    </dgm:pt>
    <dgm:pt modelId="{F94DCA22-CAB4-4474-9717-0D9423A67A18}" type="sibTrans" cxnId="{F341F0D5-2A18-46D3-A3E7-7C93DEC74721}">
      <dgm:prSet/>
      <dgm:spPr/>
      <dgm:t>
        <a:bodyPr/>
        <a:lstStyle/>
        <a:p>
          <a:endParaRPr lang="fr-FR"/>
        </a:p>
      </dgm:t>
    </dgm:pt>
    <dgm:pt modelId="{61236821-AEC9-43E2-9570-B1A52FF9807A}">
      <dgm:prSet/>
      <dgm:spPr/>
      <dgm:t>
        <a:bodyPr/>
        <a:lstStyle/>
        <a:p>
          <a:pPr rtl="0"/>
          <a:r>
            <a:rPr lang="fr-FR" dirty="0"/>
            <a:t> Anatomie du rein</a:t>
          </a:r>
        </a:p>
      </dgm:t>
    </dgm:pt>
    <dgm:pt modelId="{8B2D64F9-190D-41C4-948D-B784BD5ECF49}" type="parTrans" cxnId="{995A73AE-8685-47F9-BBE1-967AF75A3BCD}">
      <dgm:prSet/>
      <dgm:spPr/>
      <dgm:t>
        <a:bodyPr/>
        <a:lstStyle/>
        <a:p>
          <a:endParaRPr lang="fr-FR"/>
        </a:p>
      </dgm:t>
    </dgm:pt>
    <dgm:pt modelId="{7DF327AA-CE8D-405B-8860-E475813D747C}" type="sibTrans" cxnId="{995A73AE-8685-47F9-BBE1-967AF75A3BCD}">
      <dgm:prSet/>
      <dgm:spPr/>
      <dgm:t>
        <a:bodyPr/>
        <a:lstStyle/>
        <a:p>
          <a:endParaRPr lang="fr-FR"/>
        </a:p>
      </dgm:t>
    </dgm:pt>
    <dgm:pt modelId="{8D121FE4-7B1A-4C8E-8344-4C4EE412F06A}">
      <dgm:prSet/>
      <dgm:spPr/>
      <dgm:t>
        <a:bodyPr/>
        <a:lstStyle/>
        <a:p>
          <a:pPr rtl="0"/>
          <a:r>
            <a:rPr lang="fr-FR" dirty="0"/>
            <a:t>Rôles du rein (fonction endocrine/exocrine)</a:t>
          </a:r>
        </a:p>
      </dgm:t>
    </dgm:pt>
    <dgm:pt modelId="{0E7F6189-9F07-4D7C-8DC1-DF27266FF6B9}" type="parTrans" cxnId="{55919180-F56C-4669-8E60-E8EABFAB449F}">
      <dgm:prSet/>
      <dgm:spPr/>
      <dgm:t>
        <a:bodyPr/>
        <a:lstStyle/>
        <a:p>
          <a:endParaRPr lang="fr-FR"/>
        </a:p>
      </dgm:t>
    </dgm:pt>
    <dgm:pt modelId="{430947FB-86B8-4CF6-87F2-51B4EA56DC60}" type="sibTrans" cxnId="{55919180-F56C-4669-8E60-E8EABFAB449F}">
      <dgm:prSet/>
      <dgm:spPr/>
      <dgm:t>
        <a:bodyPr/>
        <a:lstStyle/>
        <a:p>
          <a:endParaRPr lang="fr-FR"/>
        </a:p>
      </dgm:t>
    </dgm:pt>
    <dgm:pt modelId="{5B936148-EA83-466B-97CA-9ACF8D44F5D6}" type="pres">
      <dgm:prSet presAssocID="{0D886003-81FA-43F6-A7D6-2CEC298B12AA}" presName="linearFlow" presStyleCnt="0">
        <dgm:presLayoutVars>
          <dgm:dir/>
          <dgm:animLvl val="lvl"/>
          <dgm:resizeHandles val="exact"/>
        </dgm:presLayoutVars>
      </dgm:prSet>
      <dgm:spPr/>
    </dgm:pt>
    <dgm:pt modelId="{7AB11DC0-54D4-4DC3-A39D-D710A7E58181}" type="pres">
      <dgm:prSet presAssocID="{526000B3-E837-4501-9FE0-35BE96CAD68B}" presName="composite" presStyleCnt="0"/>
      <dgm:spPr/>
    </dgm:pt>
    <dgm:pt modelId="{1F6F98F0-9E42-4B95-9F34-AE15267BB220}" type="pres">
      <dgm:prSet presAssocID="{526000B3-E837-4501-9FE0-35BE96CAD68B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61741FC1-07BA-40DB-A51D-C4429287C394}" type="pres">
      <dgm:prSet presAssocID="{526000B3-E837-4501-9FE0-35BE96CAD68B}" presName="descendantText" presStyleLbl="alignAcc1" presStyleIdx="0" presStyleCnt="4">
        <dgm:presLayoutVars>
          <dgm:bulletEnabled val="1"/>
        </dgm:presLayoutVars>
      </dgm:prSet>
      <dgm:spPr/>
    </dgm:pt>
    <dgm:pt modelId="{1196D318-B541-4A9D-AABC-382F67852A6D}" type="pres">
      <dgm:prSet presAssocID="{BAF9E511-F927-4846-B69F-75C5959C0AAD}" presName="sp" presStyleCnt="0"/>
      <dgm:spPr/>
    </dgm:pt>
    <dgm:pt modelId="{B8115FA6-94CB-41B1-8BF2-30B7AE316845}" type="pres">
      <dgm:prSet presAssocID="{66A70114-1171-457E-AB47-833EEABA0E84}" presName="composite" presStyleCnt="0"/>
      <dgm:spPr/>
    </dgm:pt>
    <dgm:pt modelId="{D3CC5CEE-5807-48EA-B0A6-6D83261728A5}" type="pres">
      <dgm:prSet presAssocID="{66A70114-1171-457E-AB47-833EEABA0E84}" presName="parentText" presStyleLbl="alignNode1" presStyleIdx="1" presStyleCnt="4" custLinFactNeighborX="0" custLinFactNeighborY="1446">
        <dgm:presLayoutVars>
          <dgm:chMax val="1"/>
          <dgm:bulletEnabled val="1"/>
        </dgm:presLayoutVars>
      </dgm:prSet>
      <dgm:spPr/>
    </dgm:pt>
    <dgm:pt modelId="{EBA23B3E-F0ED-40B3-AA19-2C0A7CFD76E9}" type="pres">
      <dgm:prSet presAssocID="{66A70114-1171-457E-AB47-833EEABA0E84}" presName="descendantText" presStyleLbl="alignAcc1" presStyleIdx="1" presStyleCnt="4">
        <dgm:presLayoutVars>
          <dgm:bulletEnabled val="1"/>
        </dgm:presLayoutVars>
      </dgm:prSet>
      <dgm:spPr/>
    </dgm:pt>
    <dgm:pt modelId="{A56FAAA8-690B-4707-80D3-932D1FEEF239}" type="pres">
      <dgm:prSet presAssocID="{6C559E8A-4DC5-4716-803A-BC09A85A2DC2}" presName="sp" presStyleCnt="0"/>
      <dgm:spPr/>
    </dgm:pt>
    <dgm:pt modelId="{9EEFCBDE-BFD2-46E7-A3BF-25A059767F9C}" type="pres">
      <dgm:prSet presAssocID="{5748A81E-0D4E-4C2F-98B2-9591221EE3C4}" presName="composite" presStyleCnt="0"/>
      <dgm:spPr/>
    </dgm:pt>
    <dgm:pt modelId="{6021A4B9-A8C9-43DA-BF09-313A9084F425}" type="pres">
      <dgm:prSet presAssocID="{5748A81E-0D4E-4C2F-98B2-9591221EE3C4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8737208-7AC1-41EB-B066-EF8F92CD507A}" type="pres">
      <dgm:prSet presAssocID="{5748A81E-0D4E-4C2F-98B2-9591221EE3C4}" presName="descendantText" presStyleLbl="alignAcc1" presStyleIdx="2" presStyleCnt="4">
        <dgm:presLayoutVars>
          <dgm:bulletEnabled val="1"/>
        </dgm:presLayoutVars>
      </dgm:prSet>
      <dgm:spPr/>
    </dgm:pt>
    <dgm:pt modelId="{3C156519-C1B5-46F7-8553-5224FD7CAD59}" type="pres">
      <dgm:prSet presAssocID="{05A74DCF-6B3F-4753-9F8C-41184F334CB5}" presName="sp" presStyleCnt="0"/>
      <dgm:spPr/>
    </dgm:pt>
    <dgm:pt modelId="{18BB3430-9E45-401C-AC06-69220AE02810}" type="pres">
      <dgm:prSet presAssocID="{053F2117-A71C-4FAC-98CD-9372C67BE300}" presName="composite" presStyleCnt="0"/>
      <dgm:spPr/>
    </dgm:pt>
    <dgm:pt modelId="{A6918106-AAC0-44CB-B34D-FEEAD1958778}" type="pres">
      <dgm:prSet presAssocID="{053F2117-A71C-4FAC-98CD-9372C67BE300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65CB099B-1812-4524-85E0-3DF3A70A8891}" type="pres">
      <dgm:prSet presAssocID="{053F2117-A71C-4FAC-98CD-9372C67BE300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26830505-2964-4688-ABB3-57F83168F479}" srcId="{053F2117-A71C-4FAC-98CD-9372C67BE300}" destId="{A941B0A9-F45D-4EC0-AA8C-614783590691}" srcOrd="1" destOrd="0" parTransId="{8673A455-011E-4633-8BA2-C4AAE051F8CE}" sibTransId="{5BA2012C-35BF-46CF-9495-04A86C5DE2FE}"/>
    <dgm:cxn modelId="{C910030B-5A30-47D6-A53F-855A815A9EFA}" srcId="{5748A81E-0D4E-4C2F-98B2-9591221EE3C4}" destId="{C4DC71C9-0349-40A0-B5CD-6AFF4B5E06DD}" srcOrd="1" destOrd="0" parTransId="{A53D645D-A609-4F52-8AAF-CA37E526F18D}" sibTransId="{FD5A8E21-8C78-4F6C-882A-AD1DAC74062F}"/>
    <dgm:cxn modelId="{4A6BA118-90AF-4195-84DC-BC8E122FBE9F}" type="presOf" srcId="{C92C9F42-4302-4FA9-8B63-89D094CCDD47}" destId="{61741FC1-07BA-40DB-A51D-C4429287C394}" srcOrd="0" destOrd="0" presId="urn:microsoft.com/office/officeart/2005/8/layout/chevron2"/>
    <dgm:cxn modelId="{6BFAD41A-609E-454A-B849-322386142CD2}" type="presOf" srcId="{3F36C44A-F496-4EDD-890E-7D52CDD6FECB}" destId="{65CB099B-1812-4524-85E0-3DF3A70A8891}" srcOrd="0" destOrd="2" presId="urn:microsoft.com/office/officeart/2005/8/layout/chevron2"/>
    <dgm:cxn modelId="{A6234C1B-A950-4161-8B54-5DDB2B9E652A}" srcId="{0D886003-81FA-43F6-A7D6-2CEC298B12AA}" destId="{526000B3-E837-4501-9FE0-35BE96CAD68B}" srcOrd="0" destOrd="0" parTransId="{B4C4562B-746C-4123-8BB5-B870FAF61B40}" sibTransId="{BAF9E511-F927-4846-B69F-75C5959C0AAD}"/>
    <dgm:cxn modelId="{43AEE221-B116-438A-BEB9-8E2364BBBE7F}" type="presOf" srcId="{5748A81E-0D4E-4C2F-98B2-9591221EE3C4}" destId="{6021A4B9-A8C9-43DA-BF09-313A9084F425}" srcOrd="0" destOrd="0" presId="urn:microsoft.com/office/officeart/2005/8/layout/chevron2"/>
    <dgm:cxn modelId="{6CAB362D-F8B6-4520-819D-56871178976F}" srcId="{053F2117-A71C-4FAC-98CD-9372C67BE300}" destId="{FF76CCD1-C30B-4464-90FA-1E2E7BDC545E}" srcOrd="0" destOrd="0" parTransId="{19D77FA3-8D7E-470E-895B-21EB791438DF}" sibTransId="{6A7DE793-149C-4FFD-941D-043E5D0533ED}"/>
    <dgm:cxn modelId="{00C3302E-4279-493F-BA60-B626C78BBC17}" type="presOf" srcId="{053F2117-A71C-4FAC-98CD-9372C67BE300}" destId="{A6918106-AAC0-44CB-B34D-FEEAD1958778}" srcOrd="0" destOrd="0" presId="urn:microsoft.com/office/officeart/2005/8/layout/chevron2"/>
    <dgm:cxn modelId="{9026232F-4653-46A1-8DC6-4861069E2C2D}" srcId="{0D886003-81FA-43F6-A7D6-2CEC298B12AA}" destId="{5748A81E-0D4E-4C2F-98B2-9591221EE3C4}" srcOrd="2" destOrd="0" parTransId="{B7E74AEB-7D7E-4EE7-A8D6-1C0DE72CF7E5}" sibTransId="{05A74DCF-6B3F-4753-9F8C-41184F334CB5}"/>
    <dgm:cxn modelId="{1C3DB83D-9013-4276-B8A6-276B951D95F0}" srcId="{5748A81E-0D4E-4C2F-98B2-9591221EE3C4}" destId="{4196FD79-D272-4795-96FE-8DD20E604319}" srcOrd="2" destOrd="0" parTransId="{459F3087-B9F0-49DE-9A38-E6502C72983F}" sibTransId="{82B24C1E-286A-47B2-A1B4-337B1295B321}"/>
    <dgm:cxn modelId="{0FB58740-E7DA-4927-9249-F9B377BFCB1E}" type="presOf" srcId="{5C6A2B27-1B4A-44A1-A040-BCC78640D800}" destId="{EBA23B3E-F0ED-40B3-AA19-2C0A7CFD76E9}" srcOrd="0" destOrd="0" presId="urn:microsoft.com/office/officeart/2005/8/layout/chevron2"/>
    <dgm:cxn modelId="{37919960-A214-470D-B294-70582E6E8B3C}" srcId="{66A70114-1171-457E-AB47-833EEABA0E84}" destId="{64AFF60E-E832-47BB-8578-52731CBA4C68}" srcOrd="3" destOrd="0" parTransId="{DA5D3764-DA7B-4407-8414-1C06CB5988CE}" sibTransId="{0BB003D2-AE30-47A6-A1AC-5C81FE9C908F}"/>
    <dgm:cxn modelId="{958B054C-229C-4E2A-AF4F-67630C829CA0}" type="presOf" srcId="{C4DC71C9-0349-40A0-B5CD-6AFF4B5E06DD}" destId="{38737208-7AC1-41EB-B066-EF8F92CD507A}" srcOrd="0" destOrd="1" presId="urn:microsoft.com/office/officeart/2005/8/layout/chevron2"/>
    <dgm:cxn modelId="{FB489E6C-3703-451B-9A17-A4D688C9F2ED}" type="presOf" srcId="{64AFF60E-E832-47BB-8578-52731CBA4C68}" destId="{EBA23B3E-F0ED-40B3-AA19-2C0A7CFD76E9}" srcOrd="0" destOrd="3" presId="urn:microsoft.com/office/officeart/2005/8/layout/chevron2"/>
    <dgm:cxn modelId="{5526E84D-64CB-4C95-9E9A-FFC977290FDC}" type="presOf" srcId="{4196FD79-D272-4795-96FE-8DD20E604319}" destId="{38737208-7AC1-41EB-B066-EF8F92CD507A}" srcOrd="0" destOrd="2" presId="urn:microsoft.com/office/officeart/2005/8/layout/chevron2"/>
    <dgm:cxn modelId="{2BEE8970-8043-41F3-A33D-ED478BA7A08A}" type="presOf" srcId="{7F079D18-BD05-45CF-A625-5E4DC3FB4825}" destId="{EBA23B3E-F0ED-40B3-AA19-2C0A7CFD76E9}" srcOrd="0" destOrd="2" presId="urn:microsoft.com/office/officeart/2005/8/layout/chevron2"/>
    <dgm:cxn modelId="{EEFE7878-672D-41E3-8780-80E511BFEC70}" type="presOf" srcId="{FF76CCD1-C30B-4464-90FA-1E2E7BDC545E}" destId="{65CB099B-1812-4524-85E0-3DF3A70A8891}" srcOrd="0" destOrd="0" presId="urn:microsoft.com/office/officeart/2005/8/layout/chevron2"/>
    <dgm:cxn modelId="{9218507E-4E86-4AFA-86A7-35FC0F6D5BC6}" srcId="{0D886003-81FA-43F6-A7D6-2CEC298B12AA}" destId="{053F2117-A71C-4FAC-98CD-9372C67BE300}" srcOrd="3" destOrd="0" parTransId="{79BDC3ED-32D5-4808-A05A-8AD850368126}" sibTransId="{57A74934-8F67-4ABD-8065-4D74B841C1CE}"/>
    <dgm:cxn modelId="{55919180-F56C-4669-8E60-E8EABFAB449F}" srcId="{526000B3-E837-4501-9FE0-35BE96CAD68B}" destId="{8D121FE4-7B1A-4C8E-8344-4C4EE412F06A}" srcOrd="2" destOrd="0" parTransId="{0E7F6189-9F07-4D7C-8DC1-DF27266FF6B9}" sibTransId="{430947FB-86B8-4CF6-87F2-51B4EA56DC60}"/>
    <dgm:cxn modelId="{27144E81-41AC-4E2E-A3B4-EFEDCE5BED92}" type="presOf" srcId="{9230D60A-8E37-4E72-9E41-536189B758B7}" destId="{65CB099B-1812-4524-85E0-3DF3A70A8891}" srcOrd="0" destOrd="3" presId="urn:microsoft.com/office/officeart/2005/8/layout/chevron2"/>
    <dgm:cxn modelId="{0AA39D91-9D32-417D-84B3-C126DE8A475C}" type="presOf" srcId="{8D121FE4-7B1A-4C8E-8344-4C4EE412F06A}" destId="{61741FC1-07BA-40DB-A51D-C4429287C394}" srcOrd="0" destOrd="2" presId="urn:microsoft.com/office/officeart/2005/8/layout/chevron2"/>
    <dgm:cxn modelId="{FB868399-6ACC-4D3D-A682-176AA31CAFD6}" type="presOf" srcId="{A941B0A9-F45D-4EC0-AA8C-614783590691}" destId="{65CB099B-1812-4524-85E0-3DF3A70A8891}" srcOrd="0" destOrd="1" presId="urn:microsoft.com/office/officeart/2005/8/layout/chevron2"/>
    <dgm:cxn modelId="{B0BB56A2-BA09-47B8-8672-E90C1B13B117}" srcId="{053F2117-A71C-4FAC-98CD-9372C67BE300}" destId="{3F36C44A-F496-4EDD-890E-7D52CDD6FECB}" srcOrd="2" destOrd="0" parTransId="{E6B046A1-9517-4699-AF70-8BF02AA8AD4B}" sibTransId="{DF55EC77-FF6C-4C73-989E-230D1CEE80D0}"/>
    <dgm:cxn modelId="{88430BA6-FDA0-4E93-BB07-7B4054934B0D}" type="presOf" srcId="{66A70114-1171-457E-AB47-833EEABA0E84}" destId="{D3CC5CEE-5807-48EA-B0A6-6D83261728A5}" srcOrd="0" destOrd="0" presId="urn:microsoft.com/office/officeart/2005/8/layout/chevron2"/>
    <dgm:cxn modelId="{995A73AE-8685-47F9-BBE1-967AF75A3BCD}" srcId="{526000B3-E837-4501-9FE0-35BE96CAD68B}" destId="{61236821-AEC9-43E2-9570-B1A52FF9807A}" srcOrd="1" destOrd="0" parTransId="{8B2D64F9-190D-41C4-948D-B784BD5ECF49}" sibTransId="{7DF327AA-CE8D-405B-8860-E475813D747C}"/>
    <dgm:cxn modelId="{FA0C4FB1-FF26-4979-A1B2-385FC89B8A7F}" type="presOf" srcId="{526000B3-E837-4501-9FE0-35BE96CAD68B}" destId="{1F6F98F0-9E42-4B95-9F34-AE15267BB220}" srcOrd="0" destOrd="0" presId="urn:microsoft.com/office/officeart/2005/8/layout/chevron2"/>
    <dgm:cxn modelId="{6AA110B6-534E-4AEE-BA09-6F38E7111FD8}" srcId="{66A70114-1171-457E-AB47-833EEABA0E84}" destId="{7F079D18-BD05-45CF-A625-5E4DC3FB4825}" srcOrd="2" destOrd="0" parTransId="{4102103A-56FA-4D56-86F3-6BB36B8ADF25}" sibTransId="{83C7203F-4525-4AFD-9F6E-DF4B972EAFBE}"/>
    <dgm:cxn modelId="{2CC214C1-2463-437C-9D08-3BC22B2374B8}" srcId="{66A70114-1171-457E-AB47-833EEABA0E84}" destId="{5C6A2B27-1B4A-44A1-A040-BCC78640D800}" srcOrd="0" destOrd="0" parTransId="{8BB69724-1AF9-4804-8312-C3DACB8D87C3}" sibTransId="{92B6765F-BB70-4AD1-A4DD-6D1DEE5CE97F}"/>
    <dgm:cxn modelId="{75B3B1C7-473E-44E6-B293-D1CCFC6EF424}" srcId="{5748A81E-0D4E-4C2F-98B2-9591221EE3C4}" destId="{432328DC-781E-4D9A-8A2D-3E4E1717AC71}" srcOrd="0" destOrd="0" parTransId="{F2769B0C-4166-4FB2-A02D-D268266CF732}" sibTransId="{D733E811-02E9-46BC-9362-9D482E679AB3}"/>
    <dgm:cxn modelId="{F341F0D5-2A18-46D3-A3E7-7C93DEC74721}" srcId="{053F2117-A71C-4FAC-98CD-9372C67BE300}" destId="{9230D60A-8E37-4E72-9E41-536189B758B7}" srcOrd="3" destOrd="0" parTransId="{FC3002CF-AA5B-45B8-82F5-07712A2360E6}" sibTransId="{F94DCA22-CAB4-4474-9717-0D9423A67A18}"/>
    <dgm:cxn modelId="{976C5CDA-7977-4AC2-A88A-696A07BFCB8C}" type="presOf" srcId="{61236821-AEC9-43E2-9570-B1A52FF9807A}" destId="{61741FC1-07BA-40DB-A51D-C4429287C394}" srcOrd="0" destOrd="1" presId="urn:microsoft.com/office/officeart/2005/8/layout/chevron2"/>
    <dgm:cxn modelId="{1B5143EA-9AB9-4967-B648-49E5E575564E}" type="presOf" srcId="{B5EAD0B0-7E12-4AC0-83F3-2E6295B69425}" destId="{EBA23B3E-F0ED-40B3-AA19-2C0A7CFD76E9}" srcOrd="0" destOrd="1" presId="urn:microsoft.com/office/officeart/2005/8/layout/chevron2"/>
    <dgm:cxn modelId="{9D5473F2-65DB-4C0B-B376-CEAEC2834C10}" type="presOf" srcId="{432328DC-781E-4D9A-8A2D-3E4E1717AC71}" destId="{38737208-7AC1-41EB-B066-EF8F92CD507A}" srcOrd="0" destOrd="0" presId="urn:microsoft.com/office/officeart/2005/8/layout/chevron2"/>
    <dgm:cxn modelId="{A9A8E8F5-2AB4-4461-BA7F-BC40175ED1EF}" type="presOf" srcId="{0D886003-81FA-43F6-A7D6-2CEC298B12AA}" destId="{5B936148-EA83-466B-97CA-9ACF8D44F5D6}" srcOrd="0" destOrd="0" presId="urn:microsoft.com/office/officeart/2005/8/layout/chevron2"/>
    <dgm:cxn modelId="{DFC2A8F8-9F36-42C9-BFD0-E38C4D9EE389}" srcId="{0D886003-81FA-43F6-A7D6-2CEC298B12AA}" destId="{66A70114-1171-457E-AB47-833EEABA0E84}" srcOrd="1" destOrd="0" parTransId="{FFA35F46-ADB9-4012-80E1-34A07A4A0CA0}" sibTransId="{6C559E8A-4DC5-4716-803A-BC09A85A2DC2}"/>
    <dgm:cxn modelId="{C92224FD-F1F4-4CCE-8103-5501EB9C214D}" srcId="{66A70114-1171-457E-AB47-833EEABA0E84}" destId="{B5EAD0B0-7E12-4AC0-83F3-2E6295B69425}" srcOrd="1" destOrd="0" parTransId="{C6B73CA8-53DB-4FB9-9BB1-7D60356A97E1}" sibTransId="{799AB363-B026-4926-9DC6-9298FD1159F6}"/>
    <dgm:cxn modelId="{A0B1B5FF-8A1A-461B-BE14-FE2F9171990E}" srcId="{526000B3-E837-4501-9FE0-35BE96CAD68B}" destId="{C92C9F42-4302-4FA9-8B63-89D094CCDD47}" srcOrd="0" destOrd="0" parTransId="{DA2AE361-DF07-4FA6-BF54-AD9367138EB3}" sibTransId="{F1D07D50-6691-4600-963D-910C81B720AD}"/>
    <dgm:cxn modelId="{46CC8C5F-C99D-470F-8977-A860FACFF4F6}" type="presParOf" srcId="{5B936148-EA83-466B-97CA-9ACF8D44F5D6}" destId="{7AB11DC0-54D4-4DC3-A39D-D710A7E58181}" srcOrd="0" destOrd="0" presId="urn:microsoft.com/office/officeart/2005/8/layout/chevron2"/>
    <dgm:cxn modelId="{D73B9F42-F43F-4EFF-BE93-1A818A040AD5}" type="presParOf" srcId="{7AB11DC0-54D4-4DC3-A39D-D710A7E58181}" destId="{1F6F98F0-9E42-4B95-9F34-AE15267BB220}" srcOrd="0" destOrd="0" presId="urn:microsoft.com/office/officeart/2005/8/layout/chevron2"/>
    <dgm:cxn modelId="{B96C69F3-BEC7-42BC-AAF8-00DF8726B4FB}" type="presParOf" srcId="{7AB11DC0-54D4-4DC3-A39D-D710A7E58181}" destId="{61741FC1-07BA-40DB-A51D-C4429287C394}" srcOrd="1" destOrd="0" presId="urn:microsoft.com/office/officeart/2005/8/layout/chevron2"/>
    <dgm:cxn modelId="{55D8630F-1F19-4B74-99CD-3B5B27B84C76}" type="presParOf" srcId="{5B936148-EA83-466B-97CA-9ACF8D44F5D6}" destId="{1196D318-B541-4A9D-AABC-382F67852A6D}" srcOrd="1" destOrd="0" presId="urn:microsoft.com/office/officeart/2005/8/layout/chevron2"/>
    <dgm:cxn modelId="{7FBDA9EC-6B05-4A6A-A1D0-C66ACD2290B5}" type="presParOf" srcId="{5B936148-EA83-466B-97CA-9ACF8D44F5D6}" destId="{B8115FA6-94CB-41B1-8BF2-30B7AE316845}" srcOrd="2" destOrd="0" presId="urn:microsoft.com/office/officeart/2005/8/layout/chevron2"/>
    <dgm:cxn modelId="{10CA7AD6-6655-46AB-A625-A4CA0863516F}" type="presParOf" srcId="{B8115FA6-94CB-41B1-8BF2-30B7AE316845}" destId="{D3CC5CEE-5807-48EA-B0A6-6D83261728A5}" srcOrd="0" destOrd="0" presId="urn:microsoft.com/office/officeart/2005/8/layout/chevron2"/>
    <dgm:cxn modelId="{B133B17B-9609-4A48-A3D5-19E683B13805}" type="presParOf" srcId="{B8115FA6-94CB-41B1-8BF2-30B7AE316845}" destId="{EBA23B3E-F0ED-40B3-AA19-2C0A7CFD76E9}" srcOrd="1" destOrd="0" presId="urn:microsoft.com/office/officeart/2005/8/layout/chevron2"/>
    <dgm:cxn modelId="{47731A1C-AF59-4F84-9167-3350E2A0A0B7}" type="presParOf" srcId="{5B936148-EA83-466B-97CA-9ACF8D44F5D6}" destId="{A56FAAA8-690B-4707-80D3-932D1FEEF239}" srcOrd="3" destOrd="0" presId="urn:microsoft.com/office/officeart/2005/8/layout/chevron2"/>
    <dgm:cxn modelId="{89CF3A9F-12A2-4884-85E0-EE6013C43B67}" type="presParOf" srcId="{5B936148-EA83-466B-97CA-9ACF8D44F5D6}" destId="{9EEFCBDE-BFD2-46E7-A3BF-25A059767F9C}" srcOrd="4" destOrd="0" presId="urn:microsoft.com/office/officeart/2005/8/layout/chevron2"/>
    <dgm:cxn modelId="{5E6CC522-F895-4115-8173-D163D1937697}" type="presParOf" srcId="{9EEFCBDE-BFD2-46E7-A3BF-25A059767F9C}" destId="{6021A4B9-A8C9-43DA-BF09-313A9084F425}" srcOrd="0" destOrd="0" presId="urn:microsoft.com/office/officeart/2005/8/layout/chevron2"/>
    <dgm:cxn modelId="{FDC75203-DEAE-453A-BFE3-45D6D79A0B6E}" type="presParOf" srcId="{9EEFCBDE-BFD2-46E7-A3BF-25A059767F9C}" destId="{38737208-7AC1-41EB-B066-EF8F92CD507A}" srcOrd="1" destOrd="0" presId="urn:microsoft.com/office/officeart/2005/8/layout/chevron2"/>
    <dgm:cxn modelId="{BB04AB86-4407-4118-B5FA-30800CFC46ED}" type="presParOf" srcId="{5B936148-EA83-466B-97CA-9ACF8D44F5D6}" destId="{3C156519-C1B5-46F7-8553-5224FD7CAD59}" srcOrd="5" destOrd="0" presId="urn:microsoft.com/office/officeart/2005/8/layout/chevron2"/>
    <dgm:cxn modelId="{83E69778-7138-4856-9BCB-526A63CCA96F}" type="presParOf" srcId="{5B936148-EA83-466B-97CA-9ACF8D44F5D6}" destId="{18BB3430-9E45-401C-AC06-69220AE02810}" srcOrd="6" destOrd="0" presId="urn:microsoft.com/office/officeart/2005/8/layout/chevron2"/>
    <dgm:cxn modelId="{28F7C4A2-2DEB-498D-BBB5-45C05B7F7B4A}" type="presParOf" srcId="{18BB3430-9E45-401C-AC06-69220AE02810}" destId="{A6918106-AAC0-44CB-B34D-FEEAD1958778}" srcOrd="0" destOrd="0" presId="urn:microsoft.com/office/officeart/2005/8/layout/chevron2"/>
    <dgm:cxn modelId="{6E97DC40-C271-47C8-9424-2AB6E163E4E3}" type="presParOf" srcId="{18BB3430-9E45-401C-AC06-69220AE02810}" destId="{65CB099B-1812-4524-85E0-3DF3A70A88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A0CD80-0F34-4D80-8A0B-7C0A3454648A}" type="doc">
      <dgm:prSet loTypeId="urn:microsoft.com/office/officeart/2005/8/layout/chevron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BC1F4B7D-915D-4B9A-B44C-60C27471B0EA}">
      <dgm:prSet/>
      <dgm:spPr/>
      <dgm:t>
        <a:bodyPr/>
        <a:lstStyle/>
        <a:p>
          <a:pPr rtl="0"/>
          <a:r>
            <a:rPr lang="fr-FR" dirty="0"/>
            <a:t>Reconnaître les signes d’alerte</a:t>
          </a:r>
        </a:p>
      </dgm:t>
    </dgm:pt>
    <dgm:pt modelId="{87977A1B-123B-4E3F-89DB-8E944598C4A0}" type="parTrans" cxnId="{F39D2962-C981-4FEA-BA96-81A0B10BE8D1}">
      <dgm:prSet/>
      <dgm:spPr/>
      <dgm:t>
        <a:bodyPr/>
        <a:lstStyle/>
        <a:p>
          <a:endParaRPr lang="fr-FR"/>
        </a:p>
      </dgm:t>
    </dgm:pt>
    <dgm:pt modelId="{D361ECC9-0F38-41DD-86AA-6A5472323B38}" type="sibTrans" cxnId="{F39D2962-C981-4FEA-BA96-81A0B10BE8D1}">
      <dgm:prSet/>
      <dgm:spPr/>
      <dgm:t>
        <a:bodyPr/>
        <a:lstStyle/>
        <a:p>
          <a:endParaRPr lang="fr-FR"/>
        </a:p>
      </dgm:t>
    </dgm:pt>
    <dgm:pt modelId="{F906A206-F9C5-4F2A-B3E2-E0C5B50D3935}">
      <dgm:prSet/>
      <dgm:spPr/>
      <dgm:t>
        <a:bodyPr/>
        <a:lstStyle/>
        <a:p>
          <a:pPr rtl="0"/>
          <a:r>
            <a:rPr lang="fr-FR" dirty="0"/>
            <a:t>Asthénie, perte d’appétit</a:t>
          </a:r>
        </a:p>
      </dgm:t>
    </dgm:pt>
    <dgm:pt modelId="{79839A95-BF61-4C92-97E7-F13C2B93351A}" type="parTrans" cxnId="{2A117E8E-67A2-4820-BB27-454D209BCFE8}">
      <dgm:prSet/>
      <dgm:spPr/>
      <dgm:t>
        <a:bodyPr/>
        <a:lstStyle/>
        <a:p>
          <a:endParaRPr lang="fr-FR"/>
        </a:p>
      </dgm:t>
    </dgm:pt>
    <dgm:pt modelId="{E3C85CEA-0621-4EB8-92E5-F784CA465DD5}" type="sibTrans" cxnId="{2A117E8E-67A2-4820-BB27-454D209BCFE8}">
      <dgm:prSet/>
      <dgm:spPr/>
      <dgm:t>
        <a:bodyPr/>
        <a:lstStyle/>
        <a:p>
          <a:endParaRPr lang="fr-FR"/>
        </a:p>
      </dgm:t>
    </dgm:pt>
    <dgm:pt modelId="{CF1F7A0C-3204-45FB-8496-53104BDC6012}">
      <dgm:prSet/>
      <dgm:spPr/>
      <dgm:t>
        <a:bodyPr/>
        <a:lstStyle/>
        <a:p>
          <a:pPr rtl="0"/>
          <a:r>
            <a:rPr lang="fr-FR"/>
            <a:t>Dyspnée</a:t>
          </a:r>
        </a:p>
      </dgm:t>
    </dgm:pt>
    <dgm:pt modelId="{F10EFA09-6245-49FD-B31F-2C51E46C6039}" type="parTrans" cxnId="{7295D1AB-9F4D-4B0A-8C00-DDC200DA9C22}">
      <dgm:prSet/>
      <dgm:spPr/>
      <dgm:t>
        <a:bodyPr/>
        <a:lstStyle/>
        <a:p>
          <a:endParaRPr lang="fr-FR"/>
        </a:p>
      </dgm:t>
    </dgm:pt>
    <dgm:pt modelId="{AAE09236-586A-40AF-9589-918961DAE452}" type="sibTrans" cxnId="{7295D1AB-9F4D-4B0A-8C00-DDC200DA9C22}">
      <dgm:prSet/>
      <dgm:spPr/>
      <dgm:t>
        <a:bodyPr/>
        <a:lstStyle/>
        <a:p>
          <a:endParaRPr lang="fr-FR"/>
        </a:p>
      </dgm:t>
    </dgm:pt>
    <dgm:pt modelId="{BA08B701-E4FC-44D9-B597-5F57306A4931}">
      <dgm:prSet/>
      <dgm:spPr/>
      <dgm:t>
        <a:bodyPr/>
        <a:lstStyle/>
        <a:p>
          <a:pPr rtl="0"/>
          <a:r>
            <a:rPr lang="fr-FR"/>
            <a:t>Prise de poids rapide,</a:t>
          </a:r>
        </a:p>
      </dgm:t>
    </dgm:pt>
    <dgm:pt modelId="{A71F5968-D0F0-4F51-9FBF-7299B955B6A6}" type="parTrans" cxnId="{CA54DBB8-2ADE-4626-95FB-1FB48AFA5385}">
      <dgm:prSet/>
      <dgm:spPr/>
      <dgm:t>
        <a:bodyPr/>
        <a:lstStyle/>
        <a:p>
          <a:endParaRPr lang="fr-FR"/>
        </a:p>
      </dgm:t>
    </dgm:pt>
    <dgm:pt modelId="{D2021FFA-BEB1-452C-B248-594E016F631B}" type="sibTrans" cxnId="{CA54DBB8-2ADE-4626-95FB-1FB48AFA5385}">
      <dgm:prSet/>
      <dgm:spPr/>
      <dgm:t>
        <a:bodyPr/>
        <a:lstStyle/>
        <a:p>
          <a:endParaRPr lang="fr-FR"/>
        </a:p>
      </dgm:t>
    </dgm:pt>
    <dgm:pt modelId="{EEE8D37B-D7E1-463B-BC7D-B022DD33B389}">
      <dgm:prSet/>
      <dgm:spPr/>
      <dgm:t>
        <a:bodyPr/>
        <a:lstStyle/>
        <a:p>
          <a:pPr rtl="0"/>
          <a:r>
            <a:rPr lang="fr-FR" dirty="0"/>
            <a:t>Surveillance </a:t>
          </a:r>
          <a:r>
            <a:rPr lang="fr-FR" dirty="0" err="1"/>
            <a:t>oedèmes</a:t>
          </a:r>
          <a:endParaRPr lang="fr-FR" dirty="0"/>
        </a:p>
      </dgm:t>
    </dgm:pt>
    <dgm:pt modelId="{B83F32E7-24F4-4526-B68E-532258423570}" type="parTrans" cxnId="{C25F3303-5212-478B-9812-A416036BC8E5}">
      <dgm:prSet/>
      <dgm:spPr/>
      <dgm:t>
        <a:bodyPr/>
        <a:lstStyle/>
        <a:p>
          <a:endParaRPr lang="fr-FR"/>
        </a:p>
      </dgm:t>
    </dgm:pt>
    <dgm:pt modelId="{EFFBFBFB-8840-47FE-9A7F-BCB254133F12}" type="sibTrans" cxnId="{C25F3303-5212-478B-9812-A416036BC8E5}">
      <dgm:prSet/>
      <dgm:spPr/>
      <dgm:t>
        <a:bodyPr/>
        <a:lstStyle/>
        <a:p>
          <a:endParaRPr lang="fr-FR"/>
        </a:p>
      </dgm:t>
    </dgm:pt>
    <dgm:pt modelId="{64914965-5357-459F-A4E7-F2E716024081}">
      <dgm:prSet/>
      <dgm:spPr/>
      <dgm:t>
        <a:bodyPr/>
        <a:lstStyle/>
        <a:p>
          <a:pPr rtl="0"/>
          <a:r>
            <a:rPr lang="fr-FR"/>
            <a:t>Gestion de la surcharge hydro sodée </a:t>
          </a:r>
        </a:p>
      </dgm:t>
    </dgm:pt>
    <dgm:pt modelId="{0594F880-3A71-477C-95D8-A5490917E238}" type="parTrans" cxnId="{21181ED0-94B5-42AA-AC1B-B2DE1B20CC47}">
      <dgm:prSet/>
      <dgm:spPr/>
      <dgm:t>
        <a:bodyPr/>
        <a:lstStyle/>
        <a:p>
          <a:endParaRPr lang="fr-FR"/>
        </a:p>
      </dgm:t>
    </dgm:pt>
    <dgm:pt modelId="{62C3BA57-7589-4398-A99D-D10D34EFFD0E}" type="sibTrans" cxnId="{21181ED0-94B5-42AA-AC1B-B2DE1B20CC47}">
      <dgm:prSet/>
      <dgm:spPr/>
      <dgm:t>
        <a:bodyPr/>
        <a:lstStyle/>
        <a:p>
          <a:endParaRPr lang="fr-FR"/>
        </a:p>
      </dgm:t>
    </dgm:pt>
    <dgm:pt modelId="{CA8427A3-B73B-4514-B537-AB717075ACBE}">
      <dgm:prSet/>
      <dgm:spPr/>
      <dgm:t>
        <a:bodyPr/>
        <a:lstStyle/>
        <a:p>
          <a:pPr rtl="0"/>
          <a:r>
            <a:rPr lang="fr-FR" dirty="0"/>
            <a:t>Conduite à tenir en cas d’apparition d’</a:t>
          </a:r>
          <a:r>
            <a:rPr lang="fr-FR" dirty="0" err="1"/>
            <a:t>oedèmes</a:t>
          </a:r>
          <a:r>
            <a:rPr lang="fr-FR" dirty="0"/>
            <a:t> </a:t>
          </a:r>
        </a:p>
      </dgm:t>
    </dgm:pt>
    <dgm:pt modelId="{F41E333B-16F1-43F3-B96A-D410C900C1E7}" type="parTrans" cxnId="{5A093291-1ADF-4D22-A654-BF9E2D74B3ED}">
      <dgm:prSet/>
      <dgm:spPr/>
      <dgm:t>
        <a:bodyPr/>
        <a:lstStyle/>
        <a:p>
          <a:endParaRPr lang="fr-FR"/>
        </a:p>
      </dgm:t>
    </dgm:pt>
    <dgm:pt modelId="{08E26FF9-144A-4D69-AF57-A38298A07912}" type="sibTrans" cxnId="{5A093291-1ADF-4D22-A654-BF9E2D74B3ED}">
      <dgm:prSet/>
      <dgm:spPr/>
      <dgm:t>
        <a:bodyPr/>
        <a:lstStyle/>
        <a:p>
          <a:endParaRPr lang="fr-FR"/>
        </a:p>
      </dgm:t>
    </dgm:pt>
    <dgm:pt modelId="{6810DA54-AC28-4791-8232-563349D8858C}">
      <dgm:prSet/>
      <dgm:spPr/>
      <dgm:t>
        <a:bodyPr/>
        <a:lstStyle/>
        <a:p>
          <a:pPr rtl="0"/>
          <a:r>
            <a:rPr lang="fr-FR"/>
            <a:t>Reconnaître les situations à risque d’IRA </a:t>
          </a:r>
        </a:p>
      </dgm:t>
    </dgm:pt>
    <dgm:pt modelId="{59FFDC28-0FFB-4F7B-BB4E-FD990D24E5DF}" type="parTrans" cxnId="{3151292C-B6DA-42DA-BEA6-C63D7569F129}">
      <dgm:prSet/>
      <dgm:spPr/>
      <dgm:t>
        <a:bodyPr/>
        <a:lstStyle/>
        <a:p>
          <a:endParaRPr lang="fr-FR"/>
        </a:p>
      </dgm:t>
    </dgm:pt>
    <dgm:pt modelId="{9E31B9B3-6DE8-4A9E-887C-81ED07ECFCD9}" type="sibTrans" cxnId="{3151292C-B6DA-42DA-BEA6-C63D7569F129}">
      <dgm:prSet/>
      <dgm:spPr/>
      <dgm:t>
        <a:bodyPr/>
        <a:lstStyle/>
        <a:p>
          <a:endParaRPr lang="fr-FR"/>
        </a:p>
      </dgm:t>
    </dgm:pt>
    <dgm:pt modelId="{DE3B1047-94F1-482A-A6ED-013D4BDBD249}">
      <dgm:prSet/>
      <dgm:spPr/>
      <dgm:t>
        <a:bodyPr/>
        <a:lstStyle/>
        <a:p>
          <a:pPr rtl="0"/>
          <a:r>
            <a:rPr lang="fr-FR"/>
            <a:t>Déshydratation</a:t>
          </a:r>
        </a:p>
      </dgm:t>
    </dgm:pt>
    <dgm:pt modelId="{8C14993F-F487-41D8-B1AE-CEA761B12085}" type="parTrans" cxnId="{1A734CC3-B10A-4A08-AF8D-639D04D33835}">
      <dgm:prSet/>
      <dgm:spPr/>
      <dgm:t>
        <a:bodyPr/>
        <a:lstStyle/>
        <a:p>
          <a:endParaRPr lang="fr-FR"/>
        </a:p>
      </dgm:t>
    </dgm:pt>
    <dgm:pt modelId="{34741190-E3EC-4542-A2E3-632D089DB43B}" type="sibTrans" cxnId="{1A734CC3-B10A-4A08-AF8D-639D04D33835}">
      <dgm:prSet/>
      <dgm:spPr/>
      <dgm:t>
        <a:bodyPr/>
        <a:lstStyle/>
        <a:p>
          <a:endParaRPr lang="fr-FR"/>
        </a:p>
      </dgm:t>
    </dgm:pt>
    <dgm:pt modelId="{8E1C8ED7-5278-492B-9B68-2C1AF15876CC}">
      <dgm:prSet/>
      <dgm:spPr/>
      <dgm:t>
        <a:bodyPr/>
        <a:lstStyle/>
        <a:p>
          <a:pPr rtl="0"/>
          <a:r>
            <a:rPr lang="fr-FR"/>
            <a:t>Injection de produits de contraste </a:t>
          </a:r>
        </a:p>
      </dgm:t>
    </dgm:pt>
    <dgm:pt modelId="{D0F58041-042E-4725-8D0C-9DA1D3BF4208}" type="parTrans" cxnId="{D02EAC16-ECD4-4707-9C5F-2EA32BD0E575}">
      <dgm:prSet/>
      <dgm:spPr/>
      <dgm:t>
        <a:bodyPr/>
        <a:lstStyle/>
        <a:p>
          <a:endParaRPr lang="fr-FR"/>
        </a:p>
      </dgm:t>
    </dgm:pt>
    <dgm:pt modelId="{45D6AF10-2FFE-4CD8-AE5B-CD64C2A0736A}" type="sibTrans" cxnId="{D02EAC16-ECD4-4707-9C5F-2EA32BD0E575}">
      <dgm:prSet/>
      <dgm:spPr/>
      <dgm:t>
        <a:bodyPr/>
        <a:lstStyle/>
        <a:p>
          <a:endParaRPr lang="fr-FR"/>
        </a:p>
      </dgm:t>
    </dgm:pt>
    <dgm:pt modelId="{E766DD2C-5B4F-4401-9B48-814EA9258B3B}">
      <dgm:prSet/>
      <dgm:spPr/>
      <dgm:t>
        <a:bodyPr/>
        <a:lstStyle/>
        <a:p>
          <a:pPr rtl="0"/>
          <a:r>
            <a:rPr lang="fr-FR"/>
            <a:t>Prévention capital vasculaire</a:t>
          </a:r>
        </a:p>
      </dgm:t>
    </dgm:pt>
    <dgm:pt modelId="{AEEF53BB-4264-4905-AC81-E88998CF9DFF}" type="parTrans" cxnId="{B15E4E77-1B72-46BA-8949-6887A0B92703}">
      <dgm:prSet/>
      <dgm:spPr/>
      <dgm:t>
        <a:bodyPr/>
        <a:lstStyle/>
        <a:p>
          <a:endParaRPr lang="fr-FR"/>
        </a:p>
      </dgm:t>
    </dgm:pt>
    <dgm:pt modelId="{CD6374F1-31B1-4948-B88E-891EE5C1A318}" type="sibTrans" cxnId="{B15E4E77-1B72-46BA-8949-6887A0B92703}">
      <dgm:prSet/>
      <dgm:spPr/>
      <dgm:t>
        <a:bodyPr/>
        <a:lstStyle/>
        <a:p>
          <a:endParaRPr lang="fr-FR"/>
        </a:p>
      </dgm:t>
    </dgm:pt>
    <dgm:pt modelId="{BC4E7F81-1AF2-43B7-AC24-EAD3F36CE1FC}">
      <dgm:prSet/>
      <dgm:spPr/>
      <dgm:t>
        <a:bodyPr/>
        <a:lstStyle/>
        <a:p>
          <a:pPr rtl="0"/>
          <a:r>
            <a:rPr lang="fr-FR"/>
            <a:t>Prises de sang même bras</a:t>
          </a:r>
        </a:p>
      </dgm:t>
    </dgm:pt>
    <dgm:pt modelId="{18BFEFF2-C47C-49F2-934F-58E94512447D}" type="parTrans" cxnId="{F4F89A11-5DEC-4C63-9BE2-C2AC9F7F6C12}">
      <dgm:prSet/>
      <dgm:spPr/>
      <dgm:t>
        <a:bodyPr/>
        <a:lstStyle/>
        <a:p>
          <a:endParaRPr lang="fr-FR"/>
        </a:p>
      </dgm:t>
    </dgm:pt>
    <dgm:pt modelId="{4036FEAE-6FF5-4CDF-97C9-F24E668A3C7B}" type="sibTrans" cxnId="{F4F89A11-5DEC-4C63-9BE2-C2AC9F7F6C12}">
      <dgm:prSet/>
      <dgm:spPr/>
      <dgm:t>
        <a:bodyPr/>
        <a:lstStyle/>
        <a:p>
          <a:endParaRPr lang="fr-FR"/>
        </a:p>
      </dgm:t>
    </dgm:pt>
    <dgm:pt modelId="{6018E17C-F425-4FC1-BA14-CEC61C8883D4}">
      <dgm:prSet/>
      <dgm:spPr/>
      <dgm:t>
        <a:bodyPr/>
        <a:lstStyle/>
        <a:p>
          <a:pPr rtl="0"/>
          <a:r>
            <a:rPr lang="fr-FR"/>
            <a:t>Privilégier la main</a:t>
          </a:r>
        </a:p>
      </dgm:t>
    </dgm:pt>
    <dgm:pt modelId="{92AA5DB7-E6E9-4BE8-8912-6CDF179C4E53}" type="parTrans" cxnId="{85AC6B9A-5D7E-4DD5-AB3F-4614BC6CF804}">
      <dgm:prSet/>
      <dgm:spPr/>
      <dgm:t>
        <a:bodyPr/>
        <a:lstStyle/>
        <a:p>
          <a:endParaRPr lang="fr-FR"/>
        </a:p>
      </dgm:t>
    </dgm:pt>
    <dgm:pt modelId="{F4EEA2C1-FBFF-408F-A30A-C51155E630BE}" type="sibTrans" cxnId="{85AC6B9A-5D7E-4DD5-AB3F-4614BC6CF804}">
      <dgm:prSet/>
      <dgm:spPr/>
      <dgm:t>
        <a:bodyPr/>
        <a:lstStyle/>
        <a:p>
          <a:endParaRPr lang="fr-FR"/>
        </a:p>
      </dgm:t>
    </dgm:pt>
    <dgm:pt modelId="{67620349-4F95-4971-BD2D-A8C89C78FD25}" type="pres">
      <dgm:prSet presAssocID="{5AA0CD80-0F34-4D80-8A0B-7C0A3454648A}" presName="linearFlow" presStyleCnt="0">
        <dgm:presLayoutVars>
          <dgm:dir/>
          <dgm:animLvl val="lvl"/>
          <dgm:resizeHandles val="exact"/>
        </dgm:presLayoutVars>
      </dgm:prSet>
      <dgm:spPr/>
    </dgm:pt>
    <dgm:pt modelId="{F2E0A8A5-92B7-4DAC-8C8F-E9712A31A929}" type="pres">
      <dgm:prSet presAssocID="{BC1F4B7D-915D-4B9A-B44C-60C27471B0EA}" presName="composite" presStyleCnt="0"/>
      <dgm:spPr/>
    </dgm:pt>
    <dgm:pt modelId="{1B22889B-6301-447B-9423-7F6D019CAE65}" type="pres">
      <dgm:prSet presAssocID="{BC1F4B7D-915D-4B9A-B44C-60C27471B0EA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286EE888-11ED-46DC-B2B3-6C4579B8B3D9}" type="pres">
      <dgm:prSet presAssocID="{BC1F4B7D-915D-4B9A-B44C-60C27471B0EA}" presName="descendantText" presStyleLbl="alignAcc1" presStyleIdx="0" presStyleCnt="4">
        <dgm:presLayoutVars>
          <dgm:bulletEnabled val="1"/>
        </dgm:presLayoutVars>
      </dgm:prSet>
      <dgm:spPr/>
    </dgm:pt>
    <dgm:pt modelId="{CC56E8CD-B664-4F1D-BF1B-EA6E4F239BA6}" type="pres">
      <dgm:prSet presAssocID="{D361ECC9-0F38-41DD-86AA-6A5472323B38}" presName="sp" presStyleCnt="0"/>
      <dgm:spPr/>
    </dgm:pt>
    <dgm:pt modelId="{F9BF2DEF-0E24-47AF-A7F9-C6C923446259}" type="pres">
      <dgm:prSet presAssocID="{64914965-5357-459F-A4E7-F2E716024081}" presName="composite" presStyleCnt="0"/>
      <dgm:spPr/>
    </dgm:pt>
    <dgm:pt modelId="{8A9FCDD3-3E91-484A-AAB7-BE6D9D6DB930}" type="pres">
      <dgm:prSet presAssocID="{64914965-5357-459F-A4E7-F2E716024081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9807D26-2B53-4D7B-AC49-12C7317F84B0}" type="pres">
      <dgm:prSet presAssocID="{64914965-5357-459F-A4E7-F2E716024081}" presName="descendantText" presStyleLbl="alignAcc1" presStyleIdx="1" presStyleCnt="4">
        <dgm:presLayoutVars>
          <dgm:bulletEnabled val="1"/>
        </dgm:presLayoutVars>
      </dgm:prSet>
      <dgm:spPr/>
    </dgm:pt>
    <dgm:pt modelId="{1B639A68-0436-409C-BF73-BD810D824139}" type="pres">
      <dgm:prSet presAssocID="{62C3BA57-7589-4398-A99D-D10D34EFFD0E}" presName="sp" presStyleCnt="0"/>
      <dgm:spPr/>
    </dgm:pt>
    <dgm:pt modelId="{6B657BCB-2D31-49B7-A790-92ABC40D7D2B}" type="pres">
      <dgm:prSet presAssocID="{6810DA54-AC28-4791-8232-563349D8858C}" presName="composite" presStyleCnt="0"/>
      <dgm:spPr/>
    </dgm:pt>
    <dgm:pt modelId="{F3480CEA-8A50-4F93-BAAE-F5C510C37613}" type="pres">
      <dgm:prSet presAssocID="{6810DA54-AC28-4791-8232-563349D8858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47CDDCE3-F167-4E2F-AA53-312587AA057F}" type="pres">
      <dgm:prSet presAssocID="{6810DA54-AC28-4791-8232-563349D8858C}" presName="descendantText" presStyleLbl="alignAcc1" presStyleIdx="2" presStyleCnt="4">
        <dgm:presLayoutVars>
          <dgm:bulletEnabled val="1"/>
        </dgm:presLayoutVars>
      </dgm:prSet>
      <dgm:spPr/>
    </dgm:pt>
    <dgm:pt modelId="{E023BEEB-7E35-42EF-A187-F6087D561BC4}" type="pres">
      <dgm:prSet presAssocID="{9E31B9B3-6DE8-4A9E-887C-81ED07ECFCD9}" presName="sp" presStyleCnt="0"/>
      <dgm:spPr/>
    </dgm:pt>
    <dgm:pt modelId="{B1524406-B03C-4133-BDD8-7FD8CB591DCF}" type="pres">
      <dgm:prSet presAssocID="{E766DD2C-5B4F-4401-9B48-814EA9258B3B}" presName="composite" presStyleCnt="0"/>
      <dgm:spPr/>
    </dgm:pt>
    <dgm:pt modelId="{2E13BB8D-D7D9-42D6-B2DE-4B732F87E64A}" type="pres">
      <dgm:prSet presAssocID="{E766DD2C-5B4F-4401-9B48-814EA9258B3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788A91D-38BE-42F9-9739-079D838E070F}" type="pres">
      <dgm:prSet presAssocID="{E766DD2C-5B4F-4401-9B48-814EA9258B3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C25F3303-5212-478B-9812-A416036BC8E5}" srcId="{BC1F4B7D-915D-4B9A-B44C-60C27471B0EA}" destId="{EEE8D37B-D7E1-463B-BC7D-B022DD33B389}" srcOrd="3" destOrd="0" parTransId="{B83F32E7-24F4-4526-B68E-532258423570}" sibTransId="{EFFBFBFB-8840-47FE-9A7F-BCB254133F12}"/>
    <dgm:cxn modelId="{F4F89A11-5DEC-4C63-9BE2-C2AC9F7F6C12}" srcId="{E766DD2C-5B4F-4401-9B48-814EA9258B3B}" destId="{BC4E7F81-1AF2-43B7-AC24-EAD3F36CE1FC}" srcOrd="0" destOrd="0" parTransId="{18BFEFF2-C47C-49F2-934F-58E94512447D}" sibTransId="{4036FEAE-6FF5-4CDF-97C9-F24E668A3C7B}"/>
    <dgm:cxn modelId="{D02EAC16-ECD4-4707-9C5F-2EA32BD0E575}" srcId="{6810DA54-AC28-4791-8232-563349D8858C}" destId="{8E1C8ED7-5278-492B-9B68-2C1AF15876CC}" srcOrd="1" destOrd="0" parTransId="{D0F58041-042E-4725-8D0C-9DA1D3BF4208}" sibTransId="{45D6AF10-2FFE-4CD8-AE5B-CD64C2A0736A}"/>
    <dgm:cxn modelId="{97C9511A-6515-463C-B1C5-C98278BEA730}" type="presOf" srcId="{BA08B701-E4FC-44D9-B597-5F57306A4931}" destId="{286EE888-11ED-46DC-B2B3-6C4579B8B3D9}" srcOrd="0" destOrd="2" presId="urn:microsoft.com/office/officeart/2005/8/layout/chevron2"/>
    <dgm:cxn modelId="{83D0E823-E64E-4C39-B60E-5A9B8DA39FBB}" type="presOf" srcId="{5AA0CD80-0F34-4D80-8A0B-7C0A3454648A}" destId="{67620349-4F95-4971-BD2D-A8C89C78FD25}" srcOrd="0" destOrd="0" presId="urn:microsoft.com/office/officeart/2005/8/layout/chevron2"/>
    <dgm:cxn modelId="{3151292C-B6DA-42DA-BEA6-C63D7569F129}" srcId="{5AA0CD80-0F34-4D80-8A0B-7C0A3454648A}" destId="{6810DA54-AC28-4791-8232-563349D8858C}" srcOrd="2" destOrd="0" parTransId="{59FFDC28-0FFB-4F7B-BB4E-FD990D24E5DF}" sibTransId="{9E31B9B3-6DE8-4A9E-887C-81ED07ECFCD9}"/>
    <dgm:cxn modelId="{43446F2D-3C9E-4B20-9DE8-AB71A247D780}" type="presOf" srcId="{CF1F7A0C-3204-45FB-8496-53104BDC6012}" destId="{286EE888-11ED-46DC-B2B3-6C4579B8B3D9}" srcOrd="0" destOrd="1" presId="urn:microsoft.com/office/officeart/2005/8/layout/chevron2"/>
    <dgm:cxn modelId="{A4485334-4BA4-4DE0-9EE7-AC1B9E7E5B2A}" type="presOf" srcId="{DE3B1047-94F1-482A-A6ED-013D4BDBD249}" destId="{47CDDCE3-F167-4E2F-AA53-312587AA057F}" srcOrd="0" destOrd="0" presId="urn:microsoft.com/office/officeart/2005/8/layout/chevron2"/>
    <dgm:cxn modelId="{F39D2962-C981-4FEA-BA96-81A0B10BE8D1}" srcId="{5AA0CD80-0F34-4D80-8A0B-7C0A3454648A}" destId="{BC1F4B7D-915D-4B9A-B44C-60C27471B0EA}" srcOrd="0" destOrd="0" parTransId="{87977A1B-123B-4E3F-89DB-8E944598C4A0}" sibTransId="{D361ECC9-0F38-41DD-86AA-6A5472323B38}"/>
    <dgm:cxn modelId="{C4A8FE6F-39DC-4787-AE65-D73B82630AC7}" type="presOf" srcId="{CA8427A3-B73B-4514-B537-AB717075ACBE}" destId="{D9807D26-2B53-4D7B-AC49-12C7317F84B0}" srcOrd="0" destOrd="0" presId="urn:microsoft.com/office/officeart/2005/8/layout/chevron2"/>
    <dgm:cxn modelId="{B15E4E77-1B72-46BA-8949-6887A0B92703}" srcId="{5AA0CD80-0F34-4D80-8A0B-7C0A3454648A}" destId="{E766DD2C-5B4F-4401-9B48-814EA9258B3B}" srcOrd="3" destOrd="0" parTransId="{AEEF53BB-4264-4905-AC81-E88998CF9DFF}" sibTransId="{CD6374F1-31B1-4948-B88E-891EE5C1A318}"/>
    <dgm:cxn modelId="{FFBCEF77-12DA-42A6-ABD5-35E26F4C9857}" type="presOf" srcId="{64914965-5357-459F-A4E7-F2E716024081}" destId="{8A9FCDD3-3E91-484A-AAB7-BE6D9D6DB930}" srcOrd="0" destOrd="0" presId="urn:microsoft.com/office/officeart/2005/8/layout/chevron2"/>
    <dgm:cxn modelId="{FD766659-E4D9-4359-AE18-C7CF7B7075A0}" type="presOf" srcId="{6810DA54-AC28-4791-8232-563349D8858C}" destId="{F3480CEA-8A50-4F93-BAAE-F5C510C37613}" srcOrd="0" destOrd="0" presId="urn:microsoft.com/office/officeart/2005/8/layout/chevron2"/>
    <dgm:cxn modelId="{2A117E8E-67A2-4820-BB27-454D209BCFE8}" srcId="{BC1F4B7D-915D-4B9A-B44C-60C27471B0EA}" destId="{F906A206-F9C5-4F2A-B3E2-E0C5B50D3935}" srcOrd="0" destOrd="0" parTransId="{79839A95-BF61-4C92-97E7-F13C2B93351A}" sibTransId="{E3C85CEA-0621-4EB8-92E5-F784CA465DD5}"/>
    <dgm:cxn modelId="{5A093291-1ADF-4D22-A654-BF9E2D74B3ED}" srcId="{64914965-5357-459F-A4E7-F2E716024081}" destId="{CA8427A3-B73B-4514-B537-AB717075ACBE}" srcOrd="0" destOrd="0" parTransId="{F41E333B-16F1-43F3-B96A-D410C900C1E7}" sibTransId="{08E26FF9-144A-4D69-AF57-A38298A07912}"/>
    <dgm:cxn modelId="{85AC6B9A-5D7E-4DD5-AB3F-4614BC6CF804}" srcId="{E766DD2C-5B4F-4401-9B48-814EA9258B3B}" destId="{6018E17C-F425-4FC1-BA14-CEC61C8883D4}" srcOrd="1" destOrd="0" parTransId="{92AA5DB7-E6E9-4BE8-8912-6CDF179C4E53}" sibTransId="{F4EEA2C1-FBFF-408F-A30A-C51155E630BE}"/>
    <dgm:cxn modelId="{7295D1AB-9F4D-4B0A-8C00-DDC200DA9C22}" srcId="{BC1F4B7D-915D-4B9A-B44C-60C27471B0EA}" destId="{CF1F7A0C-3204-45FB-8496-53104BDC6012}" srcOrd="1" destOrd="0" parTransId="{F10EFA09-6245-49FD-B31F-2C51E46C6039}" sibTransId="{AAE09236-586A-40AF-9589-918961DAE452}"/>
    <dgm:cxn modelId="{E34A4DB2-4FE8-4EC3-B28B-7473CC8DDDB8}" type="presOf" srcId="{BC1F4B7D-915D-4B9A-B44C-60C27471B0EA}" destId="{1B22889B-6301-447B-9423-7F6D019CAE65}" srcOrd="0" destOrd="0" presId="urn:microsoft.com/office/officeart/2005/8/layout/chevron2"/>
    <dgm:cxn modelId="{CA54DBB8-2ADE-4626-95FB-1FB48AFA5385}" srcId="{BC1F4B7D-915D-4B9A-B44C-60C27471B0EA}" destId="{BA08B701-E4FC-44D9-B597-5F57306A4931}" srcOrd="2" destOrd="0" parTransId="{A71F5968-D0F0-4F51-9FBF-7299B955B6A6}" sibTransId="{D2021FFA-BEB1-452C-B248-594E016F631B}"/>
    <dgm:cxn modelId="{1A734CC3-B10A-4A08-AF8D-639D04D33835}" srcId="{6810DA54-AC28-4791-8232-563349D8858C}" destId="{DE3B1047-94F1-482A-A6ED-013D4BDBD249}" srcOrd="0" destOrd="0" parTransId="{8C14993F-F487-41D8-B1AE-CEA761B12085}" sibTransId="{34741190-E3EC-4542-A2E3-632D089DB43B}"/>
    <dgm:cxn modelId="{9C39F4CE-32DB-4F23-B422-37AA699DE4A2}" type="presOf" srcId="{EEE8D37B-D7E1-463B-BC7D-B022DD33B389}" destId="{286EE888-11ED-46DC-B2B3-6C4579B8B3D9}" srcOrd="0" destOrd="3" presId="urn:microsoft.com/office/officeart/2005/8/layout/chevron2"/>
    <dgm:cxn modelId="{048290CF-12E5-4B6F-980D-C2AF66C61BD8}" type="presOf" srcId="{F906A206-F9C5-4F2A-B3E2-E0C5B50D3935}" destId="{286EE888-11ED-46DC-B2B3-6C4579B8B3D9}" srcOrd="0" destOrd="0" presId="urn:microsoft.com/office/officeart/2005/8/layout/chevron2"/>
    <dgm:cxn modelId="{21181ED0-94B5-42AA-AC1B-B2DE1B20CC47}" srcId="{5AA0CD80-0F34-4D80-8A0B-7C0A3454648A}" destId="{64914965-5357-459F-A4E7-F2E716024081}" srcOrd="1" destOrd="0" parTransId="{0594F880-3A71-477C-95D8-A5490917E238}" sibTransId="{62C3BA57-7589-4398-A99D-D10D34EFFD0E}"/>
    <dgm:cxn modelId="{97E308D4-0FFE-4E7F-9277-60F5201CD44F}" type="presOf" srcId="{6018E17C-F425-4FC1-BA14-CEC61C8883D4}" destId="{2788A91D-38BE-42F9-9739-079D838E070F}" srcOrd="0" destOrd="1" presId="urn:microsoft.com/office/officeart/2005/8/layout/chevron2"/>
    <dgm:cxn modelId="{5D1380DD-D0D4-4DB3-8C93-48AAFE24529B}" type="presOf" srcId="{8E1C8ED7-5278-492B-9B68-2C1AF15876CC}" destId="{47CDDCE3-F167-4E2F-AA53-312587AA057F}" srcOrd="0" destOrd="1" presId="urn:microsoft.com/office/officeart/2005/8/layout/chevron2"/>
    <dgm:cxn modelId="{450559DF-6D26-4AEA-B6EA-9AEB42545805}" type="presOf" srcId="{BC4E7F81-1AF2-43B7-AC24-EAD3F36CE1FC}" destId="{2788A91D-38BE-42F9-9739-079D838E070F}" srcOrd="0" destOrd="0" presId="urn:microsoft.com/office/officeart/2005/8/layout/chevron2"/>
    <dgm:cxn modelId="{26D3E0F6-B387-4AE6-A21C-3A7D59AC5821}" type="presOf" srcId="{E766DD2C-5B4F-4401-9B48-814EA9258B3B}" destId="{2E13BB8D-D7D9-42D6-B2DE-4B732F87E64A}" srcOrd="0" destOrd="0" presId="urn:microsoft.com/office/officeart/2005/8/layout/chevron2"/>
    <dgm:cxn modelId="{C3ABD057-990D-4CF5-8EB9-1EC86D2030D8}" type="presParOf" srcId="{67620349-4F95-4971-BD2D-A8C89C78FD25}" destId="{F2E0A8A5-92B7-4DAC-8C8F-E9712A31A929}" srcOrd="0" destOrd="0" presId="urn:microsoft.com/office/officeart/2005/8/layout/chevron2"/>
    <dgm:cxn modelId="{3E869378-50FB-4CAC-AC07-91F6868E04CD}" type="presParOf" srcId="{F2E0A8A5-92B7-4DAC-8C8F-E9712A31A929}" destId="{1B22889B-6301-447B-9423-7F6D019CAE65}" srcOrd="0" destOrd="0" presId="urn:microsoft.com/office/officeart/2005/8/layout/chevron2"/>
    <dgm:cxn modelId="{AEC4926B-7554-4C95-A47E-4C6899802B6E}" type="presParOf" srcId="{F2E0A8A5-92B7-4DAC-8C8F-E9712A31A929}" destId="{286EE888-11ED-46DC-B2B3-6C4579B8B3D9}" srcOrd="1" destOrd="0" presId="urn:microsoft.com/office/officeart/2005/8/layout/chevron2"/>
    <dgm:cxn modelId="{3501DD51-8C85-4F82-818C-0B1BCFF28D8B}" type="presParOf" srcId="{67620349-4F95-4971-BD2D-A8C89C78FD25}" destId="{CC56E8CD-B664-4F1D-BF1B-EA6E4F239BA6}" srcOrd="1" destOrd="0" presId="urn:microsoft.com/office/officeart/2005/8/layout/chevron2"/>
    <dgm:cxn modelId="{7B936C67-323B-4580-B9CB-DAAF274FA8D6}" type="presParOf" srcId="{67620349-4F95-4971-BD2D-A8C89C78FD25}" destId="{F9BF2DEF-0E24-47AF-A7F9-C6C923446259}" srcOrd="2" destOrd="0" presId="urn:microsoft.com/office/officeart/2005/8/layout/chevron2"/>
    <dgm:cxn modelId="{0149D89A-E6D6-4EC8-A54D-D953561EF83C}" type="presParOf" srcId="{F9BF2DEF-0E24-47AF-A7F9-C6C923446259}" destId="{8A9FCDD3-3E91-484A-AAB7-BE6D9D6DB930}" srcOrd="0" destOrd="0" presId="urn:microsoft.com/office/officeart/2005/8/layout/chevron2"/>
    <dgm:cxn modelId="{FF52BA6B-2749-437F-B086-EE2FB584C0BE}" type="presParOf" srcId="{F9BF2DEF-0E24-47AF-A7F9-C6C923446259}" destId="{D9807D26-2B53-4D7B-AC49-12C7317F84B0}" srcOrd="1" destOrd="0" presId="urn:microsoft.com/office/officeart/2005/8/layout/chevron2"/>
    <dgm:cxn modelId="{A45D8166-E86B-4892-B576-52C26D469446}" type="presParOf" srcId="{67620349-4F95-4971-BD2D-A8C89C78FD25}" destId="{1B639A68-0436-409C-BF73-BD810D824139}" srcOrd="3" destOrd="0" presId="urn:microsoft.com/office/officeart/2005/8/layout/chevron2"/>
    <dgm:cxn modelId="{DA2C6F8A-ADBD-41AA-AED1-B7E8ADBF5191}" type="presParOf" srcId="{67620349-4F95-4971-BD2D-A8C89C78FD25}" destId="{6B657BCB-2D31-49B7-A790-92ABC40D7D2B}" srcOrd="4" destOrd="0" presId="urn:microsoft.com/office/officeart/2005/8/layout/chevron2"/>
    <dgm:cxn modelId="{2B58D44B-F25C-47E2-B74D-06668441C468}" type="presParOf" srcId="{6B657BCB-2D31-49B7-A790-92ABC40D7D2B}" destId="{F3480CEA-8A50-4F93-BAAE-F5C510C37613}" srcOrd="0" destOrd="0" presId="urn:microsoft.com/office/officeart/2005/8/layout/chevron2"/>
    <dgm:cxn modelId="{78D61024-4AB8-4A65-B86B-D960DE82F9AB}" type="presParOf" srcId="{6B657BCB-2D31-49B7-A790-92ABC40D7D2B}" destId="{47CDDCE3-F167-4E2F-AA53-312587AA057F}" srcOrd="1" destOrd="0" presId="urn:microsoft.com/office/officeart/2005/8/layout/chevron2"/>
    <dgm:cxn modelId="{955A0032-5B58-4AC7-84F7-C2176DA79542}" type="presParOf" srcId="{67620349-4F95-4971-BD2D-A8C89C78FD25}" destId="{E023BEEB-7E35-42EF-A187-F6087D561BC4}" srcOrd="5" destOrd="0" presId="urn:microsoft.com/office/officeart/2005/8/layout/chevron2"/>
    <dgm:cxn modelId="{C6C26D50-A452-458B-8628-0094786A8D1F}" type="presParOf" srcId="{67620349-4F95-4971-BD2D-A8C89C78FD25}" destId="{B1524406-B03C-4133-BDD8-7FD8CB591DCF}" srcOrd="6" destOrd="0" presId="urn:microsoft.com/office/officeart/2005/8/layout/chevron2"/>
    <dgm:cxn modelId="{EA368236-6DB6-403D-8CD7-57E52D194967}" type="presParOf" srcId="{B1524406-B03C-4133-BDD8-7FD8CB591DCF}" destId="{2E13BB8D-D7D9-42D6-B2DE-4B732F87E64A}" srcOrd="0" destOrd="0" presId="urn:microsoft.com/office/officeart/2005/8/layout/chevron2"/>
    <dgm:cxn modelId="{000AE9FF-721A-4E62-B82F-CA72E33739ED}" type="presParOf" srcId="{B1524406-B03C-4133-BDD8-7FD8CB591DCF}" destId="{2788A91D-38BE-42F9-9739-079D838E070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725456-2BA6-4D1D-930F-5AAA5ED66F4F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55513C4-60F1-4ABF-BE6F-CF9228B29C09}">
      <dgm:prSet/>
      <dgm:spPr/>
      <dgm:t>
        <a:bodyPr/>
        <a:lstStyle/>
        <a:p>
          <a:pPr rtl="0"/>
          <a:r>
            <a:rPr lang="fr-FR" dirty="0"/>
            <a:t>Evaluation gériatrique</a:t>
          </a:r>
        </a:p>
      </dgm:t>
    </dgm:pt>
    <dgm:pt modelId="{F02608D5-8952-4F73-B25D-86465CC738AA}" type="parTrans" cxnId="{8A8FEF5C-0879-4933-96D7-E66B683B1331}">
      <dgm:prSet/>
      <dgm:spPr/>
      <dgm:t>
        <a:bodyPr/>
        <a:lstStyle/>
        <a:p>
          <a:endParaRPr lang="fr-FR"/>
        </a:p>
      </dgm:t>
    </dgm:pt>
    <dgm:pt modelId="{8150B6E8-3DD9-4E1D-B0F8-432C8908693B}" type="sibTrans" cxnId="{8A8FEF5C-0879-4933-96D7-E66B683B1331}">
      <dgm:prSet/>
      <dgm:spPr/>
      <dgm:t>
        <a:bodyPr/>
        <a:lstStyle/>
        <a:p>
          <a:endParaRPr lang="fr-FR"/>
        </a:p>
      </dgm:t>
    </dgm:pt>
    <dgm:pt modelId="{6DD03A9C-63E8-47A3-AD2F-F9325D3DD158}">
      <dgm:prSet/>
      <dgm:spPr/>
      <dgm:t>
        <a:bodyPr/>
        <a:lstStyle/>
        <a:p>
          <a:pPr rtl="0"/>
          <a:r>
            <a:rPr lang="fr-FR" dirty="0"/>
            <a:t>Lorsque balance bénéfices/risques des différentes options de traitement pose question</a:t>
          </a:r>
        </a:p>
      </dgm:t>
    </dgm:pt>
    <dgm:pt modelId="{B479DCA9-C296-454E-9FF6-770CFFF51F10}" type="parTrans" cxnId="{8DB21C42-81D1-4CAA-ABB1-787115DBBFFB}">
      <dgm:prSet/>
      <dgm:spPr/>
      <dgm:t>
        <a:bodyPr/>
        <a:lstStyle/>
        <a:p>
          <a:endParaRPr lang="fr-FR"/>
        </a:p>
      </dgm:t>
    </dgm:pt>
    <dgm:pt modelId="{B58BC402-519B-48BA-9843-5849BD8031B7}" type="sibTrans" cxnId="{8DB21C42-81D1-4CAA-ABB1-787115DBBFFB}">
      <dgm:prSet/>
      <dgm:spPr/>
      <dgm:t>
        <a:bodyPr/>
        <a:lstStyle/>
        <a:p>
          <a:endParaRPr lang="fr-FR"/>
        </a:p>
      </dgm:t>
    </dgm:pt>
    <dgm:pt modelId="{8689920E-6D4D-4F2C-87B4-237322C23146}">
      <dgm:prSet/>
      <dgm:spPr/>
      <dgm:t>
        <a:bodyPr/>
        <a:lstStyle/>
        <a:p>
          <a:pPr rtl="0"/>
          <a:r>
            <a:rPr lang="fr-FR" dirty="0"/>
            <a:t>UMG/ Unité Verte</a:t>
          </a:r>
        </a:p>
      </dgm:t>
    </dgm:pt>
    <dgm:pt modelId="{59E724BB-46A7-4518-8F83-0CD1586A2B5A}" type="parTrans" cxnId="{17D7621B-A842-4A6A-BC44-6CA5EB630DD1}">
      <dgm:prSet/>
      <dgm:spPr/>
      <dgm:t>
        <a:bodyPr/>
        <a:lstStyle/>
        <a:p>
          <a:endParaRPr lang="fr-FR"/>
        </a:p>
      </dgm:t>
    </dgm:pt>
    <dgm:pt modelId="{4AED379E-CC59-4E4E-A2CC-C04B2CD7F286}" type="sibTrans" cxnId="{17D7621B-A842-4A6A-BC44-6CA5EB630DD1}">
      <dgm:prSet/>
      <dgm:spPr/>
      <dgm:t>
        <a:bodyPr/>
        <a:lstStyle/>
        <a:p>
          <a:endParaRPr lang="fr-FR"/>
        </a:p>
      </dgm:t>
    </dgm:pt>
    <dgm:pt modelId="{EEC7989A-A201-4448-B3DD-E8C171BD2833}">
      <dgm:prSet/>
      <dgm:spPr/>
      <dgm:t>
        <a:bodyPr/>
        <a:lstStyle/>
        <a:p>
          <a:pPr rtl="0"/>
          <a:r>
            <a:rPr lang="fr-FR"/>
            <a:t>Prise en charge sociale</a:t>
          </a:r>
        </a:p>
      </dgm:t>
    </dgm:pt>
    <dgm:pt modelId="{FA6EC3D2-5408-4221-AB3D-842C141DC608}" type="parTrans" cxnId="{5DB81C2B-76A1-407A-87F9-B211C8BC84E0}">
      <dgm:prSet/>
      <dgm:spPr/>
      <dgm:t>
        <a:bodyPr/>
        <a:lstStyle/>
        <a:p>
          <a:endParaRPr lang="fr-FR"/>
        </a:p>
      </dgm:t>
    </dgm:pt>
    <dgm:pt modelId="{BFB6B370-AA07-4B4C-96AD-DD09DA25569E}" type="sibTrans" cxnId="{5DB81C2B-76A1-407A-87F9-B211C8BC84E0}">
      <dgm:prSet/>
      <dgm:spPr/>
      <dgm:t>
        <a:bodyPr/>
        <a:lstStyle/>
        <a:p>
          <a:endParaRPr lang="fr-FR"/>
        </a:p>
      </dgm:t>
    </dgm:pt>
    <dgm:pt modelId="{038D12EF-4CB7-4C47-9C65-A10ADA3420BF}">
      <dgm:prSet/>
      <dgm:spPr/>
      <dgm:t>
        <a:bodyPr/>
        <a:lstStyle/>
        <a:p>
          <a:pPr rtl="0"/>
          <a:r>
            <a:rPr lang="fr-FR" dirty="0"/>
            <a:t>Orientation vers AS</a:t>
          </a:r>
        </a:p>
      </dgm:t>
    </dgm:pt>
    <dgm:pt modelId="{D68D80D4-8BBC-4AA7-A4AD-59EFAA5EE99F}" type="parTrans" cxnId="{313206C4-E75A-42DE-A553-973E100D546F}">
      <dgm:prSet/>
      <dgm:spPr/>
      <dgm:t>
        <a:bodyPr/>
        <a:lstStyle/>
        <a:p>
          <a:endParaRPr lang="fr-FR"/>
        </a:p>
      </dgm:t>
    </dgm:pt>
    <dgm:pt modelId="{19D30F1D-CAD8-42BA-AE81-A56FAEB2E461}" type="sibTrans" cxnId="{313206C4-E75A-42DE-A553-973E100D546F}">
      <dgm:prSet/>
      <dgm:spPr/>
      <dgm:t>
        <a:bodyPr/>
        <a:lstStyle/>
        <a:p>
          <a:endParaRPr lang="fr-FR"/>
        </a:p>
      </dgm:t>
    </dgm:pt>
    <dgm:pt modelId="{1B2E12CB-7913-4072-9579-4BF73265F5D4}">
      <dgm:prSet/>
      <dgm:spPr/>
      <dgm:t>
        <a:bodyPr/>
        <a:lstStyle/>
        <a:p>
          <a:pPr rtl="0"/>
          <a:r>
            <a:rPr lang="fr-FR" dirty="0"/>
            <a:t>Orientation consultation pharmaceutique</a:t>
          </a:r>
        </a:p>
      </dgm:t>
    </dgm:pt>
    <dgm:pt modelId="{02974E00-8878-4C98-A7AF-DA5CACC5E76E}" type="parTrans" cxnId="{3D0296ED-13A8-4299-9DD6-0D12D4D41091}">
      <dgm:prSet/>
      <dgm:spPr/>
      <dgm:t>
        <a:bodyPr/>
        <a:lstStyle/>
        <a:p>
          <a:endParaRPr lang="fr-FR"/>
        </a:p>
      </dgm:t>
    </dgm:pt>
    <dgm:pt modelId="{9A5A546F-8F65-4B12-84AC-1009F0B4CA78}" type="sibTrans" cxnId="{3D0296ED-13A8-4299-9DD6-0D12D4D41091}">
      <dgm:prSet/>
      <dgm:spPr/>
      <dgm:t>
        <a:bodyPr/>
        <a:lstStyle/>
        <a:p>
          <a:endParaRPr lang="fr-FR"/>
        </a:p>
      </dgm:t>
    </dgm:pt>
    <dgm:pt modelId="{CBE1C162-FBB6-4DB8-8B51-CA5ED429ACCA}">
      <dgm:prSet/>
      <dgm:spPr/>
      <dgm:t>
        <a:bodyPr/>
        <a:lstStyle/>
        <a:p>
          <a:pPr rtl="0"/>
          <a:r>
            <a:rPr lang="fr-FR" dirty="0"/>
            <a:t> Conciliation si gestion des traitements nous semble inadaptée</a:t>
          </a:r>
        </a:p>
      </dgm:t>
    </dgm:pt>
    <dgm:pt modelId="{D70C24BB-2B67-4DC4-B98C-DBBF794C3522}" type="parTrans" cxnId="{10F5681B-228C-43B9-85E2-2E805FDEA92D}">
      <dgm:prSet/>
      <dgm:spPr/>
      <dgm:t>
        <a:bodyPr/>
        <a:lstStyle/>
        <a:p>
          <a:endParaRPr lang="fr-FR"/>
        </a:p>
      </dgm:t>
    </dgm:pt>
    <dgm:pt modelId="{312AE286-3190-4A93-9F4C-E742735ABB86}" type="sibTrans" cxnId="{10F5681B-228C-43B9-85E2-2E805FDEA92D}">
      <dgm:prSet/>
      <dgm:spPr/>
      <dgm:t>
        <a:bodyPr/>
        <a:lstStyle/>
        <a:p>
          <a:endParaRPr lang="fr-FR"/>
        </a:p>
      </dgm:t>
    </dgm:pt>
    <dgm:pt modelId="{435ED85F-61F9-4E29-9FC5-0311A6D98C00}">
      <dgm:prSet/>
      <dgm:spPr/>
      <dgm:t>
        <a:bodyPr/>
        <a:lstStyle/>
        <a:p>
          <a:pPr rtl="0"/>
          <a:r>
            <a:rPr lang="fr-FR" dirty="0"/>
            <a:t>Si difficultés évoquées lors de l’entretien vis-à-vis du domicile, de l’aidant, voire de l’état cognitif d’un patient âgé</a:t>
          </a:r>
        </a:p>
      </dgm:t>
    </dgm:pt>
    <dgm:pt modelId="{F61F7A81-AE4A-4269-A12F-8ACF8163A099}" type="parTrans" cxnId="{027CC536-E18B-4730-B8C4-A77A97823068}">
      <dgm:prSet/>
      <dgm:spPr/>
    </dgm:pt>
    <dgm:pt modelId="{9319B5F0-7DFC-4D02-9438-ED32BF0AEEF5}" type="sibTrans" cxnId="{027CC536-E18B-4730-B8C4-A77A97823068}">
      <dgm:prSet/>
      <dgm:spPr/>
    </dgm:pt>
    <dgm:pt modelId="{FBFDAEFC-E411-47AD-ACCC-8A751C00DC6D}" type="pres">
      <dgm:prSet presAssocID="{F4725456-2BA6-4D1D-930F-5AAA5ED66F4F}" presName="Name0" presStyleCnt="0">
        <dgm:presLayoutVars>
          <dgm:dir/>
          <dgm:animLvl val="lvl"/>
          <dgm:resizeHandles val="exact"/>
        </dgm:presLayoutVars>
      </dgm:prSet>
      <dgm:spPr/>
    </dgm:pt>
    <dgm:pt modelId="{D37E3EB8-200D-4F79-8840-AF21E08A15E0}" type="pres">
      <dgm:prSet presAssocID="{C55513C4-60F1-4ABF-BE6F-CF9228B29C09}" presName="linNode" presStyleCnt="0"/>
      <dgm:spPr/>
    </dgm:pt>
    <dgm:pt modelId="{913ECD13-97D2-48D5-98E2-ECCB2FB6F82C}" type="pres">
      <dgm:prSet presAssocID="{C55513C4-60F1-4ABF-BE6F-CF9228B29C0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F8A88D4-EC39-4EE6-8422-14DF064DACDE}" type="pres">
      <dgm:prSet presAssocID="{C55513C4-60F1-4ABF-BE6F-CF9228B29C09}" presName="descendantText" presStyleLbl="alignAccFollowNode1" presStyleIdx="0" presStyleCnt="3">
        <dgm:presLayoutVars>
          <dgm:bulletEnabled val="1"/>
        </dgm:presLayoutVars>
      </dgm:prSet>
      <dgm:spPr/>
    </dgm:pt>
    <dgm:pt modelId="{C1E57CC1-AE49-46F8-AE56-2BF09929352E}" type="pres">
      <dgm:prSet presAssocID="{8150B6E8-3DD9-4E1D-B0F8-432C8908693B}" presName="sp" presStyleCnt="0"/>
      <dgm:spPr/>
    </dgm:pt>
    <dgm:pt modelId="{492E69C7-1454-482C-9AE7-58C5AB82571D}" type="pres">
      <dgm:prSet presAssocID="{EEC7989A-A201-4448-B3DD-E8C171BD2833}" presName="linNode" presStyleCnt="0"/>
      <dgm:spPr/>
    </dgm:pt>
    <dgm:pt modelId="{ED361105-233C-4C18-B8FA-30E5323F4D15}" type="pres">
      <dgm:prSet presAssocID="{EEC7989A-A201-4448-B3DD-E8C171BD2833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EEC0E98-BBA4-4C60-8A05-7A1A2CB84988}" type="pres">
      <dgm:prSet presAssocID="{EEC7989A-A201-4448-B3DD-E8C171BD2833}" presName="descendantText" presStyleLbl="alignAccFollowNode1" presStyleIdx="1" presStyleCnt="3">
        <dgm:presLayoutVars>
          <dgm:bulletEnabled val="1"/>
        </dgm:presLayoutVars>
      </dgm:prSet>
      <dgm:spPr/>
    </dgm:pt>
    <dgm:pt modelId="{3338A81C-FA15-4DB1-84B1-D38E958FF0F4}" type="pres">
      <dgm:prSet presAssocID="{BFB6B370-AA07-4B4C-96AD-DD09DA25569E}" presName="sp" presStyleCnt="0"/>
      <dgm:spPr/>
    </dgm:pt>
    <dgm:pt modelId="{DAA94729-6370-40C4-AC58-9BB84FD09265}" type="pres">
      <dgm:prSet presAssocID="{1B2E12CB-7913-4072-9579-4BF73265F5D4}" presName="linNode" presStyleCnt="0"/>
      <dgm:spPr/>
    </dgm:pt>
    <dgm:pt modelId="{CADDD285-2DE6-4A26-B770-EEDB20C943B7}" type="pres">
      <dgm:prSet presAssocID="{1B2E12CB-7913-4072-9579-4BF73265F5D4}" presName="parentText" presStyleLbl="node1" presStyleIdx="2" presStyleCnt="3" custLinFactNeighborX="-13" custLinFactNeighborY="906">
        <dgm:presLayoutVars>
          <dgm:chMax val="1"/>
          <dgm:bulletEnabled val="1"/>
        </dgm:presLayoutVars>
      </dgm:prSet>
      <dgm:spPr/>
    </dgm:pt>
    <dgm:pt modelId="{502B0A26-EE35-48DC-84CC-0AF083100BA9}" type="pres">
      <dgm:prSet presAssocID="{1B2E12CB-7913-4072-9579-4BF73265F5D4}" presName="descendantText" presStyleLbl="alignAccFollowNode1" presStyleIdx="2" presStyleCnt="3" custLinFactNeighborY="0">
        <dgm:presLayoutVars>
          <dgm:bulletEnabled val="1"/>
        </dgm:presLayoutVars>
      </dgm:prSet>
      <dgm:spPr/>
    </dgm:pt>
  </dgm:ptLst>
  <dgm:cxnLst>
    <dgm:cxn modelId="{17D7621B-A842-4A6A-BC44-6CA5EB630DD1}" srcId="{C55513C4-60F1-4ABF-BE6F-CF9228B29C09}" destId="{8689920E-6D4D-4F2C-87B4-237322C23146}" srcOrd="2" destOrd="0" parTransId="{59E724BB-46A7-4518-8F83-0CD1586A2B5A}" sibTransId="{4AED379E-CC59-4E4E-A2CC-C04B2CD7F286}"/>
    <dgm:cxn modelId="{10F5681B-228C-43B9-85E2-2E805FDEA92D}" srcId="{1B2E12CB-7913-4072-9579-4BF73265F5D4}" destId="{CBE1C162-FBB6-4DB8-8B51-CA5ED429ACCA}" srcOrd="0" destOrd="0" parTransId="{D70C24BB-2B67-4DC4-B98C-DBBF794C3522}" sibTransId="{312AE286-3190-4A93-9F4C-E742735ABB86}"/>
    <dgm:cxn modelId="{99704C1D-D608-4959-AF00-05472A888408}" type="presOf" srcId="{6DD03A9C-63E8-47A3-AD2F-F9325D3DD158}" destId="{1F8A88D4-EC39-4EE6-8422-14DF064DACDE}" srcOrd="0" destOrd="0" presId="urn:microsoft.com/office/officeart/2005/8/layout/vList5"/>
    <dgm:cxn modelId="{5DB81C2B-76A1-407A-87F9-B211C8BC84E0}" srcId="{F4725456-2BA6-4D1D-930F-5AAA5ED66F4F}" destId="{EEC7989A-A201-4448-B3DD-E8C171BD2833}" srcOrd="1" destOrd="0" parTransId="{FA6EC3D2-5408-4221-AB3D-842C141DC608}" sibTransId="{BFB6B370-AA07-4B4C-96AD-DD09DA25569E}"/>
    <dgm:cxn modelId="{027CC536-E18B-4730-B8C4-A77A97823068}" srcId="{C55513C4-60F1-4ABF-BE6F-CF9228B29C09}" destId="{435ED85F-61F9-4E29-9FC5-0311A6D98C00}" srcOrd="1" destOrd="0" parTransId="{F61F7A81-AE4A-4269-A12F-8ACF8163A099}" sibTransId="{9319B5F0-7DFC-4D02-9438-ED32BF0AEEF5}"/>
    <dgm:cxn modelId="{8A8FEF5C-0879-4933-96D7-E66B683B1331}" srcId="{F4725456-2BA6-4D1D-930F-5AAA5ED66F4F}" destId="{C55513C4-60F1-4ABF-BE6F-CF9228B29C09}" srcOrd="0" destOrd="0" parTransId="{F02608D5-8952-4F73-B25D-86465CC738AA}" sibTransId="{8150B6E8-3DD9-4E1D-B0F8-432C8908693B}"/>
    <dgm:cxn modelId="{1DA8CF5D-03B1-465D-8015-5D619E4FB610}" type="presOf" srcId="{CBE1C162-FBB6-4DB8-8B51-CA5ED429ACCA}" destId="{502B0A26-EE35-48DC-84CC-0AF083100BA9}" srcOrd="0" destOrd="0" presId="urn:microsoft.com/office/officeart/2005/8/layout/vList5"/>
    <dgm:cxn modelId="{8DB21C42-81D1-4CAA-ABB1-787115DBBFFB}" srcId="{C55513C4-60F1-4ABF-BE6F-CF9228B29C09}" destId="{6DD03A9C-63E8-47A3-AD2F-F9325D3DD158}" srcOrd="0" destOrd="0" parTransId="{B479DCA9-C296-454E-9FF6-770CFFF51F10}" sibTransId="{B58BC402-519B-48BA-9843-5849BD8031B7}"/>
    <dgm:cxn modelId="{3E75ED6D-CF13-422F-AE36-AA982E2178CA}" type="presOf" srcId="{C55513C4-60F1-4ABF-BE6F-CF9228B29C09}" destId="{913ECD13-97D2-48D5-98E2-ECCB2FB6F82C}" srcOrd="0" destOrd="0" presId="urn:microsoft.com/office/officeart/2005/8/layout/vList5"/>
    <dgm:cxn modelId="{225FC878-067A-4230-A2A1-A437A1D66729}" type="presOf" srcId="{8689920E-6D4D-4F2C-87B4-237322C23146}" destId="{1F8A88D4-EC39-4EE6-8422-14DF064DACDE}" srcOrd="0" destOrd="2" presId="urn:microsoft.com/office/officeart/2005/8/layout/vList5"/>
    <dgm:cxn modelId="{9A4D9F97-E6ED-4380-BF48-228664F12A64}" type="presOf" srcId="{1B2E12CB-7913-4072-9579-4BF73265F5D4}" destId="{CADDD285-2DE6-4A26-B770-EEDB20C943B7}" srcOrd="0" destOrd="0" presId="urn:microsoft.com/office/officeart/2005/8/layout/vList5"/>
    <dgm:cxn modelId="{D2C0B0A3-BD50-4CBC-AFA8-2FD718975E9D}" type="presOf" srcId="{435ED85F-61F9-4E29-9FC5-0311A6D98C00}" destId="{1F8A88D4-EC39-4EE6-8422-14DF064DACDE}" srcOrd="0" destOrd="1" presId="urn:microsoft.com/office/officeart/2005/8/layout/vList5"/>
    <dgm:cxn modelId="{313206C4-E75A-42DE-A553-973E100D546F}" srcId="{EEC7989A-A201-4448-B3DD-E8C171BD2833}" destId="{038D12EF-4CB7-4C47-9C65-A10ADA3420BF}" srcOrd="0" destOrd="0" parTransId="{D68D80D4-8BBC-4AA7-A4AD-59EFAA5EE99F}" sibTransId="{19D30F1D-CAD8-42BA-AE81-A56FAEB2E461}"/>
    <dgm:cxn modelId="{3D0296ED-13A8-4299-9DD6-0D12D4D41091}" srcId="{F4725456-2BA6-4D1D-930F-5AAA5ED66F4F}" destId="{1B2E12CB-7913-4072-9579-4BF73265F5D4}" srcOrd="2" destOrd="0" parTransId="{02974E00-8878-4C98-A7AF-DA5CACC5E76E}" sibTransId="{9A5A546F-8F65-4B12-84AC-1009F0B4CA78}"/>
    <dgm:cxn modelId="{3134A2ED-67BD-4490-AF31-93FD3CCFCC1D}" type="presOf" srcId="{EEC7989A-A201-4448-B3DD-E8C171BD2833}" destId="{ED361105-233C-4C18-B8FA-30E5323F4D15}" srcOrd="0" destOrd="0" presId="urn:microsoft.com/office/officeart/2005/8/layout/vList5"/>
    <dgm:cxn modelId="{763F3CEF-B062-45C1-B7DC-B3E331F86040}" type="presOf" srcId="{F4725456-2BA6-4D1D-930F-5AAA5ED66F4F}" destId="{FBFDAEFC-E411-47AD-ACCC-8A751C00DC6D}" srcOrd="0" destOrd="0" presId="urn:microsoft.com/office/officeart/2005/8/layout/vList5"/>
    <dgm:cxn modelId="{FED9EFFC-FF51-4147-B276-8D6519B881A5}" type="presOf" srcId="{038D12EF-4CB7-4C47-9C65-A10ADA3420BF}" destId="{DEEC0E98-BBA4-4C60-8A05-7A1A2CB84988}" srcOrd="0" destOrd="0" presId="urn:microsoft.com/office/officeart/2005/8/layout/vList5"/>
    <dgm:cxn modelId="{DE720760-7531-4FE3-985F-18CC133E2E53}" type="presParOf" srcId="{FBFDAEFC-E411-47AD-ACCC-8A751C00DC6D}" destId="{D37E3EB8-200D-4F79-8840-AF21E08A15E0}" srcOrd="0" destOrd="0" presId="urn:microsoft.com/office/officeart/2005/8/layout/vList5"/>
    <dgm:cxn modelId="{634BC079-D1BD-47B4-89C8-B660CDDD89F5}" type="presParOf" srcId="{D37E3EB8-200D-4F79-8840-AF21E08A15E0}" destId="{913ECD13-97D2-48D5-98E2-ECCB2FB6F82C}" srcOrd="0" destOrd="0" presId="urn:microsoft.com/office/officeart/2005/8/layout/vList5"/>
    <dgm:cxn modelId="{DB42E54F-A984-4EBE-A813-00E0080D4194}" type="presParOf" srcId="{D37E3EB8-200D-4F79-8840-AF21E08A15E0}" destId="{1F8A88D4-EC39-4EE6-8422-14DF064DACDE}" srcOrd="1" destOrd="0" presId="urn:microsoft.com/office/officeart/2005/8/layout/vList5"/>
    <dgm:cxn modelId="{20D4A177-A21C-43D4-B38B-3449A99368EF}" type="presParOf" srcId="{FBFDAEFC-E411-47AD-ACCC-8A751C00DC6D}" destId="{C1E57CC1-AE49-46F8-AE56-2BF09929352E}" srcOrd="1" destOrd="0" presId="urn:microsoft.com/office/officeart/2005/8/layout/vList5"/>
    <dgm:cxn modelId="{285EEE45-579C-4E8C-8540-3AA97E0C6EF4}" type="presParOf" srcId="{FBFDAEFC-E411-47AD-ACCC-8A751C00DC6D}" destId="{492E69C7-1454-482C-9AE7-58C5AB82571D}" srcOrd="2" destOrd="0" presId="urn:microsoft.com/office/officeart/2005/8/layout/vList5"/>
    <dgm:cxn modelId="{BFF82097-D055-476B-B64B-7E125371FF85}" type="presParOf" srcId="{492E69C7-1454-482C-9AE7-58C5AB82571D}" destId="{ED361105-233C-4C18-B8FA-30E5323F4D15}" srcOrd="0" destOrd="0" presId="urn:microsoft.com/office/officeart/2005/8/layout/vList5"/>
    <dgm:cxn modelId="{E087C0D6-5D1F-4C9C-862D-0A37506454BB}" type="presParOf" srcId="{492E69C7-1454-482C-9AE7-58C5AB82571D}" destId="{DEEC0E98-BBA4-4C60-8A05-7A1A2CB84988}" srcOrd="1" destOrd="0" presId="urn:microsoft.com/office/officeart/2005/8/layout/vList5"/>
    <dgm:cxn modelId="{2DA751C2-4008-417E-9397-CCF383BA9227}" type="presParOf" srcId="{FBFDAEFC-E411-47AD-ACCC-8A751C00DC6D}" destId="{3338A81C-FA15-4DB1-84B1-D38E958FF0F4}" srcOrd="3" destOrd="0" presId="urn:microsoft.com/office/officeart/2005/8/layout/vList5"/>
    <dgm:cxn modelId="{7C4C94F7-1725-4D23-9940-77F14C53AAAC}" type="presParOf" srcId="{FBFDAEFC-E411-47AD-ACCC-8A751C00DC6D}" destId="{DAA94729-6370-40C4-AC58-9BB84FD09265}" srcOrd="4" destOrd="0" presId="urn:microsoft.com/office/officeart/2005/8/layout/vList5"/>
    <dgm:cxn modelId="{55FACCF1-37CA-4C65-9AFF-2155993D9A79}" type="presParOf" srcId="{DAA94729-6370-40C4-AC58-9BB84FD09265}" destId="{CADDD285-2DE6-4A26-B770-EEDB20C943B7}" srcOrd="0" destOrd="0" presId="urn:microsoft.com/office/officeart/2005/8/layout/vList5"/>
    <dgm:cxn modelId="{7B74B6BC-D228-4A85-96EE-26ABD4201FFC}" type="presParOf" srcId="{DAA94729-6370-40C4-AC58-9BB84FD09265}" destId="{502B0A26-EE35-48DC-84CC-0AF083100BA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0C234C-9002-4CD2-BFBF-F87EE9382B53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B20F5F7-46A9-4047-B756-FCD84301CB18}">
      <dgm:prSet/>
      <dgm:spPr/>
      <dgm:t>
        <a:bodyPr/>
        <a:lstStyle/>
        <a:p>
          <a:pPr rtl="0"/>
          <a:r>
            <a:rPr lang="fr-FR" dirty="0"/>
            <a:t>Orienter vers les programmes d’ETP individuels ou collectifs</a:t>
          </a:r>
        </a:p>
      </dgm:t>
    </dgm:pt>
    <dgm:pt modelId="{5BF229BE-4B0E-47B9-A40C-D2E404B7B876}" type="parTrans" cxnId="{7472FF8B-DCDF-474B-83B6-C3B6C7EBCF78}">
      <dgm:prSet/>
      <dgm:spPr/>
      <dgm:t>
        <a:bodyPr/>
        <a:lstStyle/>
        <a:p>
          <a:endParaRPr lang="fr-FR"/>
        </a:p>
      </dgm:t>
    </dgm:pt>
    <dgm:pt modelId="{501A2C52-B13E-4FDE-8178-791FE7F7FB2A}" type="sibTrans" cxnId="{7472FF8B-DCDF-474B-83B6-C3B6C7EBCF78}">
      <dgm:prSet/>
      <dgm:spPr/>
      <dgm:t>
        <a:bodyPr/>
        <a:lstStyle/>
        <a:p>
          <a:endParaRPr lang="fr-FR"/>
        </a:p>
      </dgm:t>
    </dgm:pt>
    <dgm:pt modelId="{119575EB-93BC-45E5-8F33-ABFC1EF53B8C}">
      <dgm:prSet/>
      <dgm:spPr/>
      <dgm:t>
        <a:bodyPr/>
        <a:lstStyle/>
        <a:p>
          <a:pPr rtl="0"/>
          <a:r>
            <a:rPr lang="fr-FR"/>
            <a:t>Néphro-protection</a:t>
          </a:r>
        </a:p>
      </dgm:t>
    </dgm:pt>
    <dgm:pt modelId="{6C8E88A8-2AB9-484E-9746-0D5ADF4CB5C4}" type="parTrans" cxnId="{DF2EF0A2-2FC2-4F21-85FF-EF4409308E5E}">
      <dgm:prSet/>
      <dgm:spPr/>
      <dgm:t>
        <a:bodyPr/>
        <a:lstStyle/>
        <a:p>
          <a:endParaRPr lang="fr-FR"/>
        </a:p>
      </dgm:t>
    </dgm:pt>
    <dgm:pt modelId="{F1EDE4AB-4585-4465-9422-46C6DE94C7B4}" type="sibTrans" cxnId="{DF2EF0A2-2FC2-4F21-85FF-EF4409308E5E}">
      <dgm:prSet/>
      <dgm:spPr/>
      <dgm:t>
        <a:bodyPr/>
        <a:lstStyle/>
        <a:p>
          <a:endParaRPr lang="fr-FR"/>
        </a:p>
      </dgm:t>
    </dgm:pt>
    <dgm:pt modelId="{70407C28-1E2E-409F-A7BF-B6186E1AEE9F}">
      <dgm:prSet/>
      <dgm:spPr/>
      <dgm:t>
        <a:bodyPr/>
        <a:lstStyle/>
        <a:p>
          <a:pPr rtl="0"/>
          <a:r>
            <a:rPr lang="fr-FR"/>
            <a:t>Aide au choix de la technique</a:t>
          </a:r>
        </a:p>
      </dgm:t>
    </dgm:pt>
    <dgm:pt modelId="{68749E66-7722-4CAA-BFB6-C6D1FB55DA7E}" type="parTrans" cxnId="{B5F9D3EB-2AC9-48C7-98C9-59D7C9BB8F36}">
      <dgm:prSet/>
      <dgm:spPr/>
      <dgm:t>
        <a:bodyPr/>
        <a:lstStyle/>
        <a:p>
          <a:endParaRPr lang="fr-FR"/>
        </a:p>
      </dgm:t>
    </dgm:pt>
    <dgm:pt modelId="{70078AD4-897C-4ED8-84F9-906E13E2CDEB}" type="sibTrans" cxnId="{B5F9D3EB-2AC9-48C7-98C9-59D7C9BB8F36}">
      <dgm:prSet/>
      <dgm:spPr/>
      <dgm:t>
        <a:bodyPr/>
        <a:lstStyle/>
        <a:p>
          <a:endParaRPr lang="fr-FR"/>
        </a:p>
      </dgm:t>
    </dgm:pt>
    <dgm:pt modelId="{A2EBEB03-16CF-45A4-8839-C2F163BD56AA}">
      <dgm:prSet/>
      <dgm:spPr/>
      <dgm:t>
        <a:bodyPr/>
        <a:lstStyle/>
        <a:p>
          <a:pPr rtl="0"/>
          <a:r>
            <a:rPr lang="fr-FR" dirty="0"/>
            <a:t>ETP individuelle pour choix de la technique</a:t>
          </a:r>
        </a:p>
      </dgm:t>
    </dgm:pt>
    <dgm:pt modelId="{EC976B6C-AB12-47DB-83F4-8EE1CCAC0F71}" type="parTrans" cxnId="{910E5BB7-5095-4BE1-B51B-32C7FD7A52FC}">
      <dgm:prSet/>
      <dgm:spPr/>
      <dgm:t>
        <a:bodyPr/>
        <a:lstStyle/>
        <a:p>
          <a:endParaRPr lang="fr-FR"/>
        </a:p>
      </dgm:t>
    </dgm:pt>
    <dgm:pt modelId="{B0A7F48F-71AD-47EC-BE35-E8C1F5FEE6C2}" type="sibTrans" cxnId="{910E5BB7-5095-4BE1-B51B-32C7FD7A52FC}">
      <dgm:prSet/>
      <dgm:spPr/>
      <dgm:t>
        <a:bodyPr/>
        <a:lstStyle/>
        <a:p>
          <a:endParaRPr lang="fr-FR"/>
        </a:p>
      </dgm:t>
    </dgm:pt>
    <dgm:pt modelId="{1875500D-8FC8-444F-8607-B8A4A87C930A}">
      <dgm:prSet/>
      <dgm:spPr/>
      <dgm:t>
        <a:bodyPr/>
        <a:lstStyle/>
        <a:p>
          <a:pPr rtl="0"/>
          <a:r>
            <a:rPr lang="fr-FR"/>
            <a:t>Parcours pré greffe</a:t>
          </a:r>
        </a:p>
      </dgm:t>
    </dgm:pt>
    <dgm:pt modelId="{CC1CEB27-5775-40E5-A098-5C4135FDE9C4}" type="parTrans" cxnId="{933EB235-7278-4DB2-9DCF-8A944040DDB1}">
      <dgm:prSet/>
      <dgm:spPr/>
      <dgm:t>
        <a:bodyPr/>
        <a:lstStyle/>
        <a:p>
          <a:endParaRPr lang="fr-FR"/>
        </a:p>
      </dgm:t>
    </dgm:pt>
    <dgm:pt modelId="{D61072A1-3FB1-4B5D-819A-295FD60A9445}" type="sibTrans" cxnId="{933EB235-7278-4DB2-9DCF-8A944040DDB1}">
      <dgm:prSet/>
      <dgm:spPr/>
      <dgm:t>
        <a:bodyPr/>
        <a:lstStyle/>
        <a:p>
          <a:endParaRPr lang="fr-FR"/>
        </a:p>
      </dgm:t>
    </dgm:pt>
    <dgm:pt modelId="{6DACA987-E15D-4F61-AA1E-D08DF622C29E}">
      <dgm:prSet/>
      <dgm:spPr/>
      <dgm:t>
        <a:bodyPr/>
        <a:lstStyle/>
        <a:p>
          <a:pPr rtl="0"/>
          <a:r>
            <a:rPr lang="fr-FR" dirty="0"/>
            <a:t>Début du bilan pré greffe: remise ordonnances</a:t>
          </a:r>
        </a:p>
      </dgm:t>
    </dgm:pt>
    <dgm:pt modelId="{AE06B74D-A491-4928-93EB-6E4B0D197F4B}" type="parTrans" cxnId="{77C474F6-6B13-4877-894B-7C90AE2EF271}">
      <dgm:prSet/>
      <dgm:spPr/>
      <dgm:t>
        <a:bodyPr/>
        <a:lstStyle/>
        <a:p>
          <a:endParaRPr lang="fr-FR"/>
        </a:p>
      </dgm:t>
    </dgm:pt>
    <dgm:pt modelId="{9020C3BA-9EB4-491B-AA40-1DCEF2757F39}" type="sibTrans" cxnId="{77C474F6-6B13-4877-894B-7C90AE2EF271}">
      <dgm:prSet/>
      <dgm:spPr/>
      <dgm:t>
        <a:bodyPr/>
        <a:lstStyle/>
        <a:p>
          <a:endParaRPr lang="fr-FR"/>
        </a:p>
      </dgm:t>
    </dgm:pt>
    <dgm:pt modelId="{2C1A1BC1-77E9-4B4D-8A34-61D4B47B4D04}">
      <dgm:prSet/>
      <dgm:spPr/>
      <dgm:t>
        <a:bodyPr/>
        <a:lstStyle/>
        <a:p>
          <a:pPr rtl="0"/>
          <a:r>
            <a:rPr lang="fr-FR" dirty="0"/>
            <a:t>Explication des examens</a:t>
          </a:r>
        </a:p>
      </dgm:t>
    </dgm:pt>
    <dgm:pt modelId="{D15D5076-4A0B-472F-A1F2-CBE8F2426E1C}" type="parTrans" cxnId="{B6205531-72BD-4627-9500-59CE651840DF}">
      <dgm:prSet/>
      <dgm:spPr/>
      <dgm:t>
        <a:bodyPr/>
        <a:lstStyle/>
        <a:p>
          <a:endParaRPr lang="fr-FR"/>
        </a:p>
      </dgm:t>
    </dgm:pt>
    <dgm:pt modelId="{B6BEDFE1-650C-4CC9-B806-D7D6826010A4}" type="sibTrans" cxnId="{B6205531-72BD-4627-9500-59CE651840DF}">
      <dgm:prSet/>
      <dgm:spPr/>
      <dgm:t>
        <a:bodyPr/>
        <a:lstStyle/>
        <a:p>
          <a:endParaRPr lang="fr-FR"/>
        </a:p>
      </dgm:t>
    </dgm:pt>
    <dgm:pt modelId="{917EA5B8-25CA-4F36-A176-5285502DA556}">
      <dgm:prSet/>
      <dgm:spPr/>
      <dgm:t>
        <a:bodyPr/>
        <a:lstStyle/>
        <a:p>
          <a:pPr rtl="0"/>
          <a:r>
            <a:rPr lang="fr-FR" dirty="0"/>
            <a:t>Constitution et suivi du dossier pré greffe</a:t>
          </a:r>
        </a:p>
      </dgm:t>
    </dgm:pt>
    <dgm:pt modelId="{FDCA9AF4-EE9D-4F5F-B52A-35D8BC6AC69B}" type="parTrans" cxnId="{0329E172-1D80-4AAF-858A-AB11C44A454B}">
      <dgm:prSet/>
      <dgm:spPr/>
      <dgm:t>
        <a:bodyPr/>
        <a:lstStyle/>
        <a:p>
          <a:endParaRPr lang="fr-FR"/>
        </a:p>
      </dgm:t>
    </dgm:pt>
    <dgm:pt modelId="{04F8C47C-9B31-4FDC-90CB-D596F53B0FB7}" type="sibTrans" cxnId="{0329E172-1D80-4AAF-858A-AB11C44A454B}">
      <dgm:prSet/>
      <dgm:spPr/>
      <dgm:t>
        <a:bodyPr/>
        <a:lstStyle/>
        <a:p>
          <a:endParaRPr lang="fr-FR"/>
        </a:p>
      </dgm:t>
    </dgm:pt>
    <dgm:pt modelId="{5C973A96-6463-4F9E-8F1B-5610EC5307E5}">
      <dgm:prSet/>
      <dgm:spPr/>
      <dgm:t>
        <a:bodyPr/>
        <a:lstStyle/>
        <a:p>
          <a:pPr rtl="0"/>
          <a:r>
            <a:rPr lang="fr-FR" dirty="0"/>
            <a:t>Traitement conservateur</a:t>
          </a:r>
        </a:p>
      </dgm:t>
    </dgm:pt>
    <dgm:pt modelId="{F203647C-6896-4530-8699-86949B2F52F8}" type="parTrans" cxnId="{7D54516C-6661-4056-ABEE-D7B8CEDFEE0B}">
      <dgm:prSet/>
      <dgm:spPr/>
      <dgm:t>
        <a:bodyPr/>
        <a:lstStyle/>
        <a:p>
          <a:endParaRPr lang="fr-FR"/>
        </a:p>
      </dgm:t>
    </dgm:pt>
    <dgm:pt modelId="{0536F137-9944-4CEF-B4CB-04705497D953}" type="sibTrans" cxnId="{7D54516C-6661-4056-ABEE-D7B8CEDFEE0B}">
      <dgm:prSet/>
      <dgm:spPr/>
      <dgm:t>
        <a:bodyPr/>
        <a:lstStyle/>
        <a:p>
          <a:endParaRPr lang="fr-FR"/>
        </a:p>
      </dgm:t>
    </dgm:pt>
    <dgm:pt modelId="{19C603DA-FC4D-4D50-8DC1-FD84DE3C4A54}" type="pres">
      <dgm:prSet presAssocID="{3B0C234C-9002-4CD2-BFBF-F87EE9382B53}" presName="Name0" presStyleCnt="0">
        <dgm:presLayoutVars>
          <dgm:dir/>
          <dgm:animLvl val="lvl"/>
          <dgm:resizeHandles val="exact"/>
        </dgm:presLayoutVars>
      </dgm:prSet>
      <dgm:spPr/>
    </dgm:pt>
    <dgm:pt modelId="{F5E67B71-3AEF-4BDD-94C2-E5C9FDAC7FF6}" type="pres">
      <dgm:prSet presAssocID="{2B20F5F7-46A9-4047-B756-FCD84301CB18}" presName="linNode" presStyleCnt="0"/>
      <dgm:spPr/>
    </dgm:pt>
    <dgm:pt modelId="{C017AA0C-B50B-4DF8-AE06-63EA20F22B07}" type="pres">
      <dgm:prSet presAssocID="{2B20F5F7-46A9-4047-B756-FCD84301CB1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168A6B3-AA10-44AD-AFAF-36E1FE0335FC}" type="pres">
      <dgm:prSet presAssocID="{2B20F5F7-46A9-4047-B756-FCD84301CB18}" presName="descendantText" presStyleLbl="alignAccFollowNode1" presStyleIdx="0" presStyleCnt="2">
        <dgm:presLayoutVars>
          <dgm:bulletEnabled val="1"/>
        </dgm:presLayoutVars>
      </dgm:prSet>
      <dgm:spPr/>
    </dgm:pt>
    <dgm:pt modelId="{B01E4995-472E-43BE-896A-8ADBAA3F65C7}" type="pres">
      <dgm:prSet presAssocID="{501A2C52-B13E-4FDE-8178-791FE7F7FB2A}" presName="sp" presStyleCnt="0"/>
      <dgm:spPr/>
    </dgm:pt>
    <dgm:pt modelId="{14D502C9-C98E-47DA-916A-E3D0839D297B}" type="pres">
      <dgm:prSet presAssocID="{1875500D-8FC8-444F-8607-B8A4A87C930A}" presName="linNode" presStyleCnt="0"/>
      <dgm:spPr/>
    </dgm:pt>
    <dgm:pt modelId="{AF7D3D72-869E-4656-9945-4CF2614DEB5D}" type="pres">
      <dgm:prSet presAssocID="{1875500D-8FC8-444F-8607-B8A4A87C930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07815C56-1297-4561-8BB6-8907EE55C657}" type="pres">
      <dgm:prSet presAssocID="{1875500D-8FC8-444F-8607-B8A4A87C930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65F65005-EB6E-4CB0-8A22-37EC688EE2AE}" type="presOf" srcId="{70407C28-1E2E-409F-A7BF-B6186E1AEE9F}" destId="{F168A6B3-AA10-44AD-AFAF-36E1FE0335FC}" srcOrd="0" destOrd="1" presId="urn:microsoft.com/office/officeart/2005/8/layout/vList5"/>
    <dgm:cxn modelId="{F84FDB19-4D86-40C0-9021-A3C2D2312F10}" type="presOf" srcId="{1875500D-8FC8-444F-8607-B8A4A87C930A}" destId="{AF7D3D72-869E-4656-9945-4CF2614DEB5D}" srcOrd="0" destOrd="0" presId="urn:microsoft.com/office/officeart/2005/8/layout/vList5"/>
    <dgm:cxn modelId="{B6205531-72BD-4627-9500-59CE651840DF}" srcId="{1875500D-8FC8-444F-8607-B8A4A87C930A}" destId="{2C1A1BC1-77E9-4B4D-8A34-61D4B47B4D04}" srcOrd="1" destOrd="0" parTransId="{D15D5076-4A0B-472F-A1F2-CBE8F2426E1C}" sibTransId="{B6BEDFE1-650C-4CC9-B806-D7D6826010A4}"/>
    <dgm:cxn modelId="{D0031B33-0C2A-4EC2-AD7F-7BA8818CB6B0}" type="presOf" srcId="{2B20F5F7-46A9-4047-B756-FCD84301CB18}" destId="{C017AA0C-B50B-4DF8-AE06-63EA20F22B07}" srcOrd="0" destOrd="0" presId="urn:microsoft.com/office/officeart/2005/8/layout/vList5"/>
    <dgm:cxn modelId="{933EB235-7278-4DB2-9DCF-8A944040DDB1}" srcId="{3B0C234C-9002-4CD2-BFBF-F87EE9382B53}" destId="{1875500D-8FC8-444F-8607-B8A4A87C930A}" srcOrd="1" destOrd="0" parTransId="{CC1CEB27-5775-40E5-A098-5C4135FDE9C4}" sibTransId="{D61072A1-3FB1-4B5D-819A-295FD60A9445}"/>
    <dgm:cxn modelId="{89DED26B-18A0-49C1-953F-FC25C2A8D1BC}" type="presOf" srcId="{3B0C234C-9002-4CD2-BFBF-F87EE9382B53}" destId="{19C603DA-FC4D-4D50-8DC1-FD84DE3C4A54}" srcOrd="0" destOrd="0" presId="urn:microsoft.com/office/officeart/2005/8/layout/vList5"/>
    <dgm:cxn modelId="{7D54516C-6661-4056-ABEE-D7B8CEDFEE0B}" srcId="{2B20F5F7-46A9-4047-B756-FCD84301CB18}" destId="{5C973A96-6463-4F9E-8F1B-5610EC5307E5}" srcOrd="3" destOrd="0" parTransId="{F203647C-6896-4530-8699-86949B2F52F8}" sibTransId="{0536F137-9944-4CEF-B4CB-04705497D953}"/>
    <dgm:cxn modelId="{0329E172-1D80-4AAF-858A-AB11C44A454B}" srcId="{1875500D-8FC8-444F-8607-B8A4A87C930A}" destId="{917EA5B8-25CA-4F36-A176-5285502DA556}" srcOrd="2" destOrd="0" parTransId="{FDCA9AF4-EE9D-4F5F-B52A-35D8BC6AC69B}" sibTransId="{04F8C47C-9B31-4FDC-90CB-D596F53B0FB7}"/>
    <dgm:cxn modelId="{163E3C57-813D-461D-A59B-64E56F737DE3}" type="presOf" srcId="{119575EB-93BC-45E5-8F33-ABFC1EF53B8C}" destId="{F168A6B3-AA10-44AD-AFAF-36E1FE0335FC}" srcOrd="0" destOrd="0" presId="urn:microsoft.com/office/officeart/2005/8/layout/vList5"/>
    <dgm:cxn modelId="{12C79881-33EF-4590-8B80-7C7519A96C10}" type="presOf" srcId="{6DACA987-E15D-4F61-AA1E-D08DF622C29E}" destId="{07815C56-1297-4561-8BB6-8907EE55C657}" srcOrd="0" destOrd="0" presId="urn:microsoft.com/office/officeart/2005/8/layout/vList5"/>
    <dgm:cxn modelId="{7472FF8B-DCDF-474B-83B6-C3B6C7EBCF78}" srcId="{3B0C234C-9002-4CD2-BFBF-F87EE9382B53}" destId="{2B20F5F7-46A9-4047-B756-FCD84301CB18}" srcOrd="0" destOrd="0" parTransId="{5BF229BE-4B0E-47B9-A40C-D2E404B7B876}" sibTransId="{501A2C52-B13E-4FDE-8178-791FE7F7FB2A}"/>
    <dgm:cxn modelId="{5421D48E-4A28-4198-B49D-5E52C95A7091}" type="presOf" srcId="{917EA5B8-25CA-4F36-A176-5285502DA556}" destId="{07815C56-1297-4561-8BB6-8907EE55C657}" srcOrd="0" destOrd="2" presId="urn:microsoft.com/office/officeart/2005/8/layout/vList5"/>
    <dgm:cxn modelId="{DF2EF0A2-2FC2-4F21-85FF-EF4409308E5E}" srcId="{2B20F5F7-46A9-4047-B756-FCD84301CB18}" destId="{119575EB-93BC-45E5-8F33-ABFC1EF53B8C}" srcOrd="0" destOrd="0" parTransId="{6C8E88A8-2AB9-484E-9746-0D5ADF4CB5C4}" sibTransId="{F1EDE4AB-4585-4465-9422-46C6DE94C7B4}"/>
    <dgm:cxn modelId="{910E5BB7-5095-4BE1-B51B-32C7FD7A52FC}" srcId="{2B20F5F7-46A9-4047-B756-FCD84301CB18}" destId="{A2EBEB03-16CF-45A4-8839-C2F163BD56AA}" srcOrd="2" destOrd="0" parTransId="{EC976B6C-AB12-47DB-83F4-8EE1CCAC0F71}" sibTransId="{B0A7F48F-71AD-47EC-BE35-E8C1F5FEE6C2}"/>
    <dgm:cxn modelId="{0F9D5BD0-66C0-4FF2-AC29-398D977F0F9C}" type="presOf" srcId="{5C973A96-6463-4F9E-8F1B-5610EC5307E5}" destId="{F168A6B3-AA10-44AD-AFAF-36E1FE0335FC}" srcOrd="0" destOrd="3" presId="urn:microsoft.com/office/officeart/2005/8/layout/vList5"/>
    <dgm:cxn modelId="{7CE4A5D1-D6A9-48A6-B564-BA859D5FA48D}" type="presOf" srcId="{2C1A1BC1-77E9-4B4D-8A34-61D4B47B4D04}" destId="{07815C56-1297-4561-8BB6-8907EE55C657}" srcOrd="0" destOrd="1" presId="urn:microsoft.com/office/officeart/2005/8/layout/vList5"/>
    <dgm:cxn modelId="{B5F9D3EB-2AC9-48C7-98C9-59D7C9BB8F36}" srcId="{2B20F5F7-46A9-4047-B756-FCD84301CB18}" destId="{70407C28-1E2E-409F-A7BF-B6186E1AEE9F}" srcOrd="1" destOrd="0" parTransId="{68749E66-7722-4CAA-BFB6-C6D1FB55DA7E}" sibTransId="{70078AD4-897C-4ED8-84F9-906E13E2CDEB}"/>
    <dgm:cxn modelId="{77C474F6-6B13-4877-894B-7C90AE2EF271}" srcId="{1875500D-8FC8-444F-8607-B8A4A87C930A}" destId="{6DACA987-E15D-4F61-AA1E-D08DF622C29E}" srcOrd="0" destOrd="0" parTransId="{AE06B74D-A491-4928-93EB-6E4B0D197F4B}" sibTransId="{9020C3BA-9EB4-491B-AA40-1DCEF2757F39}"/>
    <dgm:cxn modelId="{200FE5F7-A369-4C2F-A1D8-D244597DDE60}" type="presOf" srcId="{A2EBEB03-16CF-45A4-8839-C2F163BD56AA}" destId="{F168A6B3-AA10-44AD-AFAF-36E1FE0335FC}" srcOrd="0" destOrd="2" presId="urn:microsoft.com/office/officeart/2005/8/layout/vList5"/>
    <dgm:cxn modelId="{3F20BA84-96C2-436B-8073-36C3D79DEF22}" type="presParOf" srcId="{19C603DA-FC4D-4D50-8DC1-FD84DE3C4A54}" destId="{F5E67B71-3AEF-4BDD-94C2-E5C9FDAC7FF6}" srcOrd="0" destOrd="0" presId="urn:microsoft.com/office/officeart/2005/8/layout/vList5"/>
    <dgm:cxn modelId="{0AC65682-1ECC-4F52-91EF-1F15E1CBA07F}" type="presParOf" srcId="{F5E67B71-3AEF-4BDD-94C2-E5C9FDAC7FF6}" destId="{C017AA0C-B50B-4DF8-AE06-63EA20F22B07}" srcOrd="0" destOrd="0" presId="urn:microsoft.com/office/officeart/2005/8/layout/vList5"/>
    <dgm:cxn modelId="{A7DD4A87-E297-46A6-943C-654D36C522C2}" type="presParOf" srcId="{F5E67B71-3AEF-4BDD-94C2-E5C9FDAC7FF6}" destId="{F168A6B3-AA10-44AD-AFAF-36E1FE0335FC}" srcOrd="1" destOrd="0" presId="urn:microsoft.com/office/officeart/2005/8/layout/vList5"/>
    <dgm:cxn modelId="{4E68D6E5-22ED-48C9-9DDC-F6028A5FD02B}" type="presParOf" srcId="{19C603DA-FC4D-4D50-8DC1-FD84DE3C4A54}" destId="{B01E4995-472E-43BE-896A-8ADBAA3F65C7}" srcOrd="1" destOrd="0" presId="urn:microsoft.com/office/officeart/2005/8/layout/vList5"/>
    <dgm:cxn modelId="{89C1C7B7-9F88-4E92-BDCE-376C68E952F4}" type="presParOf" srcId="{19C603DA-FC4D-4D50-8DC1-FD84DE3C4A54}" destId="{14D502C9-C98E-47DA-916A-E3D0839D297B}" srcOrd="2" destOrd="0" presId="urn:microsoft.com/office/officeart/2005/8/layout/vList5"/>
    <dgm:cxn modelId="{7E9B1E2B-ED85-46DE-BFF6-E70300C99611}" type="presParOf" srcId="{14D502C9-C98E-47DA-916A-E3D0839D297B}" destId="{AF7D3D72-869E-4656-9945-4CF2614DEB5D}" srcOrd="0" destOrd="0" presId="urn:microsoft.com/office/officeart/2005/8/layout/vList5"/>
    <dgm:cxn modelId="{538C72D5-6CCF-4CD6-AD55-2DA21984CF15}" type="presParOf" srcId="{14D502C9-C98E-47DA-916A-E3D0839D297B}" destId="{07815C56-1297-4561-8BB6-8907EE55C6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6F98F0-9E42-4B95-9F34-AE15267BB220}">
      <dsp:nvSpPr>
        <dsp:cNvPr id="0" name=""/>
        <dsp:cNvSpPr/>
      </dsp:nvSpPr>
      <dsp:spPr>
        <a:xfrm rot="5400000">
          <a:off x="-218526" y="221893"/>
          <a:ext cx="1456843" cy="1019790"/>
        </a:xfrm>
        <a:prstGeom prst="chevron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Connaître sa maladie </a:t>
          </a:r>
        </a:p>
      </dsp:txBody>
      <dsp:txXfrm rot="-5400000">
        <a:off x="1" y="513261"/>
        <a:ext cx="1019790" cy="437053"/>
      </dsp:txXfrm>
    </dsp:sp>
    <dsp:sp modelId="{61741FC1-07BA-40DB-A51D-C4429287C394}">
      <dsp:nvSpPr>
        <dsp:cNvPr id="0" name=""/>
        <dsp:cNvSpPr/>
      </dsp:nvSpPr>
      <dsp:spPr>
        <a:xfrm rot="5400000">
          <a:off x="4218057" y="-3194899"/>
          <a:ext cx="946948" cy="73434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 Type de pathologie rénale (déjà explicitée par le néphrologue? Niveau de connaissance du patient)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 Anatomie du rein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Rôles du rein (fonction endocrine/exocrine)</a:t>
          </a:r>
        </a:p>
      </dsp:txBody>
      <dsp:txXfrm rot="-5400000">
        <a:off x="1019791" y="49593"/>
        <a:ext cx="7297255" cy="854496"/>
      </dsp:txXfrm>
    </dsp:sp>
    <dsp:sp modelId="{D3CC5CEE-5807-48EA-B0A6-6D83261728A5}">
      <dsp:nvSpPr>
        <dsp:cNvPr id="0" name=""/>
        <dsp:cNvSpPr/>
      </dsp:nvSpPr>
      <dsp:spPr>
        <a:xfrm rot="5400000">
          <a:off x="-218526" y="1555300"/>
          <a:ext cx="1456843" cy="1019790"/>
        </a:xfrm>
        <a:prstGeom prst="chevron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Connaître les mesures générales de </a:t>
          </a:r>
          <a:r>
            <a:rPr lang="fr-FR" sz="1200" kern="1200" dirty="0" err="1"/>
            <a:t>néphro-protection</a:t>
          </a:r>
          <a:endParaRPr lang="fr-FR" sz="1200" kern="1200" dirty="0"/>
        </a:p>
      </dsp:txBody>
      <dsp:txXfrm rot="-5400000">
        <a:off x="1" y="1846668"/>
        <a:ext cx="1019790" cy="437053"/>
      </dsp:txXfrm>
    </dsp:sp>
    <dsp:sp modelId="{EBA23B3E-F0ED-40B3-AA19-2C0A7CFD76E9}">
      <dsp:nvSpPr>
        <dsp:cNvPr id="0" name=""/>
        <dsp:cNvSpPr/>
      </dsp:nvSpPr>
      <dsp:spPr>
        <a:xfrm rot="5400000">
          <a:off x="4217808" y="-1882309"/>
          <a:ext cx="947446" cy="73434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TA: Mécanisme, impact sur le rein, fréquence de contrôle de la PA 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Impact du diabète sur le rein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Importance de l’alimentation (Appui pour la consultation diététique)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Tabac, activité physique </a:t>
          </a:r>
        </a:p>
      </dsp:txBody>
      <dsp:txXfrm rot="-5400000">
        <a:off x="1019791" y="1361959"/>
        <a:ext cx="7297230" cy="854944"/>
      </dsp:txXfrm>
    </dsp:sp>
    <dsp:sp modelId="{6021A4B9-A8C9-43DA-BF09-313A9084F425}">
      <dsp:nvSpPr>
        <dsp:cNvPr id="0" name=""/>
        <dsp:cNvSpPr/>
      </dsp:nvSpPr>
      <dsp:spPr>
        <a:xfrm rot="5400000">
          <a:off x="-218526" y="2846575"/>
          <a:ext cx="1456843" cy="1019790"/>
        </a:xfrm>
        <a:prstGeom prst="chevron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HTA et automesures</a:t>
          </a:r>
        </a:p>
      </dsp:txBody>
      <dsp:txXfrm rot="-5400000">
        <a:off x="1" y="3137943"/>
        <a:ext cx="1019790" cy="437053"/>
      </dsp:txXfrm>
    </dsp:sp>
    <dsp:sp modelId="{38737208-7AC1-41EB-B066-EF8F92CD507A}">
      <dsp:nvSpPr>
        <dsp:cNvPr id="0" name=""/>
        <dsp:cNvSpPr/>
      </dsp:nvSpPr>
      <dsp:spPr>
        <a:xfrm rot="5400000">
          <a:off x="4218057" y="-570218"/>
          <a:ext cx="946948" cy="73434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Explication du mécanisme de la TA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Connaître sa cible tensionnelle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Savoir réaliser ses automesures selon les recommandations en vigueur</a:t>
          </a:r>
        </a:p>
      </dsp:txBody>
      <dsp:txXfrm rot="-5400000">
        <a:off x="1019791" y="2674274"/>
        <a:ext cx="7297255" cy="854496"/>
      </dsp:txXfrm>
    </dsp:sp>
    <dsp:sp modelId="{A6918106-AAC0-44CB-B34D-FEEAD1958778}">
      <dsp:nvSpPr>
        <dsp:cNvPr id="0" name=""/>
        <dsp:cNvSpPr/>
      </dsp:nvSpPr>
      <dsp:spPr>
        <a:xfrm rot="5400000">
          <a:off x="-218526" y="4158915"/>
          <a:ext cx="1456843" cy="1019790"/>
        </a:xfrm>
        <a:prstGeom prst="chevron">
          <a:avLst/>
        </a:prstGeom>
        <a:gradFill rotWithShape="1">
          <a:gsLst>
            <a:gs pos="0">
              <a:schemeClr val="accent1">
                <a:tint val="65000"/>
                <a:lumMod val="110000"/>
              </a:schemeClr>
            </a:gs>
            <a:gs pos="88000">
              <a:schemeClr val="accent1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Connaissance de son traitement</a:t>
          </a:r>
        </a:p>
      </dsp:txBody>
      <dsp:txXfrm rot="-5400000">
        <a:off x="1" y="4450283"/>
        <a:ext cx="1019790" cy="437053"/>
      </dsp:txXfrm>
    </dsp:sp>
    <dsp:sp modelId="{65CB099B-1812-4524-85E0-3DF3A70A8891}">
      <dsp:nvSpPr>
        <dsp:cNvPr id="0" name=""/>
        <dsp:cNvSpPr/>
      </dsp:nvSpPr>
      <dsp:spPr>
        <a:xfrm rot="5400000">
          <a:off x="4218057" y="742122"/>
          <a:ext cx="946948" cy="73434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Connaître l’indication de chaque médicament et faire le lien avec sa pathologie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Identifier le diurétique et le bloqueur du SRAA et les autres anti hypertenseurs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Importance de la régularité dans la prise des traitements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Sensibilisation aux risques de l’automédication, gestion de l’oubli  ou de l’effet indésirable </a:t>
          </a:r>
        </a:p>
      </dsp:txBody>
      <dsp:txXfrm rot="-5400000">
        <a:off x="1019791" y="3986614"/>
        <a:ext cx="7297255" cy="854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22889B-6301-447B-9423-7F6D019CAE65}">
      <dsp:nvSpPr>
        <dsp:cNvPr id="0" name=""/>
        <dsp:cNvSpPr/>
      </dsp:nvSpPr>
      <dsp:spPr>
        <a:xfrm rot="5400000">
          <a:off x="-208985" y="210847"/>
          <a:ext cx="1393236" cy="975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Reconnaître les signes d’alerte</a:t>
          </a:r>
        </a:p>
      </dsp:txBody>
      <dsp:txXfrm rot="-5400000">
        <a:off x="1" y="489495"/>
        <a:ext cx="975265" cy="417971"/>
      </dsp:txXfrm>
    </dsp:sp>
    <dsp:sp modelId="{286EE888-11ED-46DC-B2B3-6C4579B8B3D9}">
      <dsp:nvSpPr>
        <dsp:cNvPr id="0" name=""/>
        <dsp:cNvSpPr/>
      </dsp:nvSpPr>
      <dsp:spPr>
        <a:xfrm rot="5400000">
          <a:off x="4149630" y="-3172503"/>
          <a:ext cx="905603" cy="72543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Asthénie, perte d’appétit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Dyspnée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Prise de poids rapide,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Surveillance </a:t>
          </a:r>
          <a:r>
            <a:rPr lang="fr-FR" sz="1300" kern="1200" dirty="0" err="1"/>
            <a:t>oedèmes</a:t>
          </a:r>
          <a:endParaRPr lang="fr-FR" sz="1300" kern="1200" dirty="0"/>
        </a:p>
      </dsp:txBody>
      <dsp:txXfrm rot="-5400000">
        <a:off x="975265" y="46070"/>
        <a:ext cx="7210126" cy="817187"/>
      </dsp:txXfrm>
    </dsp:sp>
    <dsp:sp modelId="{8A9FCDD3-3E91-484A-AAB7-BE6D9D6DB930}">
      <dsp:nvSpPr>
        <dsp:cNvPr id="0" name=""/>
        <dsp:cNvSpPr/>
      </dsp:nvSpPr>
      <dsp:spPr>
        <a:xfrm rot="5400000">
          <a:off x="-208985" y="1458916"/>
          <a:ext cx="1393236" cy="975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Gestion de la surcharge hydro sodée </a:t>
          </a:r>
        </a:p>
      </dsp:txBody>
      <dsp:txXfrm rot="-5400000">
        <a:off x="1" y="1737564"/>
        <a:ext cx="975265" cy="417971"/>
      </dsp:txXfrm>
    </dsp:sp>
    <dsp:sp modelId="{D9807D26-2B53-4D7B-AC49-12C7317F84B0}">
      <dsp:nvSpPr>
        <dsp:cNvPr id="0" name=""/>
        <dsp:cNvSpPr/>
      </dsp:nvSpPr>
      <dsp:spPr>
        <a:xfrm rot="5400000">
          <a:off x="4149630" y="-1924434"/>
          <a:ext cx="905603" cy="72543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 dirty="0"/>
            <a:t>Conduite à tenir en cas d’apparition d’</a:t>
          </a:r>
          <a:r>
            <a:rPr lang="fr-FR" sz="1300" kern="1200" dirty="0" err="1"/>
            <a:t>oedèmes</a:t>
          </a:r>
          <a:r>
            <a:rPr lang="fr-FR" sz="1300" kern="1200" dirty="0"/>
            <a:t> </a:t>
          </a:r>
        </a:p>
      </dsp:txBody>
      <dsp:txXfrm rot="-5400000">
        <a:off x="975265" y="1294139"/>
        <a:ext cx="7210126" cy="817187"/>
      </dsp:txXfrm>
    </dsp:sp>
    <dsp:sp modelId="{F3480CEA-8A50-4F93-BAAE-F5C510C37613}">
      <dsp:nvSpPr>
        <dsp:cNvPr id="0" name=""/>
        <dsp:cNvSpPr/>
      </dsp:nvSpPr>
      <dsp:spPr>
        <a:xfrm rot="5400000">
          <a:off x="-208985" y="2706985"/>
          <a:ext cx="1393236" cy="975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Reconnaître les situations à risque d’IRA </a:t>
          </a:r>
        </a:p>
      </dsp:txBody>
      <dsp:txXfrm rot="-5400000">
        <a:off x="1" y="2985633"/>
        <a:ext cx="975265" cy="417971"/>
      </dsp:txXfrm>
    </dsp:sp>
    <dsp:sp modelId="{47CDDCE3-F167-4E2F-AA53-312587AA057F}">
      <dsp:nvSpPr>
        <dsp:cNvPr id="0" name=""/>
        <dsp:cNvSpPr/>
      </dsp:nvSpPr>
      <dsp:spPr>
        <a:xfrm rot="5400000">
          <a:off x="4149630" y="-676364"/>
          <a:ext cx="905603" cy="72543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Déshydratation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Injection de produits de contraste </a:t>
          </a:r>
        </a:p>
      </dsp:txBody>
      <dsp:txXfrm rot="-5400000">
        <a:off x="975265" y="2542209"/>
        <a:ext cx="7210126" cy="817187"/>
      </dsp:txXfrm>
    </dsp:sp>
    <dsp:sp modelId="{2E13BB8D-D7D9-42D6-B2DE-4B732F87E64A}">
      <dsp:nvSpPr>
        <dsp:cNvPr id="0" name=""/>
        <dsp:cNvSpPr/>
      </dsp:nvSpPr>
      <dsp:spPr>
        <a:xfrm rot="5400000">
          <a:off x="-208985" y="3955055"/>
          <a:ext cx="1393236" cy="97526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/>
            <a:t>Prévention capital vasculaire</a:t>
          </a:r>
        </a:p>
      </dsp:txBody>
      <dsp:txXfrm rot="-5400000">
        <a:off x="1" y="4233703"/>
        <a:ext cx="975265" cy="417971"/>
      </dsp:txXfrm>
    </dsp:sp>
    <dsp:sp modelId="{2788A91D-38BE-42F9-9739-079D838E070F}">
      <dsp:nvSpPr>
        <dsp:cNvPr id="0" name=""/>
        <dsp:cNvSpPr/>
      </dsp:nvSpPr>
      <dsp:spPr>
        <a:xfrm rot="5400000">
          <a:off x="4149630" y="571704"/>
          <a:ext cx="905603" cy="72543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Prises de sang même bras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300" kern="1200"/>
            <a:t>Privilégier la main</a:t>
          </a:r>
        </a:p>
      </dsp:txBody>
      <dsp:txXfrm rot="-5400000">
        <a:off x="975265" y="3790277"/>
        <a:ext cx="7210126" cy="8171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A88D4-EC39-4EE6-8422-14DF064DACDE}">
      <dsp:nvSpPr>
        <dsp:cNvPr id="0" name=""/>
        <dsp:cNvSpPr/>
      </dsp:nvSpPr>
      <dsp:spPr>
        <a:xfrm rot="5400000">
          <a:off x="3816189" y="-1404053"/>
          <a:ext cx="1000511" cy="4062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/>
            <a:t>Lorsque balance bénéfices/risques des différentes options de traitement pose question</a:t>
          </a: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/>
            <a:t>Si difficultés évoquées lors de l’entretien vis-à-vis du domicile, de l’aidant, voire de l’état cognitif d’un patient âgé</a:t>
          </a: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/>
            <a:t>UMG/ Unité Verte</a:t>
          </a:r>
        </a:p>
      </dsp:txBody>
      <dsp:txXfrm rot="-5400000">
        <a:off x="2285177" y="175800"/>
        <a:ext cx="4013695" cy="902829"/>
      </dsp:txXfrm>
    </dsp:sp>
    <dsp:sp modelId="{913ECD13-97D2-48D5-98E2-ECCB2FB6F82C}">
      <dsp:nvSpPr>
        <dsp:cNvPr id="0" name=""/>
        <dsp:cNvSpPr/>
      </dsp:nvSpPr>
      <dsp:spPr>
        <a:xfrm>
          <a:off x="0" y="1894"/>
          <a:ext cx="2285177" cy="1250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Evaluation gériatrique</a:t>
          </a:r>
        </a:p>
      </dsp:txBody>
      <dsp:txXfrm>
        <a:off x="61051" y="62945"/>
        <a:ext cx="2163075" cy="1128537"/>
      </dsp:txXfrm>
    </dsp:sp>
    <dsp:sp modelId="{DEEC0E98-BBA4-4C60-8A05-7A1A2CB84988}">
      <dsp:nvSpPr>
        <dsp:cNvPr id="0" name=""/>
        <dsp:cNvSpPr/>
      </dsp:nvSpPr>
      <dsp:spPr>
        <a:xfrm rot="5400000">
          <a:off x="3816189" y="-90881"/>
          <a:ext cx="1000511" cy="4062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/>
            <a:t>Orientation vers AS</a:t>
          </a:r>
        </a:p>
      </dsp:txBody>
      <dsp:txXfrm rot="-5400000">
        <a:off x="2285177" y="1488972"/>
        <a:ext cx="4013695" cy="902829"/>
      </dsp:txXfrm>
    </dsp:sp>
    <dsp:sp modelId="{ED361105-233C-4C18-B8FA-30E5323F4D15}">
      <dsp:nvSpPr>
        <dsp:cNvPr id="0" name=""/>
        <dsp:cNvSpPr/>
      </dsp:nvSpPr>
      <dsp:spPr>
        <a:xfrm>
          <a:off x="0" y="1315066"/>
          <a:ext cx="2285177" cy="1250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Prise en charge sociale</a:t>
          </a:r>
        </a:p>
      </dsp:txBody>
      <dsp:txXfrm>
        <a:off x="61051" y="1376117"/>
        <a:ext cx="2163075" cy="1128537"/>
      </dsp:txXfrm>
    </dsp:sp>
    <dsp:sp modelId="{502B0A26-EE35-48DC-84CC-0AF083100BA9}">
      <dsp:nvSpPr>
        <dsp:cNvPr id="0" name=""/>
        <dsp:cNvSpPr/>
      </dsp:nvSpPr>
      <dsp:spPr>
        <a:xfrm rot="5400000">
          <a:off x="3816189" y="1222289"/>
          <a:ext cx="1000511" cy="4062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000" kern="1200" dirty="0"/>
            <a:t> Conciliation si gestion des traitements nous semble inadaptée</a:t>
          </a:r>
        </a:p>
      </dsp:txBody>
      <dsp:txXfrm rot="-5400000">
        <a:off x="2285177" y="2802143"/>
        <a:ext cx="4013695" cy="902829"/>
      </dsp:txXfrm>
    </dsp:sp>
    <dsp:sp modelId="{CADDD285-2DE6-4A26-B770-EEDB20C943B7}">
      <dsp:nvSpPr>
        <dsp:cNvPr id="0" name=""/>
        <dsp:cNvSpPr/>
      </dsp:nvSpPr>
      <dsp:spPr>
        <a:xfrm>
          <a:off x="0" y="2630133"/>
          <a:ext cx="2285177" cy="12506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Orientation consultation pharmaceutique</a:t>
          </a:r>
        </a:p>
      </dsp:txBody>
      <dsp:txXfrm>
        <a:off x="61051" y="2691184"/>
        <a:ext cx="2163075" cy="11285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8A6B3-AA10-44AD-AFAF-36E1FE0335FC}">
      <dsp:nvSpPr>
        <dsp:cNvPr id="0" name=""/>
        <dsp:cNvSpPr/>
      </dsp:nvSpPr>
      <dsp:spPr>
        <a:xfrm rot="5400000">
          <a:off x="3399278" y="-884752"/>
          <a:ext cx="1834333" cy="4062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/>
            <a:t>Néphro-protection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/>
            <a:t>Aide au choix de la technique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ETP individuelle pour choix de la technique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Traitement conservateur</a:t>
          </a:r>
        </a:p>
      </dsp:txBody>
      <dsp:txXfrm rot="-5400000">
        <a:off x="2285177" y="318894"/>
        <a:ext cx="3972991" cy="1655243"/>
      </dsp:txXfrm>
    </dsp:sp>
    <dsp:sp modelId="{C017AA0C-B50B-4DF8-AE06-63EA20F22B07}">
      <dsp:nvSpPr>
        <dsp:cNvPr id="0" name=""/>
        <dsp:cNvSpPr/>
      </dsp:nvSpPr>
      <dsp:spPr>
        <a:xfrm>
          <a:off x="0" y="57"/>
          <a:ext cx="2285177" cy="229291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Orienter vers les programmes d’ETP individuels ou collectifs</a:t>
          </a:r>
        </a:p>
      </dsp:txBody>
      <dsp:txXfrm>
        <a:off x="111553" y="111610"/>
        <a:ext cx="2062071" cy="2069811"/>
      </dsp:txXfrm>
    </dsp:sp>
    <dsp:sp modelId="{07815C56-1297-4561-8BB6-8907EE55C657}">
      <dsp:nvSpPr>
        <dsp:cNvPr id="0" name=""/>
        <dsp:cNvSpPr/>
      </dsp:nvSpPr>
      <dsp:spPr>
        <a:xfrm rot="5400000">
          <a:off x="3399278" y="1522810"/>
          <a:ext cx="1834333" cy="4062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Début du bilan pré greffe: remise ordonnances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Explication des examens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 dirty="0"/>
            <a:t>Constitution et suivi du dossier pré greffe</a:t>
          </a:r>
        </a:p>
      </dsp:txBody>
      <dsp:txXfrm rot="-5400000">
        <a:off x="2285177" y="2726457"/>
        <a:ext cx="3972991" cy="1655243"/>
      </dsp:txXfrm>
    </dsp:sp>
    <dsp:sp modelId="{AF7D3D72-869E-4656-9945-4CF2614DEB5D}">
      <dsp:nvSpPr>
        <dsp:cNvPr id="0" name=""/>
        <dsp:cNvSpPr/>
      </dsp:nvSpPr>
      <dsp:spPr>
        <a:xfrm>
          <a:off x="0" y="2407620"/>
          <a:ext cx="2285177" cy="229291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Parcours pré greffe</a:t>
          </a:r>
        </a:p>
      </dsp:txBody>
      <dsp:txXfrm>
        <a:off x="111553" y="2519173"/>
        <a:ext cx="2062071" cy="20698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89344-EDF5-477D-8591-D4A04D573E8F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0D412-B4C4-4A19-882A-AB5AED5FD1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76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- Définition MRC: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DFG&lt;60 ou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alb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&gt;30 mg/g &gt;3 mois et c’est pour cela qu’on parle de MRC et pas IRC</a:t>
            </a:r>
            <a:endParaRPr lang="fr-FR" dirty="0"/>
          </a:p>
          <a:p>
            <a:r>
              <a:rPr lang="fr-FR" dirty="0"/>
              <a:t>- PEC à travers 4 cas cliniques: gliflozines, KDIGO 2024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73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300038"/>
            <a:ext cx="5156200" cy="2900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57A81-DEF9-4B57-AC08-20326D7F815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46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300038"/>
            <a:ext cx="5156200" cy="2900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57A81-DEF9-4B57-AC08-20326D7F815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49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Stade le plus répandu est le stade 3: un peu plus de la moitié des IRC en France sont au stade 3: 7,6%</a:t>
            </a:r>
          </a:p>
          <a:p>
            <a:r>
              <a:rPr lang="fr-FR" dirty="0"/>
              <a:t>France: IRC, diabète traité, cancer diagnostiqué</a:t>
            </a:r>
          </a:p>
          <a:p>
            <a:r>
              <a:rPr lang="fr-FR" dirty="0"/>
              <a:t>Stade le plus répandu est le stade 3: un peu plus de la moitié des IRC en France sont au stade 3: 7,6%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Santé Publique France. Prévalence et incidence du diabète. En ligne : https://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www.santepubliquefrance.fr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/maladies-et-traumatismes/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diabete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/articles/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prevalence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et-incidence-du-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diabete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#:~: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=La%20pr%C3%A9valence%20du%20diab%C3%A8te%20trait%C3%A9,personnes%20trait%C3%A9es%20pour%20un%20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diab%C3%A8te.. Consulté le : 16/08/2021.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Fondation ARC. Le cancer en chiffres. En ligne : https://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www.fondation-arc.org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/le-cancer-en-chiffres#:~: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=Depuis%202004%2C%20le%20cancer%20est,avec%20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un%20diagnostic%20de%20cancer. Consulté le : 16/08/2021.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Institut de recherche et documentation en économie de la santé (IRDES). ALTAS de l’insuffisance rénale chronique terminale en France. 2018.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/>
              <a:t>Ref</a:t>
            </a:r>
            <a:r>
              <a:rPr lang="fr-FR" dirty="0"/>
              <a:t> dans le monde: 800 millions </a:t>
            </a:r>
            <a:r>
              <a:rPr lang="fr-FR" dirty="0" err="1"/>
              <a:t>iRC</a:t>
            </a:r>
            <a:r>
              <a:rPr lang="fr-FR" dirty="0"/>
              <a:t> soit 11% pop mondiale soit 2X plus que diabète et 30  fois plus que cancers. </a:t>
            </a:r>
            <a:r>
              <a:rPr lang="fr-FR" i="1" dirty="0"/>
              <a:t>Jaeger, </a:t>
            </a:r>
            <a:r>
              <a:rPr lang="fr-FR" i="1" dirty="0" err="1"/>
              <a:t>kidney</a:t>
            </a:r>
            <a:r>
              <a:rPr lang="fr-FR" i="1" dirty="0"/>
              <a:t> </a:t>
            </a:r>
            <a:r>
              <a:rPr lang="fr-FR" i="1" dirty="0" err="1"/>
              <a:t>int</a:t>
            </a:r>
            <a:r>
              <a:rPr lang="fr-FR" i="1" dirty="0"/>
              <a:t> 2019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09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300038"/>
            <a:ext cx="5156200" cy="2900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57A81-DEF9-4B57-AC08-20326D7F815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462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0900" y="300038"/>
            <a:ext cx="5156200" cy="2900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57A81-DEF9-4B57-AC08-20326D7F815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22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048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Fox CS,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Associations of kidney disease measures with mortality and end-stage renal disease in individuals with and without diabetes: a meta-analysis.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Lancet, </a:t>
            </a:r>
            <a:r>
              <a:rPr lang="fr-F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2012;380:1662-1673</a:t>
            </a:r>
            <a:endParaRPr lang="en-US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36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36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Fox CS,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Associations of kidney disease measures with mortality and end-stage renal disease in individuals with and without diabetes: a meta-analysis.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Lancet, </a:t>
            </a:r>
            <a:r>
              <a:rPr lang="fr-F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2012;380:1662-1673</a:t>
            </a:r>
            <a:endParaRPr lang="en-US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157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Fox CS,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Associations of kidney disease measures with mortality and end-stage renal disease in individuals with and without diabetes: a meta-analysis.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Lancet, </a:t>
            </a:r>
            <a:r>
              <a:rPr lang="fr-F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2012;380:1662-1673</a:t>
            </a:r>
            <a:endParaRPr lang="en-US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853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525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Pas de recommandations spécifiques aux personnes </a:t>
            </a:r>
            <a:r>
              <a:rPr lang="fr-FR" dirty="0" err="1"/>
              <a:t>agées</a:t>
            </a:r>
            <a:endParaRPr lang="fr-FR" dirty="0"/>
          </a:p>
          <a:p>
            <a:r>
              <a:rPr lang="fr-FR" dirty="0"/>
              <a:t>Adaptation clinique</a:t>
            </a:r>
          </a:p>
          <a:p>
            <a:r>
              <a:rPr lang="fr-FR" dirty="0"/>
              <a:t>Interprétation prudente du DFG </a:t>
            </a:r>
          </a:p>
          <a:p>
            <a:r>
              <a:rPr lang="fr-FR" dirty="0"/>
              <a:t>Importance de la balance bénéfices risques (traitements, objectifs tensionnels, </a:t>
            </a:r>
            <a:r>
              <a:rPr lang="fr-FR" dirty="0" err="1"/>
              <a:t>etc</a:t>
            </a:r>
            <a:r>
              <a:rPr lang="fr-FR" dirty="0"/>
              <a:t>)</a:t>
            </a:r>
          </a:p>
          <a:p>
            <a:r>
              <a:rPr lang="fr-FR" dirty="0"/>
              <a:t>Prise en compte</a:t>
            </a:r>
          </a:p>
          <a:p>
            <a:pPr lvl="1"/>
            <a:r>
              <a:rPr lang="fr-FR" dirty="0"/>
              <a:t>Fragilité</a:t>
            </a:r>
          </a:p>
          <a:p>
            <a:pPr lvl="1"/>
            <a:r>
              <a:rPr lang="fr-FR" dirty="0"/>
              <a:t>Comorbidités</a:t>
            </a:r>
          </a:p>
          <a:p>
            <a:pPr lvl="1"/>
            <a:r>
              <a:rPr lang="fr-FR" dirty="0"/>
              <a:t>Espérance de vie et qualité de vie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354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Pas de recommandations spécifiques aux personnes </a:t>
            </a:r>
            <a:r>
              <a:rPr lang="fr-FR" dirty="0" err="1"/>
              <a:t>agées</a:t>
            </a:r>
            <a:endParaRPr lang="fr-FR" dirty="0"/>
          </a:p>
          <a:p>
            <a:r>
              <a:rPr lang="fr-FR" dirty="0"/>
              <a:t>Adaptation clinique</a:t>
            </a:r>
          </a:p>
          <a:p>
            <a:r>
              <a:rPr lang="fr-FR" dirty="0"/>
              <a:t>Interprétation prudente du DFG </a:t>
            </a:r>
          </a:p>
          <a:p>
            <a:r>
              <a:rPr lang="fr-FR" dirty="0"/>
              <a:t>Importance de la balance bénéfices risques (traitements, objectifs tensionnels, </a:t>
            </a:r>
            <a:r>
              <a:rPr lang="fr-FR" dirty="0" err="1"/>
              <a:t>etc</a:t>
            </a:r>
            <a:r>
              <a:rPr lang="fr-FR" dirty="0"/>
              <a:t>)</a:t>
            </a:r>
          </a:p>
          <a:p>
            <a:r>
              <a:rPr lang="fr-FR" dirty="0"/>
              <a:t>Prise en compte</a:t>
            </a:r>
          </a:p>
          <a:p>
            <a:pPr lvl="1"/>
            <a:r>
              <a:rPr lang="fr-FR" dirty="0"/>
              <a:t>Fragilité</a:t>
            </a:r>
          </a:p>
          <a:p>
            <a:pPr lvl="1"/>
            <a:r>
              <a:rPr lang="fr-FR" dirty="0"/>
              <a:t>Comorbidités</a:t>
            </a:r>
          </a:p>
          <a:p>
            <a:pPr lvl="1"/>
            <a:r>
              <a:rPr lang="fr-FR" dirty="0"/>
              <a:t>Espérance de vie et qualité de vie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601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Cardioprotection</a:t>
            </a:r>
            <a:r>
              <a:rPr lang="fr-FR" dirty="0"/>
              <a:t>:</a:t>
            </a:r>
          </a:p>
          <a:p>
            <a:pPr marL="171450" indent="-171450">
              <a:buFontTx/>
              <a:buChar char="-"/>
            </a:pPr>
            <a:r>
              <a:rPr lang="fr-FR" dirty="0"/>
              <a:t>Effet diurétique</a:t>
            </a:r>
          </a:p>
          <a:p>
            <a:pPr marL="171450" indent="-171450">
              <a:buFontTx/>
              <a:buChar char="-"/>
            </a:pPr>
            <a:r>
              <a:rPr lang="fr-FR" dirty="0"/>
              <a:t>Effet antihypertenseur</a:t>
            </a:r>
          </a:p>
          <a:p>
            <a:pPr marL="171450" indent="-171450">
              <a:buFontTx/>
              <a:buChar char="-"/>
            </a:pPr>
            <a:r>
              <a:rPr lang="fr-FR" dirty="0"/>
              <a:t>Effet antiinflammatoire: notamment à la surface </a:t>
            </a:r>
            <a:r>
              <a:rPr lang="fr-FR" dirty="0" err="1"/>
              <a:t>nedothelium</a:t>
            </a:r>
            <a:endParaRPr lang="fr-FR" dirty="0"/>
          </a:p>
          <a:p>
            <a:pPr marL="171450" indent="-171450">
              <a:buFontTx/>
              <a:buChar char="-"/>
            </a:pPr>
            <a:r>
              <a:rPr lang="fr-FR" dirty="0"/>
              <a:t>Effet métabolique et perte poids</a:t>
            </a:r>
          </a:p>
          <a:p>
            <a:pPr marL="171450" indent="-171450">
              <a:buFontTx/>
              <a:buChar char="-"/>
            </a:pPr>
            <a:r>
              <a:rPr lang="fr-FR" dirty="0"/>
              <a:t>Protection cellulaire : effet bénéfique sur la fonction mitochondriale des cellules -&gt; activation lipolyse et </a:t>
            </a:r>
            <a:r>
              <a:rPr lang="fr-FR" dirty="0" err="1"/>
              <a:t>cétogénèse</a:t>
            </a:r>
            <a:r>
              <a:rPr lang="fr-FR" dirty="0"/>
              <a:t>. Le </a:t>
            </a:r>
            <a:r>
              <a:rPr lang="fr-FR" dirty="0" err="1"/>
              <a:t>crops</a:t>
            </a:r>
            <a:r>
              <a:rPr lang="fr-FR" dirty="0"/>
              <a:t> </a:t>
            </a:r>
            <a:r>
              <a:rPr lang="fr-FR" dirty="0" err="1"/>
              <a:t>cetonqiue</a:t>
            </a:r>
            <a:r>
              <a:rPr lang="fr-FR" dirty="0"/>
              <a:t> est une source d’</a:t>
            </a:r>
            <a:r>
              <a:rPr lang="fr-FR" dirty="0" err="1"/>
              <a:t>énegergie</a:t>
            </a:r>
            <a:r>
              <a:rPr lang="fr-FR" dirty="0"/>
              <a:t> pour le cœur plus rentable que le glucose (moins besoin d’ATP)</a:t>
            </a:r>
          </a:p>
          <a:p>
            <a:pPr marL="171450" indent="-171450">
              <a:buFontTx/>
              <a:buChar char="-"/>
            </a:pPr>
            <a:r>
              <a:rPr lang="fr-FR" dirty="0" err="1"/>
              <a:t>Inhibie</a:t>
            </a:r>
            <a:r>
              <a:rPr lang="fr-FR" dirty="0"/>
              <a:t> l’</a:t>
            </a:r>
            <a:r>
              <a:rPr lang="fr-FR" dirty="0" err="1"/>
              <a:t>echangeur</a:t>
            </a:r>
            <a:r>
              <a:rPr lang="fr-FR" dirty="0"/>
              <a:t> Na/H dans le cœur donc </a:t>
            </a:r>
            <a:r>
              <a:rPr lang="fr-FR" dirty="0" err="1"/>
              <a:t>reduit</a:t>
            </a:r>
            <a:r>
              <a:rPr lang="fr-FR" dirty="0"/>
              <a:t> la charge en sodium intracellulaire</a:t>
            </a:r>
          </a:p>
          <a:p>
            <a:pPr marL="171450" indent="-171450">
              <a:buFontTx/>
              <a:buChar char="-"/>
            </a:pPr>
            <a:r>
              <a:rPr lang="fr-FR" dirty="0"/>
              <a:t>Effet </a:t>
            </a:r>
            <a:r>
              <a:rPr lang="fr-FR" dirty="0" err="1"/>
              <a:t>antifibrotique</a:t>
            </a:r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680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Adaptée de </a:t>
            </a:r>
            <a:r>
              <a:rPr lang="fr-FR" dirty="0" err="1"/>
              <a:t>credence</a:t>
            </a:r>
            <a:r>
              <a:rPr lang="fr-FR" dirty="0"/>
              <a:t> chez D2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4723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186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369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451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3677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999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7330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7169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484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780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Multidisciplinaire: confier nos patients à des structures sport/ alimentation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7544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Fox CS, et al. Associations of kidney disease measures with mortality and end-stage renal disease in individuals with and without diabetes: a meta-analysis. Lancet, </a:t>
            </a:r>
            <a:r>
              <a:rPr lang="fr-F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2012;380:1662-1673</a:t>
            </a:r>
            <a:endParaRPr lang="en-US" i="1" dirty="0"/>
          </a:p>
          <a:p>
            <a:endParaRPr lang="fr-FR" dirty="0"/>
          </a:p>
          <a:p>
            <a:r>
              <a:rPr lang="fr-FR" dirty="0"/>
              <a:t>- La MRC est une FDRCV majeur.</a:t>
            </a:r>
          </a:p>
          <a:p>
            <a:pPr marL="171450" indent="-171450">
              <a:buFontTx/>
              <a:buChar char="-"/>
            </a:pPr>
            <a:r>
              <a:rPr lang="fr-FR" dirty="0"/>
              <a:t>DFG&lt;30 sans diabète, la mortalité est triplée, &gt; mortalité chez </a:t>
            </a:r>
            <a:r>
              <a:rPr lang="fr-FR" dirty="0" err="1"/>
              <a:t>diabètique</a:t>
            </a:r>
            <a:r>
              <a:rPr lang="fr-FR" dirty="0"/>
              <a:t> sans IR</a:t>
            </a:r>
          </a:p>
          <a:p>
            <a:pPr marL="171450" indent="-171450">
              <a:buFontTx/>
              <a:buChar char="-"/>
            </a:pP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JAMA 2023; The pattern of associations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persisted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irrespective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of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age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,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sex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,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diabetes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, and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cardiovascular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disease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and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were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stronger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for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eGFR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based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on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creatinine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and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cystatin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C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compared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with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eGFR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based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on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creatinine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alone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. This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work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supports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recent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recommendations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to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increase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the use of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cystatin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C in </a:t>
            </a:r>
            <a:r>
              <a:rPr lang="fr-FR" b="0" i="0" u="none" strike="noStrike" dirty="0" err="1">
                <a:solidFill>
                  <a:srgbClr val="333333"/>
                </a:solidFill>
                <a:effectLst/>
                <a:latin typeface="Guardian TextSans Web"/>
              </a:rPr>
              <a:t>clinical</a:t>
            </a:r>
            <a:r>
              <a:rPr lang="fr-FR" b="0" i="0" u="none" strike="noStrike" dirty="0">
                <a:solidFill>
                  <a:srgbClr val="333333"/>
                </a:solidFill>
                <a:effectLst/>
                <a:latin typeface="Guardian TextSans Web"/>
              </a:rPr>
              <a:t> practice.</a:t>
            </a:r>
          </a:p>
          <a:p>
            <a:pPr marL="171450" indent="-171450">
              <a:buFontTx/>
              <a:buChar char="-"/>
            </a:pPr>
            <a:endParaRPr lang="fr-FR" b="0" i="0" u="none" strike="noStrike" dirty="0">
              <a:solidFill>
                <a:srgbClr val="333333"/>
              </a:solidFill>
              <a:effectLst/>
              <a:latin typeface="Guardian TextSans Web"/>
            </a:endParaRPr>
          </a:p>
          <a:p>
            <a:pPr marL="171450" indent="-171450">
              <a:buFontTx/>
              <a:buChar char="-"/>
            </a:pP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cystatine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C= 29 euros. est une protéine non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glycosylée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bas poids moléculaire (13 kDa). C’est un inhibiteur des cystéines protéinases. Elle est produite à un taux constant par toutes les cellules nucléées, sans variation nycthémérale. Le régime alimentaire ne l’influence pas. Néanmoins, des études montrent qu’un taux augmenté de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cystatine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 est associé avec le sexe masculin, le poids, le diabète, l’inflammation, l’hyperthyroïdie et l’âge. L’influence de ces facteurs reste toutefois modeste. La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cystatine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 est librement filtrée au niveau glomérulaire puis entièrement catabolisée dans les tubules proximaux. Contrairement à la créatinine elle n’est pas sécrétée. Son excrétion urinaire est ainsi très faible [1].</a:t>
            </a:r>
          </a:p>
          <a:p>
            <a:pPr marL="171450" indent="-171450">
              <a:buFontTx/>
              <a:buChar char="-"/>
            </a:pP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Valeur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fiable:</a:t>
            </a:r>
            <a:r>
              <a:rPr lang="fr-F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denutrition</a:t>
            </a:r>
            <a:r>
              <a:rPr lang="fr-F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obèse, régime </a:t>
            </a:r>
            <a:r>
              <a:rPr lang="fr-F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végé</a:t>
            </a:r>
            <a:r>
              <a:rPr lang="fr-F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medts</a:t>
            </a:r>
            <a:r>
              <a:rPr lang="fr-F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inhibant sécrétion tubulaire </a:t>
            </a:r>
            <a:r>
              <a:rPr lang="fr-F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</a:t>
            </a:r>
            <a:endParaRPr lang="fr-FR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fr-F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précis, estime mieux le risque, doit </a:t>
            </a:r>
            <a:r>
              <a:rPr lang="fr-FR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etre</a:t>
            </a:r>
            <a:r>
              <a:rPr lang="fr-FR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mesuré lorsque estimation DFG change la prise en charge (KDIGO 2024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2894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Fox CS,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 al.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Associations of kidney disease measures with mortality and end-stage renal disease in individuals with and without diabetes: a meta-analysis.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Lancet, </a:t>
            </a:r>
            <a:r>
              <a:rPr lang="fr-FR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2012;380:1662-1673</a:t>
            </a:r>
            <a:endParaRPr lang="en-US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0D412-B4C4-4A19-882A-AB5AED5FD1ED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56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59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223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892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875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30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38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85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2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33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8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873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35B2-3D27-4FA3-B863-05E4C9624A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enter 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E4B5EC-9E53-45C3-B765-C1C483A070D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07988" y="1567815"/>
            <a:ext cx="11376024" cy="4608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 marL="460800" indent="-22860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add text here. </a:t>
            </a:r>
            <a:br>
              <a:rPr lang="en-US" dirty="0"/>
            </a:br>
            <a:r>
              <a:rPr lang="en-US" dirty="0"/>
              <a:t>When pasting copy from other slides, be sure to right-click and choose ‘Keep text only’.</a:t>
            </a:r>
            <a:br>
              <a:rPr lang="en-US" dirty="0"/>
            </a:br>
            <a:r>
              <a:rPr lang="en-US" dirty="0"/>
              <a:t>To increase bullet level, select your text and press Tab.</a:t>
            </a:r>
            <a:br>
              <a:rPr lang="en-US" dirty="0"/>
            </a:br>
            <a:r>
              <a:rPr lang="en-US" dirty="0"/>
              <a:t>To decrease bullet level, select your bullet text and press Shift + Tab.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2CC1A-50FF-4A50-8660-D325E3429D9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E938F29-84D5-4449-9358-343332B4BE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F8E47D07-9D1E-4FE9-B31A-2F5863681021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96">
            <a:extLst>
              <a:ext uri="{FF2B5EF4-FFF2-40B4-BE49-F238E27FC236}">
                <a16:creationId xmlns:a16="http://schemas.microsoft.com/office/drawing/2014/main" id="{C949FF72-87ED-4607-89DB-176C532FA3A0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07988" y="6200774"/>
            <a:ext cx="9729787" cy="657225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None/>
              <a:defRPr sz="800"/>
            </a:lvl1pPr>
          </a:lstStyle>
          <a:p>
            <a:pPr lvl="0"/>
            <a:r>
              <a:rPr lang="en-US" dirty="0"/>
              <a:t>Footnotes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082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91">
          <p15:clr>
            <a:srgbClr val="A4A3A4"/>
          </p15:clr>
        </p15:guide>
        <p15:guide id="2" pos="1463">
          <p15:clr>
            <a:srgbClr val="A4A3A4"/>
          </p15:clr>
        </p15:guide>
        <p15:guide id="3" pos="2598">
          <p15:clr>
            <a:srgbClr val="A4A3A4"/>
          </p15:clr>
        </p15:guide>
        <p15:guide id="4" pos="2669">
          <p15:clr>
            <a:srgbClr val="A4A3A4"/>
          </p15:clr>
        </p15:guide>
        <p15:guide id="5" pos="3804">
          <p15:clr>
            <a:srgbClr val="A4A3A4"/>
          </p15:clr>
        </p15:guide>
        <p15:guide id="6" pos="3876">
          <p15:clr>
            <a:srgbClr val="A4A3A4"/>
          </p15:clr>
        </p15:guide>
        <p15:guide id="7" pos="5009">
          <p15:clr>
            <a:srgbClr val="A4A3A4"/>
          </p15:clr>
        </p15:guide>
        <p15:guide id="8" pos="5082">
          <p15:clr>
            <a:srgbClr val="A4A3A4"/>
          </p15:clr>
        </p15:guide>
        <p15:guide id="9" pos="6215">
          <p15:clr>
            <a:srgbClr val="A4A3A4"/>
          </p15:clr>
        </p15:guide>
        <p15:guide id="10" pos="6288">
          <p15:clr>
            <a:srgbClr val="A4A3A4"/>
          </p15:clr>
        </p15:guide>
        <p15:guide id="11" orient="horz" pos="890">
          <p15:clr>
            <a:srgbClr val="C35EA4"/>
          </p15:clr>
        </p15:guide>
        <p15:guide id="12" orient="horz" pos="981">
          <p15:clr>
            <a:srgbClr val="C35E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7DB2-7332-41D7-A67F-6D389C818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enter title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9DB923-50C2-4A46-BF6E-A2E97DBB2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0693F-359E-4A4C-B3F0-F900FA65CF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F8E47D07-9D1E-4FE9-B31A-2F5863681021}" type="slidenum">
              <a:rPr lang="en-GB" smtClean="0"/>
              <a:pPr/>
              <a:t>‹N°›</a:t>
            </a:fld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49127B-3E4D-4AFD-8464-39A9871621B1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41714"/>
            <a:ext cx="0" cy="425903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eading 1">
            <a:extLst>
              <a:ext uri="{FF2B5EF4-FFF2-40B4-BE49-F238E27FC236}">
                <a16:creationId xmlns:a16="http://schemas.microsoft.com/office/drawing/2014/main" id="{070D82D0-2159-463E-AB3F-9F2BE51F89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2082800"/>
            <a:ext cx="5508625" cy="423863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16" name="Body 1">
            <a:extLst>
              <a:ext uri="{FF2B5EF4-FFF2-40B4-BE49-F238E27FC236}">
                <a16:creationId xmlns:a16="http://schemas.microsoft.com/office/drawing/2014/main" id="{8C2190C6-D818-4BFE-8D40-1D7A2A8ADF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07987" y="2570163"/>
            <a:ext cx="5508625" cy="3430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add content. When pasting copy from other slides, be sure to right-click and choose ‘Keep text only’.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Heading 2">
            <a:extLst>
              <a:ext uri="{FF2B5EF4-FFF2-40B4-BE49-F238E27FC236}">
                <a16:creationId xmlns:a16="http://schemas.microsoft.com/office/drawing/2014/main" id="{24B2D424-3A88-43FD-9D45-46AC196CAD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387" y="2082800"/>
            <a:ext cx="5508625" cy="423863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18" name="Body 2">
            <a:extLst>
              <a:ext uri="{FF2B5EF4-FFF2-40B4-BE49-F238E27FC236}">
                <a16:creationId xmlns:a16="http://schemas.microsoft.com/office/drawing/2014/main" id="{FB60ED6F-5297-42F6-9D9B-F6FF319D69C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75388" y="2570163"/>
            <a:ext cx="5508625" cy="3430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add content. When pasting copy from other slides, be sure to right-click and choose ‘Keep text only’.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6">
            <a:extLst>
              <a:ext uri="{FF2B5EF4-FFF2-40B4-BE49-F238E27FC236}">
                <a16:creationId xmlns:a16="http://schemas.microsoft.com/office/drawing/2014/main" id="{013D0F1F-6026-4F9D-886A-D6CB164FDC05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07988" y="6200774"/>
            <a:ext cx="9729787" cy="657225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None/>
              <a:defRPr sz="800"/>
            </a:lvl1pPr>
          </a:lstStyle>
          <a:p>
            <a:pPr lvl="0"/>
            <a:r>
              <a:rPr lang="en-US" dirty="0"/>
              <a:t>Footnotes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92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>
          <p15:clr>
            <a:srgbClr val="C35EA4"/>
          </p15:clr>
        </p15:guide>
        <p15:guide id="2" orient="horz" pos="981">
          <p15:clr>
            <a:srgbClr val="C35EA4"/>
          </p15:clr>
        </p15:guide>
        <p15:guide id="3" pos="3727">
          <p15:clr>
            <a:srgbClr val="C35EA4"/>
          </p15:clr>
        </p15:guide>
        <p15:guide id="4" pos="3953">
          <p15:clr>
            <a:srgbClr val="C35E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35B2-3D27-4FA3-B863-05E4C9624A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enter 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E4B5EC-9E53-45C3-B765-C1C483A070D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07988" y="1567815"/>
            <a:ext cx="11376024" cy="4608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 marL="460800" indent="-22860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add text here. </a:t>
            </a:r>
            <a:br>
              <a:rPr lang="en-US" dirty="0"/>
            </a:br>
            <a:r>
              <a:rPr lang="en-US" dirty="0"/>
              <a:t>When pasting copy from other slides, be sure to right-click and choose ‘Keep text only’.</a:t>
            </a:r>
            <a:br>
              <a:rPr lang="en-US" dirty="0"/>
            </a:br>
            <a:r>
              <a:rPr lang="en-US" dirty="0"/>
              <a:t>To increase bullet level, select your text and press Tab.</a:t>
            </a:r>
            <a:br>
              <a:rPr lang="en-US" dirty="0"/>
            </a:br>
            <a:r>
              <a:rPr lang="en-US" dirty="0"/>
              <a:t>To decrease bullet level, select your bullet text and press Shift + Tab.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2CC1A-50FF-4A50-8660-D325E3429D9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E938F29-84D5-4449-9358-343332B4BE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F8E47D07-9D1E-4FE9-B31A-2F5863681021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96">
            <a:extLst>
              <a:ext uri="{FF2B5EF4-FFF2-40B4-BE49-F238E27FC236}">
                <a16:creationId xmlns:a16="http://schemas.microsoft.com/office/drawing/2014/main" id="{C949FF72-87ED-4607-89DB-176C532FA3A0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07988" y="6200774"/>
            <a:ext cx="9729787" cy="657225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None/>
              <a:defRPr sz="800"/>
            </a:lvl1pPr>
          </a:lstStyle>
          <a:p>
            <a:pPr lvl="0"/>
            <a:r>
              <a:rPr lang="en-US" dirty="0"/>
              <a:t>Footnotes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057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91">
          <p15:clr>
            <a:srgbClr val="A4A3A4"/>
          </p15:clr>
        </p15:guide>
        <p15:guide id="2" pos="1463">
          <p15:clr>
            <a:srgbClr val="A4A3A4"/>
          </p15:clr>
        </p15:guide>
        <p15:guide id="3" pos="2598">
          <p15:clr>
            <a:srgbClr val="A4A3A4"/>
          </p15:clr>
        </p15:guide>
        <p15:guide id="4" pos="2669">
          <p15:clr>
            <a:srgbClr val="A4A3A4"/>
          </p15:clr>
        </p15:guide>
        <p15:guide id="5" pos="3804">
          <p15:clr>
            <a:srgbClr val="A4A3A4"/>
          </p15:clr>
        </p15:guide>
        <p15:guide id="6" pos="3876">
          <p15:clr>
            <a:srgbClr val="A4A3A4"/>
          </p15:clr>
        </p15:guide>
        <p15:guide id="7" pos="5009">
          <p15:clr>
            <a:srgbClr val="A4A3A4"/>
          </p15:clr>
        </p15:guide>
        <p15:guide id="8" pos="5082">
          <p15:clr>
            <a:srgbClr val="A4A3A4"/>
          </p15:clr>
        </p15:guide>
        <p15:guide id="9" pos="6215">
          <p15:clr>
            <a:srgbClr val="A4A3A4"/>
          </p15:clr>
        </p15:guide>
        <p15:guide id="10" pos="6288">
          <p15:clr>
            <a:srgbClr val="A4A3A4"/>
          </p15:clr>
        </p15:guide>
        <p15:guide id="11" orient="horz" pos="890">
          <p15:clr>
            <a:srgbClr val="C35EA4"/>
          </p15:clr>
        </p15:guide>
        <p15:guide id="12" orient="horz" pos="981">
          <p15:clr>
            <a:srgbClr val="C35E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35B2-3D27-4FA3-B863-05E4C9624A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enter 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E4B5EC-9E53-45C3-B765-C1C483A070D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07988" y="1567815"/>
            <a:ext cx="11376024" cy="4608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 marL="460800" indent="-22860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add text here. </a:t>
            </a:r>
            <a:br>
              <a:rPr lang="en-US" dirty="0"/>
            </a:br>
            <a:r>
              <a:rPr lang="en-US" dirty="0"/>
              <a:t>When pasting copy from other slides, be sure to right-click and choose ‘Keep text only’.</a:t>
            </a:r>
            <a:br>
              <a:rPr lang="en-US" dirty="0"/>
            </a:br>
            <a:r>
              <a:rPr lang="en-US" dirty="0"/>
              <a:t>To increase bullet level, select your text and press Tab.</a:t>
            </a:r>
            <a:br>
              <a:rPr lang="en-US" dirty="0"/>
            </a:br>
            <a:r>
              <a:rPr lang="en-US" dirty="0"/>
              <a:t>To decrease bullet level, select your bullet text and press Shift + Tab.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2CC1A-50FF-4A50-8660-D325E3429D9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E938F29-84D5-4449-9358-343332B4BE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F8E47D07-9D1E-4FE9-B31A-2F5863681021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96">
            <a:extLst>
              <a:ext uri="{FF2B5EF4-FFF2-40B4-BE49-F238E27FC236}">
                <a16:creationId xmlns:a16="http://schemas.microsoft.com/office/drawing/2014/main" id="{C949FF72-87ED-4607-89DB-176C532FA3A0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07988" y="6200774"/>
            <a:ext cx="9729787" cy="657225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None/>
              <a:defRPr sz="800"/>
            </a:lvl1pPr>
          </a:lstStyle>
          <a:p>
            <a:pPr lvl="0"/>
            <a:r>
              <a:rPr lang="en-US" dirty="0"/>
              <a:t>Footnotes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8955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91">
          <p15:clr>
            <a:srgbClr val="A4A3A4"/>
          </p15:clr>
        </p15:guide>
        <p15:guide id="2" pos="1463">
          <p15:clr>
            <a:srgbClr val="A4A3A4"/>
          </p15:clr>
        </p15:guide>
        <p15:guide id="3" pos="2598">
          <p15:clr>
            <a:srgbClr val="A4A3A4"/>
          </p15:clr>
        </p15:guide>
        <p15:guide id="4" pos="2669">
          <p15:clr>
            <a:srgbClr val="A4A3A4"/>
          </p15:clr>
        </p15:guide>
        <p15:guide id="5" pos="3804">
          <p15:clr>
            <a:srgbClr val="A4A3A4"/>
          </p15:clr>
        </p15:guide>
        <p15:guide id="6" pos="3876">
          <p15:clr>
            <a:srgbClr val="A4A3A4"/>
          </p15:clr>
        </p15:guide>
        <p15:guide id="7" pos="5009">
          <p15:clr>
            <a:srgbClr val="A4A3A4"/>
          </p15:clr>
        </p15:guide>
        <p15:guide id="8" pos="5082">
          <p15:clr>
            <a:srgbClr val="A4A3A4"/>
          </p15:clr>
        </p15:guide>
        <p15:guide id="9" pos="6215">
          <p15:clr>
            <a:srgbClr val="A4A3A4"/>
          </p15:clr>
        </p15:guide>
        <p15:guide id="10" pos="6288">
          <p15:clr>
            <a:srgbClr val="A4A3A4"/>
          </p15:clr>
        </p15:guide>
        <p15:guide id="11" orient="horz" pos="890">
          <p15:clr>
            <a:srgbClr val="C35EA4"/>
          </p15:clr>
        </p15:guide>
        <p15:guide id="12" orient="horz" pos="981">
          <p15:clr>
            <a:srgbClr val="C35E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35B2-3D27-4FA3-B863-05E4C9624A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enter 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E4B5EC-9E53-45C3-B765-C1C483A070D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07988" y="1567815"/>
            <a:ext cx="11376024" cy="4608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 marL="460800" indent="-22860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add text here. </a:t>
            </a:r>
            <a:br>
              <a:rPr lang="en-US" dirty="0"/>
            </a:br>
            <a:r>
              <a:rPr lang="en-US" dirty="0"/>
              <a:t>When pasting copy from other slides, be sure to right-click and choose ‘Keep text only’.</a:t>
            </a:r>
            <a:br>
              <a:rPr lang="en-US" dirty="0"/>
            </a:br>
            <a:r>
              <a:rPr lang="en-US" dirty="0"/>
              <a:t>To increase bullet level, select your text and press Tab.</a:t>
            </a:r>
            <a:br>
              <a:rPr lang="en-US" dirty="0"/>
            </a:br>
            <a:r>
              <a:rPr lang="en-US" dirty="0"/>
              <a:t>To decrease bullet level, select your bullet text and press Shift + Tab.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2CC1A-50FF-4A50-8660-D325E3429D9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E938F29-84D5-4449-9358-343332B4BE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F8E47D07-9D1E-4FE9-B31A-2F5863681021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96">
            <a:extLst>
              <a:ext uri="{FF2B5EF4-FFF2-40B4-BE49-F238E27FC236}">
                <a16:creationId xmlns:a16="http://schemas.microsoft.com/office/drawing/2014/main" id="{C949FF72-87ED-4607-89DB-176C532FA3A0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07988" y="6200774"/>
            <a:ext cx="9729787" cy="657225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None/>
              <a:defRPr sz="800"/>
            </a:lvl1pPr>
          </a:lstStyle>
          <a:p>
            <a:pPr lvl="0"/>
            <a:r>
              <a:rPr lang="en-US" dirty="0"/>
              <a:t>Footnotes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6704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91">
          <p15:clr>
            <a:srgbClr val="A4A3A4"/>
          </p15:clr>
        </p15:guide>
        <p15:guide id="2" pos="1463">
          <p15:clr>
            <a:srgbClr val="A4A3A4"/>
          </p15:clr>
        </p15:guide>
        <p15:guide id="3" pos="2598">
          <p15:clr>
            <a:srgbClr val="A4A3A4"/>
          </p15:clr>
        </p15:guide>
        <p15:guide id="4" pos="2669">
          <p15:clr>
            <a:srgbClr val="A4A3A4"/>
          </p15:clr>
        </p15:guide>
        <p15:guide id="5" pos="3804">
          <p15:clr>
            <a:srgbClr val="A4A3A4"/>
          </p15:clr>
        </p15:guide>
        <p15:guide id="6" pos="3876">
          <p15:clr>
            <a:srgbClr val="A4A3A4"/>
          </p15:clr>
        </p15:guide>
        <p15:guide id="7" pos="5009">
          <p15:clr>
            <a:srgbClr val="A4A3A4"/>
          </p15:clr>
        </p15:guide>
        <p15:guide id="8" pos="5082">
          <p15:clr>
            <a:srgbClr val="A4A3A4"/>
          </p15:clr>
        </p15:guide>
        <p15:guide id="9" pos="6215">
          <p15:clr>
            <a:srgbClr val="A4A3A4"/>
          </p15:clr>
        </p15:guide>
        <p15:guide id="10" pos="6288">
          <p15:clr>
            <a:srgbClr val="A4A3A4"/>
          </p15:clr>
        </p15:guide>
        <p15:guide id="11" orient="horz" pos="890">
          <p15:clr>
            <a:srgbClr val="C35EA4"/>
          </p15:clr>
        </p15:guide>
        <p15:guide id="12" orient="horz" pos="981">
          <p15:clr>
            <a:srgbClr val="C35E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35B2-3D27-4FA3-B863-05E4C9624A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enter title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E4B5EC-9E53-45C3-B765-C1C483A070D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07988" y="1567815"/>
            <a:ext cx="11376024" cy="4608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 marL="460800" indent="-228600"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add text here. </a:t>
            </a:r>
            <a:br>
              <a:rPr lang="en-US" dirty="0"/>
            </a:br>
            <a:r>
              <a:rPr lang="en-US" dirty="0"/>
              <a:t>When pasting copy from other slides, be sure to right-click and choose ‘Keep text only’.</a:t>
            </a:r>
            <a:br>
              <a:rPr lang="en-US" dirty="0"/>
            </a:br>
            <a:r>
              <a:rPr lang="en-US" dirty="0"/>
              <a:t>To increase bullet level, select your text and press Tab.</a:t>
            </a:r>
            <a:br>
              <a:rPr lang="en-US" dirty="0"/>
            </a:br>
            <a:r>
              <a:rPr lang="en-US" dirty="0"/>
              <a:t>To decrease bullet level, select your bullet text and press Shift + Tab.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02CC1A-50FF-4A50-8660-D325E3429D9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E938F29-84D5-4449-9358-343332B4BE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fld id="{F8E47D07-9D1E-4FE9-B31A-2F5863681021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1" name="Text Placeholder 96">
            <a:extLst>
              <a:ext uri="{FF2B5EF4-FFF2-40B4-BE49-F238E27FC236}">
                <a16:creationId xmlns:a16="http://schemas.microsoft.com/office/drawing/2014/main" id="{C949FF72-87ED-4607-89DB-176C532FA3A0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407988" y="6200774"/>
            <a:ext cx="9729787" cy="657225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spcAft>
                <a:spcPts val="300"/>
              </a:spcAft>
              <a:buNone/>
              <a:defRPr sz="800"/>
            </a:lvl1pPr>
          </a:lstStyle>
          <a:p>
            <a:pPr lvl="0"/>
            <a:r>
              <a:rPr lang="en-US" dirty="0"/>
              <a:t>Footnotes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986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91">
          <p15:clr>
            <a:srgbClr val="A4A3A4"/>
          </p15:clr>
        </p15:guide>
        <p15:guide id="2" pos="1463">
          <p15:clr>
            <a:srgbClr val="A4A3A4"/>
          </p15:clr>
        </p15:guide>
        <p15:guide id="3" pos="2598">
          <p15:clr>
            <a:srgbClr val="A4A3A4"/>
          </p15:clr>
        </p15:guide>
        <p15:guide id="4" pos="2669">
          <p15:clr>
            <a:srgbClr val="A4A3A4"/>
          </p15:clr>
        </p15:guide>
        <p15:guide id="5" pos="3804">
          <p15:clr>
            <a:srgbClr val="A4A3A4"/>
          </p15:clr>
        </p15:guide>
        <p15:guide id="6" pos="3876">
          <p15:clr>
            <a:srgbClr val="A4A3A4"/>
          </p15:clr>
        </p15:guide>
        <p15:guide id="7" pos="5009">
          <p15:clr>
            <a:srgbClr val="A4A3A4"/>
          </p15:clr>
        </p15:guide>
        <p15:guide id="8" pos="5082">
          <p15:clr>
            <a:srgbClr val="A4A3A4"/>
          </p15:clr>
        </p15:guide>
        <p15:guide id="9" pos="6215">
          <p15:clr>
            <a:srgbClr val="A4A3A4"/>
          </p15:clr>
        </p15:guide>
        <p15:guide id="10" pos="6288">
          <p15:clr>
            <a:srgbClr val="A4A3A4"/>
          </p15:clr>
        </p15:guide>
        <p15:guide id="11" orient="horz" pos="890">
          <p15:clr>
            <a:srgbClr val="C35EA4"/>
          </p15:clr>
        </p15:guide>
        <p15:guide id="12" orient="horz" pos="981">
          <p15:clr>
            <a:srgbClr val="C35E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241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5160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9973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073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13438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8691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0433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706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917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9434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69722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3052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56833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321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050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92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89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  <p:sldLayoutId id="2147483674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01165-B6A0-45BF-B943-5A63768D28B9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2092162-7296-44DE-BCFE-72FC7FA26D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9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1397620" y="4690609"/>
            <a:ext cx="9478927" cy="170888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b="1" dirty="0"/>
              <a:t>Dr Peggy Perrin</a:t>
            </a:r>
          </a:p>
          <a:p>
            <a:pPr marL="0" indent="0" algn="ctr">
              <a:buNone/>
            </a:pPr>
            <a:endParaRPr lang="fr-FR" sz="2000" b="1" dirty="0"/>
          </a:p>
          <a:p>
            <a:pPr marL="0" indent="0" algn="ctr">
              <a:buNone/>
            </a:pPr>
            <a:r>
              <a:rPr lang="fr-FR" sz="2000" b="1" dirty="0"/>
              <a:t>Service de Néphrologie, Dialyse et Transplantation</a:t>
            </a:r>
          </a:p>
          <a:p>
            <a:pPr marL="0" indent="0" algn="ctr">
              <a:buNone/>
            </a:pPr>
            <a:r>
              <a:rPr lang="fr-FR" sz="2000" b="1" dirty="0"/>
              <a:t>Hôpitaux universitaires de Strasbourg</a:t>
            </a:r>
          </a:p>
          <a:p>
            <a:pPr marL="0" indent="0" algn="ctr">
              <a:buNone/>
            </a:pPr>
            <a:endParaRPr lang="fr-FR" sz="20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1144957" y="1484026"/>
            <a:ext cx="9957856" cy="263149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4572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fr-FR" sz="800" b="1" dirty="0">
              <a:solidFill>
                <a:schemeClr val="bg1"/>
              </a:solidFill>
            </a:endParaRPr>
          </a:p>
          <a:p>
            <a:pPr indent="4572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3200" b="1" dirty="0">
                <a:solidFill>
                  <a:schemeClr val="bg1"/>
                </a:solidFill>
              </a:rPr>
              <a:t>Néphroprotection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fr-FR" sz="3200" b="1" dirty="0">
                <a:solidFill>
                  <a:schemeClr val="bg1"/>
                </a:solidFill>
              </a:rPr>
              <a:t>Spécificités chez le sujet âgé</a:t>
            </a:r>
          </a:p>
          <a:p>
            <a:pPr algn="ctr">
              <a:spcBef>
                <a:spcPts val="600"/>
              </a:spcBef>
            </a:pP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FF0D4BC0-06EE-6C71-311F-C49000AF23DB}"/>
              </a:ext>
            </a:extLst>
          </p:cNvPr>
          <p:cNvSpPr txBox="1">
            <a:spLocks/>
          </p:cNvSpPr>
          <p:nvPr/>
        </p:nvSpPr>
        <p:spPr>
          <a:xfrm>
            <a:off x="1144957" y="458511"/>
            <a:ext cx="9957856" cy="1025515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/>
              <a:t>Journée APHAL</a:t>
            </a:r>
          </a:p>
          <a:p>
            <a:pPr marL="0" indent="0" algn="ctr">
              <a:buNone/>
            </a:pPr>
            <a:r>
              <a:rPr lang="fr-FR" sz="2400" b="1" dirty="0"/>
              <a:t>Juin 2026</a:t>
            </a:r>
          </a:p>
          <a:p>
            <a:pPr marL="0" indent="0" algn="ctr"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11740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</a:t>
            </a:r>
            <a:br>
              <a:rPr lang="fr-FR" sz="2800" b="1" dirty="0">
                <a:solidFill>
                  <a:schemeClr val="bg1"/>
                </a:solidFill>
                <a:latin typeface="+mn-lt"/>
              </a:rPr>
            </a:br>
            <a:r>
              <a:rPr lang="fr-FR" sz="2800" b="1" dirty="0">
                <a:solidFill>
                  <a:schemeClr val="bg1"/>
                </a:solidFill>
                <a:latin typeface="+mn-lt"/>
              </a:rPr>
              <a:t>Spécificités chez le sujet âgé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fr-FR" sz="2400" dirty="0"/>
              <a:t>Maladie rénale chronique (MRC) et Forfait MRC     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QUIZ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fr-FR" sz="2400" dirty="0"/>
              <a:t>2 Cas cliniques     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</a:rPr>
              <a:t>QUIZ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fr-FR" sz="2400" dirty="0"/>
              <a:t>Prise en charge par l’infirmière de MRC: Anne </a:t>
            </a:r>
            <a:r>
              <a:rPr lang="fr-FR" sz="2400" dirty="0" err="1"/>
              <a:t>Rihon</a:t>
            </a:r>
            <a:endParaRPr lang="fr-FR" sz="2400" dirty="0"/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endParaRPr lang="fr-FR" sz="24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92BCAE-57FA-6D74-001C-688938C94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817" y="4976754"/>
            <a:ext cx="4715524" cy="158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1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3919F5-BC7D-2148-3578-516A4A0991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76" t="2948" r="3242" b="24744"/>
          <a:stretch/>
        </p:blipFill>
        <p:spPr>
          <a:xfrm>
            <a:off x="298457" y="1796907"/>
            <a:ext cx="11620648" cy="5178056"/>
          </a:xfrm>
          <a:prstGeom prst="rect">
            <a:avLst/>
          </a:prstGeom>
          <a:noFill/>
        </p:spPr>
      </p:pic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1A8142D1-5EC9-462E-93C4-BCC75022A9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0" y="6456258"/>
            <a:ext cx="407988" cy="309145"/>
          </a:xfrm>
        </p:spPr>
        <p:txBody>
          <a:bodyPr/>
          <a:lstStyle/>
          <a:p>
            <a:pPr>
              <a:spcAft>
                <a:spcPts val="600"/>
              </a:spcAft>
            </a:pPr>
            <a:fld id="{F8E47D07-9D1E-4FE9-B31A-2F5863681021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" y="21275"/>
            <a:ext cx="12191981" cy="13633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1516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941794-FBEB-1C54-2B61-AE5FD02AFA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1A8142D1-5EC9-462E-93C4-BCC75022A9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0" y="6456258"/>
            <a:ext cx="407988" cy="309145"/>
          </a:xfrm>
        </p:spPr>
        <p:txBody>
          <a:bodyPr/>
          <a:lstStyle/>
          <a:p>
            <a:pPr>
              <a:spcAft>
                <a:spcPts val="600"/>
              </a:spcAft>
            </a:pPr>
            <a:fld id="{F8E47D07-9D1E-4FE9-B31A-2F5863681021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5365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9B9E77-29D1-88F2-8CBB-A8ED1E55820B}"/>
              </a:ext>
            </a:extLst>
          </p:cNvPr>
          <p:cNvSpPr/>
          <p:nvPr/>
        </p:nvSpPr>
        <p:spPr>
          <a:xfrm>
            <a:off x="4421287" y="2068643"/>
            <a:ext cx="3914646" cy="2572630"/>
          </a:xfrm>
          <a:prstGeom prst="rect">
            <a:avLst/>
          </a:prstGeom>
          <a:solidFill>
            <a:schemeClr val="accent1">
              <a:lumMod val="60000"/>
              <a:lumOff val="40000"/>
              <a:alpha val="9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n 50">
            <a:extLst>
              <a:ext uri="{FF2B5EF4-FFF2-40B4-BE49-F238E27FC236}">
                <a16:creationId xmlns:a16="http://schemas.microsoft.com/office/drawing/2014/main" id="{4F917B19-9BBC-8647-8639-73F6A08F8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617" y="1847739"/>
            <a:ext cx="1823776" cy="182377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30" y="2333488"/>
            <a:ext cx="980569" cy="99800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5635399" y="4077244"/>
            <a:ext cx="25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2018: prévalence = </a:t>
            </a:r>
            <a:r>
              <a:rPr lang="fr-FR" b="1" dirty="0"/>
              <a:t>13%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11580" y="3412926"/>
            <a:ext cx="12586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5,7 millions</a:t>
            </a:r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223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461985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407" y="4956536"/>
            <a:ext cx="4117702" cy="1388321"/>
          </a:xfrm>
          <a:prstGeom prst="rect">
            <a:avLst/>
          </a:prstGeom>
        </p:spPr>
      </p:pic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685160"/>
              </p:ext>
            </p:extLst>
          </p:nvPr>
        </p:nvGraphicFramePr>
        <p:xfrm>
          <a:off x="5635402" y="5634590"/>
          <a:ext cx="4326015" cy="329946"/>
        </p:xfrm>
        <a:graphic>
          <a:graphicData uri="http://schemas.openxmlformats.org/drawingml/2006/table">
            <a:tbl>
              <a:tblPr firstRow="1" firstCol="1" bandRow="1"/>
              <a:tblGrid>
                <a:gridCol w="865015">
                  <a:extLst>
                    <a:ext uri="{9D8B030D-6E8A-4147-A177-3AD203B41FA5}">
                      <a16:colId xmlns:a16="http://schemas.microsoft.com/office/drawing/2014/main" val="291571014"/>
                    </a:ext>
                  </a:extLst>
                </a:gridCol>
                <a:gridCol w="865015">
                  <a:extLst>
                    <a:ext uri="{9D8B030D-6E8A-4147-A177-3AD203B41FA5}">
                      <a16:colId xmlns:a16="http://schemas.microsoft.com/office/drawing/2014/main" val="1922480039"/>
                    </a:ext>
                  </a:extLst>
                </a:gridCol>
                <a:gridCol w="865015">
                  <a:extLst>
                    <a:ext uri="{9D8B030D-6E8A-4147-A177-3AD203B41FA5}">
                      <a16:colId xmlns:a16="http://schemas.microsoft.com/office/drawing/2014/main" val="657367757"/>
                    </a:ext>
                  </a:extLst>
                </a:gridCol>
                <a:gridCol w="865485">
                  <a:extLst>
                    <a:ext uri="{9D8B030D-6E8A-4147-A177-3AD203B41FA5}">
                      <a16:colId xmlns:a16="http://schemas.microsoft.com/office/drawing/2014/main" val="2103419890"/>
                    </a:ext>
                  </a:extLst>
                </a:gridCol>
                <a:gridCol w="865485">
                  <a:extLst>
                    <a:ext uri="{9D8B030D-6E8A-4147-A177-3AD203B41FA5}">
                      <a16:colId xmlns:a16="http://schemas.microsoft.com/office/drawing/2014/main" val="154869486"/>
                    </a:ext>
                  </a:extLst>
                </a:gridCol>
              </a:tblGrid>
              <a:tr h="323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ln w="3175"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ln w="3175"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ln w="3175"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ln w="3175"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ln w="3175"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350859"/>
                  </a:ext>
                </a:extLst>
              </a:tr>
            </a:tbl>
          </a:graphicData>
        </a:graphic>
      </p:graphicFrame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726493"/>
              </p:ext>
            </p:extLst>
          </p:nvPr>
        </p:nvGraphicFramePr>
        <p:xfrm>
          <a:off x="5711407" y="6287537"/>
          <a:ext cx="4372307" cy="335280"/>
        </p:xfrm>
        <a:graphic>
          <a:graphicData uri="http://schemas.openxmlformats.org/drawingml/2006/table">
            <a:tbl>
              <a:tblPr firstRow="1" firstCol="1" bandRow="1"/>
              <a:tblGrid>
                <a:gridCol w="874271">
                  <a:extLst>
                    <a:ext uri="{9D8B030D-6E8A-4147-A177-3AD203B41FA5}">
                      <a16:colId xmlns:a16="http://schemas.microsoft.com/office/drawing/2014/main" val="291571014"/>
                    </a:ext>
                  </a:extLst>
                </a:gridCol>
                <a:gridCol w="874271">
                  <a:extLst>
                    <a:ext uri="{9D8B030D-6E8A-4147-A177-3AD203B41FA5}">
                      <a16:colId xmlns:a16="http://schemas.microsoft.com/office/drawing/2014/main" val="1922480039"/>
                    </a:ext>
                  </a:extLst>
                </a:gridCol>
                <a:gridCol w="874271">
                  <a:extLst>
                    <a:ext uri="{9D8B030D-6E8A-4147-A177-3AD203B41FA5}">
                      <a16:colId xmlns:a16="http://schemas.microsoft.com/office/drawing/2014/main" val="657367757"/>
                    </a:ext>
                  </a:extLst>
                </a:gridCol>
                <a:gridCol w="874747">
                  <a:extLst>
                    <a:ext uri="{9D8B030D-6E8A-4147-A177-3AD203B41FA5}">
                      <a16:colId xmlns:a16="http://schemas.microsoft.com/office/drawing/2014/main" val="2103419890"/>
                    </a:ext>
                  </a:extLst>
                </a:gridCol>
                <a:gridCol w="874747">
                  <a:extLst>
                    <a:ext uri="{9D8B030D-6E8A-4147-A177-3AD203B41FA5}">
                      <a16:colId xmlns:a16="http://schemas.microsoft.com/office/drawing/2014/main" val="1548694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n>
                            <a:noFill/>
                          </a:ln>
                        </a:rPr>
                        <a:t>3,5%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n>
                            <a:noFill/>
                          </a:ln>
                        </a:rPr>
                        <a:t>3,9%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n>
                            <a:noFill/>
                          </a:ln>
                        </a:rPr>
                        <a:t>7,6%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n>
                            <a:noFill/>
                          </a:ln>
                        </a:rPr>
                        <a:t>0,4%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n>
                            <a:noFill/>
                          </a:ln>
                        </a:rPr>
                        <a:t>0,1%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5350859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323578" y="5691454"/>
            <a:ext cx="1320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Stades MRC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F6F168-CC3E-6461-1FEF-0592F37429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9611" y="2263369"/>
            <a:ext cx="804531" cy="9945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FF55DC6-C82F-9C32-39A1-90E5C0B41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8941" y="2323002"/>
            <a:ext cx="985325" cy="9349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9B9937-BAF8-2F39-A1E6-A0C8CE1008AF}"/>
              </a:ext>
            </a:extLst>
          </p:cNvPr>
          <p:cNvSpPr/>
          <p:nvPr/>
        </p:nvSpPr>
        <p:spPr>
          <a:xfrm>
            <a:off x="8440260" y="3452042"/>
            <a:ext cx="10839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4 millions</a:t>
            </a:r>
          </a:p>
          <a:p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DFE263-FD75-B9F6-20C5-DA6D7DD60723}"/>
              </a:ext>
            </a:extLst>
          </p:cNvPr>
          <p:cNvSpPr/>
          <p:nvPr/>
        </p:nvSpPr>
        <p:spPr>
          <a:xfrm>
            <a:off x="10232264" y="3439845"/>
            <a:ext cx="12586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3,8 millions</a:t>
            </a:r>
          </a:p>
          <a:p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E3D691C-0490-0AB5-2458-7138B49B25C0}"/>
              </a:ext>
            </a:extLst>
          </p:cNvPr>
          <p:cNvSpPr txBox="1"/>
          <p:nvPr/>
        </p:nvSpPr>
        <p:spPr>
          <a:xfrm>
            <a:off x="10083714" y="6450624"/>
            <a:ext cx="2089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IRDES, Atlas IRCT, 2018</a:t>
            </a:r>
          </a:p>
        </p:txBody>
      </p:sp>
    </p:spTree>
    <p:extLst>
      <p:ext uri="{BB962C8B-B14F-4D97-AF65-F5344CB8AC3E}">
        <p14:creationId xmlns:p14="http://schemas.microsoft.com/office/powerpoint/2010/main" val="562369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1AC991-A4CD-CF82-B368-1B1C09B69B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50"/>
          <a:stretch/>
        </p:blipFill>
        <p:spPr>
          <a:xfrm>
            <a:off x="0" y="0"/>
            <a:ext cx="11963400" cy="6729414"/>
          </a:xfrm>
          <a:prstGeom prst="rect">
            <a:avLst/>
          </a:prstGeom>
          <a:noFill/>
        </p:spPr>
      </p:pic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1A8142D1-5EC9-462E-93C4-BCC75022A9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0" y="6456258"/>
            <a:ext cx="407988" cy="309145"/>
          </a:xfrm>
        </p:spPr>
        <p:txBody>
          <a:bodyPr/>
          <a:lstStyle/>
          <a:p>
            <a:pPr>
              <a:spcAft>
                <a:spcPts val="600"/>
              </a:spcAft>
            </a:pPr>
            <a:fld id="{F8E47D07-9D1E-4FE9-B31A-2F5863681021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9822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02EC509-F4E5-66F1-D2D2-9E2A592D54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1A8142D1-5EC9-462E-93C4-BCC75022A96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0" y="6456258"/>
            <a:ext cx="407988" cy="309145"/>
          </a:xfrm>
        </p:spPr>
        <p:txBody>
          <a:bodyPr/>
          <a:lstStyle/>
          <a:p>
            <a:pPr>
              <a:spcAft>
                <a:spcPts val="600"/>
              </a:spcAft>
            </a:pPr>
            <a:fld id="{F8E47D07-9D1E-4FE9-B31A-2F5863681021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339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223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461985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Un risque cardio-vasculaire et une mortalité élevés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252" y="2540230"/>
            <a:ext cx="7113619" cy="394980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352777" y="1974286"/>
            <a:ext cx="4050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Risque progression, morbidité, mortalité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592876" y="5390148"/>
            <a:ext cx="1754678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Adressage au 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Néphrologue: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KFRE 5 ans &gt;3 -5%</a:t>
            </a:r>
          </a:p>
        </p:txBody>
      </p:sp>
    </p:spTree>
    <p:extLst>
      <p:ext uri="{BB962C8B-B14F-4D97-AF65-F5344CB8AC3E}">
        <p14:creationId xmlns:p14="http://schemas.microsoft.com/office/powerpoint/2010/main" val="4090819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2466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461985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risque cardio-vasculaire et une mortalité élevée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L’évolution vers le stade 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>
              <a:lnSpc>
                <a:spcPct val="150000"/>
              </a:lnSpc>
            </a:pPr>
            <a:endParaRPr lang="fr-FR" dirty="0"/>
          </a:p>
          <a:p>
            <a:pPr>
              <a:lnSpc>
                <a:spcPct val="150000"/>
              </a:lnSpc>
            </a:pPr>
            <a:endParaRPr lang="fr-FR" dirty="0"/>
          </a:p>
          <a:p>
            <a:pPr>
              <a:lnSpc>
                <a:spcPct val="150000"/>
              </a:lnSpc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806" y="3153881"/>
            <a:ext cx="3975599" cy="134060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395" y="2026696"/>
            <a:ext cx="1057984" cy="8599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786DD4-6BDA-4BD4-7C7C-C99CFC3966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598" y="4586436"/>
            <a:ext cx="941802" cy="872942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3104" y="1870185"/>
            <a:ext cx="815368" cy="10049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D8EF932-EEE9-4AE5-8C6D-D8B6452CB520}"/>
              </a:ext>
            </a:extLst>
          </p:cNvPr>
          <p:cNvSpPr txBox="1"/>
          <p:nvPr/>
        </p:nvSpPr>
        <p:spPr>
          <a:xfrm>
            <a:off x="8935872" y="3599247"/>
            <a:ext cx="253101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/>
              <a:t>Traitement conservateur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2EE06D1-7D41-4029-96DE-A9AACA1A449C}"/>
              </a:ext>
            </a:extLst>
          </p:cNvPr>
          <p:cNvCxnSpPr/>
          <p:nvPr/>
        </p:nvCxnSpPr>
        <p:spPr>
          <a:xfrm flipV="1">
            <a:off x="8367477" y="2756452"/>
            <a:ext cx="657253" cy="9871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4D6EA31-14F4-4721-B9F6-04A389E2E097}"/>
              </a:ext>
            </a:extLst>
          </p:cNvPr>
          <p:cNvCxnSpPr>
            <a:cxnSpLocks/>
          </p:cNvCxnSpPr>
          <p:nvPr/>
        </p:nvCxnSpPr>
        <p:spPr>
          <a:xfrm flipV="1">
            <a:off x="8424717" y="3824185"/>
            <a:ext cx="44169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F6165C2-640C-4DF6-940C-976D13A199B9}"/>
              </a:ext>
            </a:extLst>
          </p:cNvPr>
          <p:cNvCxnSpPr/>
          <p:nvPr/>
        </p:nvCxnSpPr>
        <p:spPr>
          <a:xfrm>
            <a:off x="8335933" y="4180112"/>
            <a:ext cx="530480" cy="5376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DC127A34-155A-4363-929F-AC743789C1C6}"/>
              </a:ext>
            </a:extLst>
          </p:cNvPr>
          <p:cNvSpPr txBox="1"/>
          <p:nvPr/>
        </p:nvSpPr>
        <p:spPr>
          <a:xfrm>
            <a:off x="9143395" y="2886610"/>
            <a:ext cx="1987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Age médian 72 ans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00A769-3AD3-4AC7-AE28-B68A3A6E9710}"/>
              </a:ext>
            </a:extLst>
          </p:cNvPr>
          <p:cNvSpPr txBox="1"/>
          <p:nvPr/>
        </p:nvSpPr>
        <p:spPr>
          <a:xfrm>
            <a:off x="8935872" y="5483144"/>
            <a:ext cx="1987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Age médian 59 ans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4A08C2-BFA6-4A00-8205-F72DFE5D8711}"/>
              </a:ext>
            </a:extLst>
          </p:cNvPr>
          <p:cNvSpPr txBox="1"/>
          <p:nvPr/>
        </p:nvSpPr>
        <p:spPr>
          <a:xfrm>
            <a:off x="10151748" y="6464006"/>
            <a:ext cx="1765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Registre REIN 2024</a:t>
            </a:r>
          </a:p>
        </p:txBody>
      </p:sp>
    </p:spTree>
    <p:extLst>
      <p:ext uri="{BB962C8B-B14F-4D97-AF65-F5344CB8AC3E}">
        <p14:creationId xmlns:p14="http://schemas.microsoft.com/office/powerpoint/2010/main" val="778533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CC42A-3002-4914-A9BE-E4FF97B9CF9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QUIZ: </a:t>
            </a:r>
            <a:r>
              <a:rPr lang="fr-FR" sz="3200" b="1" dirty="0">
                <a:solidFill>
                  <a:schemeClr val="bg1"/>
                </a:solidFill>
              </a:rPr>
              <a:t>Ranger la qualité de vie des différentes maladies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3CF631-A2B5-4769-8B99-C99381CA8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4151"/>
            <a:ext cx="10614660" cy="4162812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Cancer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&lt; insuffisance cardiaque &lt;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Cancer = insuffisance cardiaque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&lt;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Cancer = insuffisance cardiaque =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Insuffisance cardiaque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&lt; Cancer =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AC988-FB90-4F25-8CDF-481BC1A0B9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72" r="34749" b="-5782"/>
          <a:stretch/>
        </p:blipFill>
        <p:spPr>
          <a:xfrm>
            <a:off x="0" y="230188"/>
            <a:ext cx="889688" cy="141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69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CC42A-3002-4914-A9BE-E4FF97B9CF9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QUIZ: </a:t>
            </a:r>
            <a:r>
              <a:rPr lang="fr-FR" sz="3200" b="1" dirty="0">
                <a:solidFill>
                  <a:schemeClr val="bg1"/>
                </a:solidFill>
              </a:rPr>
              <a:t>Ranger la qualité de vie des différentes maladies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3CF631-A2B5-4769-8B99-C99381CA8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4151"/>
            <a:ext cx="10614660" cy="4162812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Cancer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&lt; insuffisance cardiaque &lt;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Cancer = insuffisance cardiaque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&lt;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Cancer = insuffisance cardiaque =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Insuffisance cardiaque </a:t>
            </a: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&lt; Cancer = maladie rénale chronique stade 5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AC988-FB90-4F25-8CDF-481BC1A0B9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72" r="34749" b="-5782"/>
          <a:stretch/>
        </p:blipFill>
        <p:spPr>
          <a:xfrm>
            <a:off x="0" y="230188"/>
            <a:ext cx="889688" cy="141811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44CFEC-481E-4628-A6A9-80EEBD1F0B41}"/>
              </a:ext>
            </a:extLst>
          </p:cNvPr>
          <p:cNvSpPr/>
          <p:nvPr/>
        </p:nvSpPr>
        <p:spPr>
          <a:xfrm>
            <a:off x="444844" y="3595816"/>
            <a:ext cx="11108724" cy="716692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64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223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461985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Risque cardio-vasculaire élevé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L’évolution vers le stade 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Impact sur qualité de vie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Impact économique</a:t>
            </a:r>
          </a:p>
          <a:p>
            <a:pPr>
              <a:lnSpc>
                <a:spcPct val="150000"/>
              </a:lnSpc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806" y="3153881"/>
            <a:ext cx="3975599" cy="134060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595" y="3626872"/>
            <a:ext cx="1057984" cy="85991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2279" y="3626872"/>
            <a:ext cx="654830" cy="80711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4AD5A3-42A2-06D7-B4ED-29C20D4F59D7}"/>
              </a:ext>
            </a:extLst>
          </p:cNvPr>
          <p:cNvSpPr/>
          <p:nvPr/>
        </p:nvSpPr>
        <p:spPr>
          <a:xfrm>
            <a:off x="9057371" y="6398308"/>
            <a:ext cx="29158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Krishnan A, </a:t>
            </a:r>
            <a:r>
              <a:rPr lang="en-US" sz="1400" i="1" dirty="0"/>
              <a:t>et al. Kidney Int Rep, </a:t>
            </a:r>
            <a:r>
              <a:rPr lang="en-US" sz="1400" dirty="0"/>
              <a:t>2020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200E20-64DE-86A9-58D1-40D4EC43A1A4}"/>
              </a:ext>
            </a:extLst>
          </p:cNvPr>
          <p:cNvSpPr txBox="1"/>
          <p:nvPr/>
        </p:nvSpPr>
        <p:spPr>
          <a:xfrm>
            <a:off x="5056361" y="4794620"/>
            <a:ext cx="6113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La qualité de vie est plus faible au stade 5 de la MRC que</a:t>
            </a:r>
          </a:p>
          <a:p>
            <a:r>
              <a:rPr lang="fr-FR" i="1" dirty="0"/>
              <a:t>chez des patients atteints de cancer ou d’insuffisance cardiaque</a:t>
            </a:r>
          </a:p>
        </p:txBody>
      </p:sp>
    </p:spTree>
    <p:extLst>
      <p:ext uri="{BB962C8B-B14F-4D97-AF65-F5344CB8AC3E}">
        <p14:creationId xmlns:p14="http://schemas.microsoft.com/office/powerpoint/2010/main" val="3624363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223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5035353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risque cardio-vasculaire et une mortalité élevés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L’évolution vers le stade 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Impact sur qualité de vie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Impact économique</a:t>
            </a:r>
          </a:p>
          <a:p>
            <a:pPr>
              <a:lnSpc>
                <a:spcPct val="150000"/>
              </a:lnSpc>
            </a:pPr>
            <a:endParaRPr lang="fr-FR" b="1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94FEDC1E-85CC-15D0-B0D9-F13B71B3C1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790452"/>
              </p:ext>
            </p:extLst>
          </p:nvPr>
        </p:nvGraphicFramePr>
        <p:xfrm>
          <a:off x="4089053" y="2350686"/>
          <a:ext cx="7239000" cy="3079732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432246">
                  <a:extLst>
                    <a:ext uri="{9D8B030D-6E8A-4147-A177-3AD203B41FA5}">
                      <a16:colId xmlns:a16="http://schemas.microsoft.com/office/drawing/2014/main" val="1299046779"/>
                    </a:ext>
                  </a:extLst>
                </a:gridCol>
                <a:gridCol w="1427186">
                  <a:extLst>
                    <a:ext uri="{9D8B030D-6E8A-4147-A177-3AD203B41FA5}">
                      <a16:colId xmlns:a16="http://schemas.microsoft.com/office/drawing/2014/main" val="553152776"/>
                    </a:ext>
                  </a:extLst>
                </a:gridCol>
                <a:gridCol w="1517642">
                  <a:extLst>
                    <a:ext uri="{9D8B030D-6E8A-4147-A177-3AD203B41FA5}">
                      <a16:colId xmlns:a16="http://schemas.microsoft.com/office/drawing/2014/main" val="2934244776"/>
                    </a:ext>
                  </a:extLst>
                </a:gridCol>
                <a:gridCol w="1861926">
                  <a:extLst>
                    <a:ext uri="{9D8B030D-6E8A-4147-A177-3AD203B41FA5}">
                      <a16:colId xmlns:a16="http://schemas.microsoft.com/office/drawing/2014/main" val="2209811231"/>
                    </a:ext>
                  </a:extLst>
                </a:gridCol>
              </a:tblGrid>
              <a:tr h="511755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Nb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Dépense </a:t>
                      </a:r>
                      <a:br>
                        <a:rPr lang="fr-FR" sz="1600" dirty="0"/>
                      </a:br>
                      <a:r>
                        <a:rPr lang="fr-FR" sz="1600" dirty="0"/>
                        <a:t>1 patient/an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299546"/>
                  </a:ext>
                </a:extLst>
              </a:tr>
              <a:tr h="427972">
                <a:tc>
                  <a:txBody>
                    <a:bodyPr/>
                    <a:lstStyle/>
                    <a:p>
                      <a:r>
                        <a:rPr lang="fr-FR" sz="1600" dirty="0"/>
                        <a:t>Diabète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4 000 000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  2 000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 milliards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414048"/>
                  </a:ext>
                </a:extLst>
              </a:tr>
              <a:tr h="450937">
                <a:tc>
                  <a:txBody>
                    <a:bodyPr/>
                    <a:lstStyle/>
                    <a:p>
                      <a:r>
                        <a:rPr lang="fr-FR" sz="1600" dirty="0"/>
                        <a:t>Cancers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3 300 000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  6 000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 milliards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108700"/>
                  </a:ext>
                </a:extLst>
              </a:tr>
              <a:tr h="463463">
                <a:tc>
                  <a:txBody>
                    <a:bodyPr/>
                    <a:lstStyle/>
                    <a:p>
                      <a:r>
                        <a:rPr lang="fr-FR" sz="1600" b="1" dirty="0"/>
                        <a:t>MRC stade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    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86692"/>
                  </a:ext>
                </a:extLst>
              </a:tr>
              <a:tr h="296493"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/>
                        <a:t>          Dialyse</a:t>
                      </a:r>
                    </a:p>
                    <a:p>
                      <a:pPr algn="l"/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      55 000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920568"/>
                  </a:ext>
                </a:extLst>
              </a:tr>
              <a:tr h="456572"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/>
                        <a:t>         Greffe</a:t>
                      </a:r>
                    </a:p>
                    <a:p>
                      <a:pPr algn="l"/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      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74933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03087DD-AE00-A688-5935-815F865259FE}"/>
              </a:ext>
            </a:extLst>
          </p:cNvPr>
          <p:cNvSpPr txBox="1"/>
          <p:nvPr/>
        </p:nvSpPr>
        <p:spPr>
          <a:xfrm>
            <a:off x="6583948" y="1870185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Dépenses en 2019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8786DD4-6BDA-4BD4-7C7C-C99CFC396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63" y="4968930"/>
            <a:ext cx="436717" cy="40478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229" y="4255322"/>
            <a:ext cx="561237" cy="45616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100D339-2C99-6B0F-D3E7-64B363FA2936}"/>
              </a:ext>
            </a:extLst>
          </p:cNvPr>
          <p:cNvSpPr/>
          <p:nvPr/>
        </p:nvSpPr>
        <p:spPr>
          <a:xfrm>
            <a:off x="6441141" y="3744259"/>
            <a:ext cx="4886912" cy="561711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283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223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5035353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risque cardio-vasculaire et une mortalité élevés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L’évolution vers le stade 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Impact sur qualité de vie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Impact économique</a:t>
            </a:r>
          </a:p>
          <a:p>
            <a:pPr>
              <a:lnSpc>
                <a:spcPct val="150000"/>
              </a:lnSpc>
            </a:pPr>
            <a:endParaRPr lang="fr-FR" b="1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94FEDC1E-85CC-15D0-B0D9-F13B71B3C1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0830"/>
              </p:ext>
            </p:extLst>
          </p:nvPr>
        </p:nvGraphicFramePr>
        <p:xfrm>
          <a:off x="4089053" y="2350686"/>
          <a:ext cx="7239000" cy="3079732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432246">
                  <a:extLst>
                    <a:ext uri="{9D8B030D-6E8A-4147-A177-3AD203B41FA5}">
                      <a16:colId xmlns:a16="http://schemas.microsoft.com/office/drawing/2014/main" val="1299046779"/>
                    </a:ext>
                  </a:extLst>
                </a:gridCol>
                <a:gridCol w="1427186">
                  <a:extLst>
                    <a:ext uri="{9D8B030D-6E8A-4147-A177-3AD203B41FA5}">
                      <a16:colId xmlns:a16="http://schemas.microsoft.com/office/drawing/2014/main" val="553152776"/>
                    </a:ext>
                  </a:extLst>
                </a:gridCol>
                <a:gridCol w="1517642">
                  <a:extLst>
                    <a:ext uri="{9D8B030D-6E8A-4147-A177-3AD203B41FA5}">
                      <a16:colId xmlns:a16="http://schemas.microsoft.com/office/drawing/2014/main" val="2934244776"/>
                    </a:ext>
                  </a:extLst>
                </a:gridCol>
                <a:gridCol w="1861926">
                  <a:extLst>
                    <a:ext uri="{9D8B030D-6E8A-4147-A177-3AD203B41FA5}">
                      <a16:colId xmlns:a16="http://schemas.microsoft.com/office/drawing/2014/main" val="2209811231"/>
                    </a:ext>
                  </a:extLst>
                </a:gridCol>
              </a:tblGrid>
              <a:tr h="511755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Nb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Dépense </a:t>
                      </a:r>
                      <a:br>
                        <a:rPr lang="fr-FR" sz="1600" dirty="0"/>
                      </a:br>
                      <a:r>
                        <a:rPr lang="fr-FR" sz="1600" dirty="0"/>
                        <a:t>1 patient/an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299546"/>
                  </a:ext>
                </a:extLst>
              </a:tr>
              <a:tr h="427972">
                <a:tc>
                  <a:txBody>
                    <a:bodyPr/>
                    <a:lstStyle/>
                    <a:p>
                      <a:r>
                        <a:rPr lang="fr-FR" sz="1600" dirty="0"/>
                        <a:t>Diabète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4 000 000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  2 000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8 milliards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414048"/>
                  </a:ext>
                </a:extLst>
              </a:tr>
              <a:tr h="450937">
                <a:tc>
                  <a:txBody>
                    <a:bodyPr/>
                    <a:lstStyle/>
                    <a:p>
                      <a:r>
                        <a:rPr lang="fr-FR" sz="1600" dirty="0"/>
                        <a:t>Cancers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3 300 000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  6 000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20 milliards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108700"/>
                  </a:ext>
                </a:extLst>
              </a:tr>
              <a:tr h="463463">
                <a:tc>
                  <a:txBody>
                    <a:bodyPr/>
                    <a:lstStyle/>
                    <a:p>
                      <a:r>
                        <a:rPr lang="fr-FR" sz="1600" b="1" dirty="0"/>
                        <a:t>MRC stade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    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43 000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4 milliards Euros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86692"/>
                  </a:ext>
                </a:extLst>
              </a:tr>
              <a:tr h="296493"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/>
                        <a:t>          Dialyse</a:t>
                      </a:r>
                    </a:p>
                    <a:p>
                      <a:pPr algn="l"/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      55 000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63 000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920568"/>
                  </a:ext>
                </a:extLst>
              </a:tr>
              <a:tr h="456572">
                <a:tc>
                  <a:txBody>
                    <a:bodyPr/>
                    <a:lstStyle/>
                    <a:p>
                      <a:pPr algn="l"/>
                      <a:r>
                        <a:rPr lang="fr-FR" sz="1600" b="1" dirty="0"/>
                        <a:t>         Greffe</a:t>
                      </a:r>
                    </a:p>
                    <a:p>
                      <a:pPr algn="l"/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      45 000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/>
                        <a:t>14 000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74933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03087DD-AE00-A688-5935-815F865259FE}"/>
              </a:ext>
            </a:extLst>
          </p:cNvPr>
          <p:cNvSpPr txBox="1"/>
          <p:nvPr/>
        </p:nvSpPr>
        <p:spPr>
          <a:xfrm>
            <a:off x="6583948" y="1870185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Dépenses en 2019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8786DD4-6BDA-4BD4-7C7C-C99CFC3966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963" y="4968930"/>
            <a:ext cx="436717" cy="40478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229" y="4255322"/>
            <a:ext cx="561237" cy="45616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100D339-2C99-6B0F-D3E7-64B363FA2936}"/>
              </a:ext>
            </a:extLst>
          </p:cNvPr>
          <p:cNvSpPr/>
          <p:nvPr/>
        </p:nvSpPr>
        <p:spPr>
          <a:xfrm>
            <a:off x="6441141" y="3744259"/>
            <a:ext cx="4886912" cy="561711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722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4C924A-A078-4124-93B0-3E275A817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600" dirty="0"/>
              <a:t>Forfait MRC = MRC stade 4-5 : DFG &lt;30 ml/min, non dialysé</a:t>
            </a:r>
          </a:p>
          <a:p>
            <a:r>
              <a:rPr lang="fr-FR" sz="1600" dirty="0"/>
              <a:t>Forfait annuel complet: Cs nephro + </a:t>
            </a:r>
            <a:r>
              <a:rPr lang="fr-FR" sz="1600" dirty="0" err="1"/>
              <a:t>cs</a:t>
            </a:r>
            <a:r>
              <a:rPr lang="fr-FR" sz="1600" dirty="0"/>
              <a:t> IDE MRC + séance </a:t>
            </a:r>
            <a:r>
              <a:rPr lang="fr-FR" sz="1600" dirty="0" err="1"/>
              <a:t>diet</a:t>
            </a:r>
            <a:r>
              <a:rPr lang="fr-FR" sz="1600" dirty="0"/>
              <a:t> OU assistante sociale OU psychologue</a:t>
            </a:r>
          </a:p>
          <a:p>
            <a:pPr lvl="1"/>
            <a:r>
              <a:rPr lang="fr-FR" sz="1600" dirty="0"/>
              <a:t>MRC stade 4: Forfait complet: 452 euros par an</a:t>
            </a:r>
          </a:p>
          <a:p>
            <a:pPr lvl="1"/>
            <a:r>
              <a:rPr lang="fr-FR" sz="1600" dirty="0"/>
              <a:t>MRC stade 5 : Forfait complet: 693 euros par an</a:t>
            </a:r>
          </a:p>
          <a:p>
            <a:r>
              <a:rPr lang="fr-FR" sz="1600" dirty="0"/>
              <a:t>CUS (HUS et Ste Anne): 3000 patients:</a:t>
            </a:r>
          </a:p>
          <a:p>
            <a:pPr lvl="1"/>
            <a:r>
              <a:rPr lang="fr-FR" sz="1600" dirty="0"/>
              <a:t>2650 stade 4</a:t>
            </a:r>
          </a:p>
          <a:p>
            <a:pPr lvl="1"/>
            <a:r>
              <a:rPr lang="fr-FR" sz="1600" dirty="0"/>
              <a:t>350 (11%) stade 5</a:t>
            </a:r>
          </a:p>
          <a:p>
            <a:pPr lvl="1"/>
            <a:r>
              <a:rPr lang="fr-FR" sz="1600" dirty="0"/>
              <a:t>43% N vasculaire, 33% N diabétiques, 10% glomérulonéphrite non diabétique</a:t>
            </a:r>
          </a:p>
          <a:p>
            <a:endParaRPr lang="fr-FR" sz="16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4C4016F-589D-4269-93ED-3B06024609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</a:rPr>
              <a:t>Le forfait MRC: Un nouveau mode de financement de la MRC avancée avant la dialyse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412714-FB12-472E-A1AA-E57A80CE8568}"/>
              </a:ext>
            </a:extLst>
          </p:cNvPr>
          <p:cNvSpPr txBox="1"/>
          <p:nvPr/>
        </p:nvSpPr>
        <p:spPr>
          <a:xfrm>
            <a:off x="9522230" y="6488668"/>
            <a:ext cx="266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Thèse Dr Marc </a:t>
            </a:r>
            <a:r>
              <a:rPr lang="fr-FR" i="1" dirty="0" err="1"/>
              <a:t>Astrié</a:t>
            </a:r>
            <a:r>
              <a:rPr lang="fr-FR" i="1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2985484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CC42A-3002-4914-A9BE-E4FF97B9CF9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QUIZ: </a:t>
            </a:r>
            <a:r>
              <a:rPr lang="fr-FR" sz="3200" b="1" dirty="0">
                <a:solidFill>
                  <a:schemeClr val="bg1"/>
                </a:solidFill>
              </a:rPr>
              <a:t>Quel est l'âge médian dans la MRC stade 4 et 5 non dialysé = FORFAIT MRC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3CF631-A2B5-4769-8B99-C99381CA8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4151"/>
            <a:ext cx="10515600" cy="4162812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60 ans = âge des patients transplantés rénaux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72 ans = âge des patients dialysés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76 ans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80 ans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AC988-FB90-4F25-8CDF-481BC1A0B9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72" r="34749" b="-5782"/>
          <a:stretch/>
        </p:blipFill>
        <p:spPr>
          <a:xfrm>
            <a:off x="0" y="230188"/>
            <a:ext cx="889688" cy="141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33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D4E2DB-2E80-43D9-A067-B63627AB4444}"/>
              </a:ext>
            </a:extLst>
          </p:cNvPr>
          <p:cNvSpPr/>
          <p:nvPr/>
        </p:nvSpPr>
        <p:spPr>
          <a:xfrm>
            <a:off x="444844" y="3595816"/>
            <a:ext cx="11108724" cy="71669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F0CC42A-3002-4914-A9BE-E4FF97B9CF9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C000"/>
                </a:solidFill>
              </a:rPr>
              <a:t>QUIZ: </a:t>
            </a:r>
            <a:r>
              <a:rPr lang="fr-FR" sz="3200" b="1" dirty="0">
                <a:solidFill>
                  <a:schemeClr val="bg1"/>
                </a:solidFill>
              </a:rPr>
              <a:t>Quel est l'âge médian dans la MRC stade 4 et 5 non dialysé = FORFAIT MRC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3CF631-A2B5-4769-8B99-C99381CA8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4151"/>
            <a:ext cx="10515600" cy="4162812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60 ans = âge des patients transplantés rénaux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72 ans = âge des patients dialysés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76 ans  </a:t>
            </a:r>
            <a:r>
              <a:rPr lang="fr-FR" sz="2800" dirty="0">
                <a:solidFill>
                  <a:schemeClr val="accent6">
                    <a:lumMod val="50000"/>
                  </a:schemeClr>
                </a:solidFill>
              </a:rPr>
              <a:t>[IQR1 67, IQR3 83]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80 ans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0BAC988-FB90-4F25-8CDF-481BC1A0B9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872" r="34749" b="-5782"/>
          <a:stretch/>
        </p:blipFill>
        <p:spPr>
          <a:xfrm>
            <a:off x="0" y="230188"/>
            <a:ext cx="889688" cy="141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46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4C924A-A078-4124-93B0-3E275A817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600" dirty="0"/>
              <a:t>Forfait MRC = MRC stade 4-5 : DFG &lt;30 ml/min, non dialysé</a:t>
            </a:r>
          </a:p>
          <a:p>
            <a:r>
              <a:rPr lang="fr-FR" sz="1600" dirty="0"/>
              <a:t>Forfait annuel complet: Cs nephro + </a:t>
            </a:r>
            <a:r>
              <a:rPr lang="fr-FR" sz="1600" dirty="0" err="1"/>
              <a:t>cs</a:t>
            </a:r>
            <a:r>
              <a:rPr lang="fr-FR" sz="1600" dirty="0"/>
              <a:t> IDE MRC + séance </a:t>
            </a:r>
            <a:r>
              <a:rPr lang="fr-FR" sz="1600" dirty="0" err="1"/>
              <a:t>diet</a:t>
            </a:r>
            <a:r>
              <a:rPr lang="fr-FR" sz="1600" dirty="0"/>
              <a:t> OU assistante sociale OU psychologue</a:t>
            </a:r>
          </a:p>
          <a:p>
            <a:pPr lvl="1"/>
            <a:r>
              <a:rPr lang="fr-FR" sz="1600" dirty="0"/>
              <a:t>MRC stade 4: Forfait complet: 452 euros par an</a:t>
            </a:r>
          </a:p>
          <a:p>
            <a:pPr lvl="1"/>
            <a:r>
              <a:rPr lang="fr-FR" sz="1600" dirty="0"/>
              <a:t>MRC stade 5 : Forfait complet: 693 euros par an</a:t>
            </a:r>
          </a:p>
          <a:p>
            <a:r>
              <a:rPr lang="fr-FR" sz="1600" b="1" dirty="0"/>
              <a:t>CUS (HUS et Ste Anne): 3000 patients:</a:t>
            </a:r>
          </a:p>
          <a:p>
            <a:pPr lvl="1"/>
            <a:r>
              <a:rPr lang="fr-FR" sz="1600" dirty="0"/>
              <a:t>2650 stade 4</a:t>
            </a:r>
          </a:p>
          <a:p>
            <a:pPr lvl="1"/>
            <a:r>
              <a:rPr lang="fr-FR" sz="1600" dirty="0"/>
              <a:t>350 (11%) stade 5)</a:t>
            </a:r>
          </a:p>
          <a:p>
            <a:pPr lvl="1"/>
            <a:r>
              <a:rPr lang="fr-FR" sz="1600" b="1" dirty="0"/>
              <a:t>Age 76 [67, 83]</a:t>
            </a:r>
          </a:p>
          <a:p>
            <a:pPr lvl="1"/>
            <a:r>
              <a:rPr lang="fr-FR" sz="1600" b="1" dirty="0"/>
              <a:t>50% diabète, 24% obèse, 15% </a:t>
            </a:r>
            <a:r>
              <a:rPr lang="fr-FR" sz="1600" b="1" dirty="0" err="1"/>
              <a:t>insuff</a:t>
            </a:r>
            <a:r>
              <a:rPr lang="fr-FR" sz="1600" b="1" dirty="0"/>
              <a:t> cardiaque, 26% coronaropathie, 31% arythmie</a:t>
            </a:r>
          </a:p>
          <a:p>
            <a:pPr marL="0" indent="0">
              <a:buNone/>
            </a:pPr>
            <a:endParaRPr lang="fr-FR" sz="1600" dirty="0"/>
          </a:p>
          <a:p>
            <a:r>
              <a:rPr lang="fr-FR" sz="1600" b="1" dirty="0"/>
              <a:t>Population&gt;75 ans =</a:t>
            </a:r>
            <a:r>
              <a:rPr lang="fr-FR" sz="1600" dirty="0"/>
              <a:t> la moitié</a:t>
            </a:r>
          </a:p>
          <a:p>
            <a:pPr lvl="1"/>
            <a:r>
              <a:rPr lang="fr-FR" sz="1600" dirty="0"/>
              <a:t>+ de comorbidités avec + 30% avec </a:t>
            </a:r>
            <a:r>
              <a:rPr lang="fr-FR" sz="1600" dirty="0" err="1"/>
              <a:t>atcdt</a:t>
            </a:r>
            <a:r>
              <a:rPr lang="fr-FR" sz="1600" dirty="0"/>
              <a:t> de néoplasie et 43% arythmies</a:t>
            </a:r>
          </a:p>
          <a:p>
            <a:pPr lvl="1"/>
            <a:r>
              <a:rPr lang="fr-FR" sz="1600" dirty="0"/>
              <a:t>Mortalité de 20% en 2 ans</a:t>
            </a:r>
          </a:p>
          <a:p>
            <a:endParaRPr lang="fr-FR" sz="16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4C4016F-589D-4269-93ED-3B06024609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</a:rPr>
              <a:t>Le forfait MRC: Un nouveau mode de financement de la MRC avancée avant la dialyse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412714-FB12-472E-A1AA-E57A80CE8568}"/>
              </a:ext>
            </a:extLst>
          </p:cNvPr>
          <p:cNvSpPr txBox="1"/>
          <p:nvPr/>
        </p:nvSpPr>
        <p:spPr>
          <a:xfrm>
            <a:off x="9522230" y="6488668"/>
            <a:ext cx="266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Thèse Dr Marc </a:t>
            </a:r>
            <a:r>
              <a:rPr lang="fr-FR" i="1" dirty="0" err="1"/>
              <a:t>Astrié</a:t>
            </a:r>
            <a:r>
              <a:rPr lang="fr-FR" i="1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01497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300889-3A70-4395-8BB8-43B02C688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92595"/>
            <a:ext cx="7196067" cy="642293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940B889-3F83-422C-A3F1-3F2F11846F45}"/>
              </a:ext>
            </a:extLst>
          </p:cNvPr>
          <p:cNvSpPr txBox="1"/>
          <p:nvPr/>
        </p:nvSpPr>
        <p:spPr>
          <a:xfrm>
            <a:off x="7792278" y="6515530"/>
            <a:ext cx="266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Thèse Dr Marc </a:t>
            </a:r>
            <a:r>
              <a:rPr lang="fr-FR" i="1" dirty="0" err="1"/>
              <a:t>Astrié</a:t>
            </a:r>
            <a:r>
              <a:rPr lang="fr-FR" i="1" dirty="0"/>
              <a:t> 2024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9575C74-801E-4936-B681-C56F484D24FF}"/>
              </a:ext>
            </a:extLst>
          </p:cNvPr>
          <p:cNvSpPr txBox="1"/>
          <p:nvPr/>
        </p:nvSpPr>
        <p:spPr>
          <a:xfrm>
            <a:off x="10248900" y="2235200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FFDD26-0143-4613-8D1D-EF2F1860B448}"/>
              </a:ext>
            </a:extLst>
          </p:cNvPr>
          <p:cNvSpPr/>
          <p:nvPr/>
        </p:nvSpPr>
        <p:spPr>
          <a:xfrm>
            <a:off x="4064000" y="1638300"/>
            <a:ext cx="635000" cy="165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D4F02C-5C0B-40EE-8B3E-26E3A2248926}"/>
              </a:ext>
            </a:extLst>
          </p:cNvPr>
          <p:cNvSpPr/>
          <p:nvPr/>
        </p:nvSpPr>
        <p:spPr>
          <a:xfrm>
            <a:off x="4025900" y="2331720"/>
            <a:ext cx="736600" cy="6527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1C02B7-837D-471D-AC52-B604A87096F4}"/>
              </a:ext>
            </a:extLst>
          </p:cNvPr>
          <p:cNvSpPr/>
          <p:nvPr/>
        </p:nvSpPr>
        <p:spPr>
          <a:xfrm>
            <a:off x="4025900" y="4114799"/>
            <a:ext cx="673100" cy="11938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26CE48-4C02-4243-8C0F-F2A45B02D25A}"/>
              </a:ext>
            </a:extLst>
          </p:cNvPr>
          <p:cNvSpPr/>
          <p:nvPr/>
        </p:nvSpPr>
        <p:spPr>
          <a:xfrm>
            <a:off x="4025900" y="6057900"/>
            <a:ext cx="635000" cy="1651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B021C3-B1D4-40D3-A8AF-032833086D6C}"/>
              </a:ext>
            </a:extLst>
          </p:cNvPr>
          <p:cNvSpPr txBox="1"/>
          <p:nvPr/>
        </p:nvSpPr>
        <p:spPr>
          <a:xfrm>
            <a:off x="118793" y="990600"/>
            <a:ext cx="1752788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Très âgés</a:t>
            </a:r>
          </a:p>
          <a:p>
            <a:r>
              <a:rPr lang="fr-FR" dirty="0"/>
              <a:t>et </a:t>
            </a:r>
            <a:r>
              <a:rPr lang="fr-FR" dirty="0" err="1"/>
              <a:t>polymédiqués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616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2232"/>
            <a:ext cx="12192000" cy="90261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Prise en charge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2" name="Tableau 14">
            <a:extLst>
              <a:ext uri="{FF2B5EF4-FFF2-40B4-BE49-F238E27FC236}">
                <a16:creationId xmlns:a16="http://schemas.microsoft.com/office/drawing/2014/main" id="{FD66A3A4-484D-9DE0-ED71-10D44659F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431331"/>
              </p:ext>
            </p:extLst>
          </p:nvPr>
        </p:nvGraphicFramePr>
        <p:xfrm>
          <a:off x="148417" y="1591447"/>
          <a:ext cx="5899338" cy="56997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1094105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763795">
                <a:tc>
                  <a:txBody>
                    <a:bodyPr/>
                    <a:lstStyle/>
                    <a:p>
                      <a:r>
                        <a:rPr lang="fr-FR" sz="1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Femme 75 ans</a:t>
                      </a:r>
                    </a:p>
                    <a:p>
                      <a:r>
                        <a:rPr lang="fr-FR" sz="1400" b="0" dirty="0"/>
                        <a:t>DT2 depuis 10 ans traité par metformine</a:t>
                      </a:r>
                    </a:p>
                    <a:p>
                      <a:r>
                        <a:rPr lang="fr-FR" sz="1400" b="0" dirty="0"/>
                        <a:t>IMC 28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baseline="0" dirty="0"/>
                        <a:t>HTA (BB + IEC)</a:t>
                      </a:r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DFG</a:t>
                      </a:r>
                    </a:p>
                    <a:p>
                      <a:r>
                        <a:rPr lang="fr-FR" sz="1400" b="0" dirty="0"/>
                        <a:t>100 </a:t>
                      </a:r>
                      <a:r>
                        <a:rPr lang="fr-FR" sz="1400" b="0" dirty="0" err="1"/>
                        <a:t>mL</a:t>
                      </a:r>
                      <a:r>
                        <a:rPr lang="fr-FR" sz="1400" b="0" dirty="0"/>
                        <a:t>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600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459920"/>
                  </a:ext>
                </a:extLst>
              </a:tr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40 ans</a:t>
                      </a:r>
                      <a:endParaRPr lang="fr-FR" sz="1400" b="0" baseline="30000" dirty="0"/>
                    </a:p>
                    <a:p>
                      <a:r>
                        <a:rPr lang="fr-FR" sz="1400" b="0" dirty="0"/>
                        <a:t>NIgA (PBR)</a:t>
                      </a:r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DFG</a:t>
                      </a:r>
                    </a:p>
                    <a:p>
                      <a:r>
                        <a:rPr lang="fr-FR" sz="1400" b="0" dirty="0"/>
                        <a:t>50 </a:t>
                      </a:r>
                      <a:r>
                        <a:rPr lang="fr-FR" sz="1400" b="0" dirty="0" err="1"/>
                        <a:t>mL</a:t>
                      </a:r>
                      <a:r>
                        <a:rPr lang="fr-FR" sz="1400" b="0" dirty="0"/>
                        <a:t>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2000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126534"/>
                  </a:ext>
                </a:extLst>
              </a:tr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Femme 69 ans</a:t>
                      </a:r>
                    </a:p>
                    <a:p>
                      <a:r>
                        <a:rPr lang="fr-FR" sz="1400" b="0" baseline="0" dirty="0"/>
                        <a:t>tabagisme 65 PA</a:t>
                      </a:r>
                    </a:p>
                    <a:p>
                      <a:r>
                        <a:rPr lang="fr-FR" sz="1400" b="0" baseline="0" dirty="0"/>
                        <a:t>AOMI, coronaropathie</a:t>
                      </a:r>
                    </a:p>
                    <a:p>
                      <a:endParaRPr lang="fr-FR" sz="1400" b="0" baseline="0" dirty="0"/>
                    </a:p>
                    <a:p>
                      <a:endParaRPr lang="fr-FR" sz="1400" b="0" baseline="0" dirty="0"/>
                    </a:p>
                    <a:p>
                      <a:endParaRPr lang="fr-FR" sz="1400" b="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DFG</a:t>
                      </a:r>
                    </a:p>
                    <a:p>
                      <a:r>
                        <a:rPr lang="fr-FR" sz="1400" b="0" dirty="0"/>
                        <a:t>45 </a:t>
                      </a:r>
                      <a:r>
                        <a:rPr lang="fr-FR" sz="1400" b="0" dirty="0" err="1"/>
                        <a:t>mL</a:t>
                      </a:r>
                      <a:r>
                        <a:rPr lang="fr-FR" sz="1400" b="0" dirty="0"/>
                        <a:t>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3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06800"/>
                  </a:ext>
                </a:extLst>
              </a:tr>
              <a:tr h="309768">
                <a:tc>
                  <a:txBody>
                    <a:bodyPr/>
                    <a:lstStyle/>
                    <a:p>
                      <a:r>
                        <a:rPr lang="fr-FR" sz="14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r>
                        <a:rPr lang="fr-FR" sz="1400" b="0" dirty="0"/>
                        <a:t>CMI, FEVG 50%</a:t>
                      </a:r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DFG</a:t>
                      </a:r>
                    </a:p>
                    <a:p>
                      <a:r>
                        <a:rPr lang="fr-FR" sz="1400" b="0" dirty="0"/>
                        <a:t>39 </a:t>
                      </a:r>
                      <a:r>
                        <a:rPr lang="fr-FR" sz="1400" b="0" dirty="0" err="1"/>
                        <a:t>mL</a:t>
                      </a:r>
                      <a:r>
                        <a:rPr lang="fr-FR" sz="1400" b="0" dirty="0"/>
                        <a:t>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915176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905D9159-74B0-2ECD-5337-2B1C22911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44" y="1898226"/>
            <a:ext cx="453439" cy="5605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C226A0-C6F2-1D58-983E-6F734661D3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55" y="3258350"/>
            <a:ext cx="380528" cy="46037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44" y="5745994"/>
            <a:ext cx="480524" cy="62021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2BE862E-9533-063C-F1B7-2F94446803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38" y="4444925"/>
            <a:ext cx="523562" cy="460373"/>
          </a:xfrm>
          <a:prstGeom prst="rect">
            <a:avLst/>
          </a:prstGeom>
        </p:spPr>
      </p:pic>
      <p:sp>
        <p:nvSpPr>
          <p:cNvPr id="24" name="Rectangle à coins arrondis 16">
            <a:extLst>
              <a:ext uri="{FF2B5EF4-FFF2-40B4-BE49-F238E27FC236}">
                <a16:creationId xmlns:a16="http://schemas.microsoft.com/office/drawing/2014/main" id="{DE7E0579-08E2-EF52-6238-07823C0E6D13}"/>
              </a:ext>
            </a:extLst>
          </p:cNvPr>
          <p:cNvSpPr/>
          <p:nvPr/>
        </p:nvSpPr>
        <p:spPr>
          <a:xfrm>
            <a:off x="4611660" y="3482383"/>
            <a:ext cx="1334726" cy="53198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KFRE 5 ans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10,5 %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4597118" y="4751343"/>
            <a:ext cx="1334726" cy="58140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KFRE 5 ans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0,42%</a:t>
            </a:r>
          </a:p>
        </p:txBody>
      </p:sp>
      <p:sp>
        <p:nvSpPr>
          <p:cNvPr id="2" name="Rectangle à coins arrondis 16">
            <a:extLst>
              <a:ext uri="{FF2B5EF4-FFF2-40B4-BE49-F238E27FC236}">
                <a16:creationId xmlns:a16="http://schemas.microsoft.com/office/drawing/2014/main" id="{BEEF9A4F-45ED-CC8C-E670-D2F6E25CEBDE}"/>
              </a:ext>
            </a:extLst>
          </p:cNvPr>
          <p:cNvSpPr/>
          <p:nvPr/>
        </p:nvSpPr>
        <p:spPr>
          <a:xfrm>
            <a:off x="4909096" y="6003533"/>
            <a:ext cx="1022748" cy="58140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KFRE 5 ans</a:t>
            </a:r>
          </a:p>
          <a:p>
            <a:pPr algn="ctr"/>
            <a:r>
              <a:rPr lang="fr-FR" sz="1400" dirty="0">
                <a:solidFill>
                  <a:schemeClr val="tx1"/>
                </a:solidFill>
              </a:rPr>
              <a:t>2,3%</a:t>
            </a:r>
          </a:p>
        </p:txBody>
      </p:sp>
      <p:sp>
        <p:nvSpPr>
          <p:cNvPr id="26" name="Rectangle à coins arrondis 16">
            <a:extLst>
              <a:ext uri="{FF2B5EF4-FFF2-40B4-BE49-F238E27FC236}">
                <a16:creationId xmlns:a16="http://schemas.microsoft.com/office/drawing/2014/main" id="{13223FDA-43AF-A595-C00B-D5C1550FF1FE}"/>
              </a:ext>
            </a:extLst>
          </p:cNvPr>
          <p:cNvSpPr/>
          <p:nvPr/>
        </p:nvSpPr>
        <p:spPr>
          <a:xfrm>
            <a:off x="5014175" y="6003533"/>
            <a:ext cx="1081825" cy="58140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FF0000"/>
                </a:solidFill>
              </a:rPr>
              <a:t>KFRE 5 ans</a:t>
            </a:r>
          </a:p>
          <a:p>
            <a:r>
              <a:rPr lang="fr-FR" sz="1400" dirty="0">
                <a:solidFill>
                  <a:srgbClr val="FF0000"/>
                </a:solidFill>
              </a:rPr>
              <a:t>8,7% </a:t>
            </a:r>
          </a:p>
        </p:txBody>
      </p:sp>
      <p:sp>
        <p:nvSpPr>
          <p:cNvPr id="4" name="Rectangle à coins arrondis 16">
            <a:extLst>
              <a:ext uri="{FF2B5EF4-FFF2-40B4-BE49-F238E27FC236}">
                <a16:creationId xmlns:a16="http://schemas.microsoft.com/office/drawing/2014/main" id="{C5C8BAE4-D547-75B2-57AE-2D45B1AE7B8A}"/>
              </a:ext>
            </a:extLst>
          </p:cNvPr>
          <p:cNvSpPr/>
          <p:nvPr/>
        </p:nvSpPr>
        <p:spPr>
          <a:xfrm>
            <a:off x="3969833" y="5996293"/>
            <a:ext cx="1022748" cy="58140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FF0000"/>
                </a:solidFill>
              </a:rPr>
              <a:t>DFG </a:t>
            </a:r>
            <a:r>
              <a:rPr lang="fr-FR" sz="1400" dirty="0" err="1">
                <a:solidFill>
                  <a:srgbClr val="FF0000"/>
                </a:solidFill>
              </a:rPr>
              <a:t>cr-cys</a:t>
            </a:r>
            <a:endParaRPr lang="fr-FR" sz="1400" dirty="0">
              <a:solidFill>
                <a:srgbClr val="FF0000"/>
              </a:solidFill>
            </a:endParaRPr>
          </a:p>
          <a:p>
            <a:r>
              <a:rPr lang="fr-FR" sz="1400" dirty="0">
                <a:solidFill>
                  <a:srgbClr val="FF0000"/>
                </a:solidFill>
              </a:rPr>
              <a:t>27 ml/min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DE8678-C0EB-7C4B-2CC4-E2B0A161D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72219" y="1482035"/>
            <a:ext cx="5181600" cy="1625577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Pour déterminer sa sévérité et guider sa prise en charge, la MRC est classée selon:</a:t>
            </a:r>
          </a:p>
          <a:p>
            <a:r>
              <a:rPr lang="fr-FR" sz="1600" b="1" dirty="0"/>
              <a:t>C</a:t>
            </a:r>
            <a:r>
              <a:rPr lang="fr-FR" sz="1600" dirty="0"/>
              <a:t>ause</a:t>
            </a:r>
          </a:p>
          <a:p>
            <a:r>
              <a:rPr lang="fr-FR" sz="1600" b="1" dirty="0"/>
              <a:t>D</a:t>
            </a:r>
            <a:r>
              <a:rPr lang="fr-FR" sz="1600" dirty="0"/>
              <a:t>FG</a:t>
            </a:r>
          </a:p>
          <a:p>
            <a:r>
              <a:rPr lang="fr-FR" sz="1600" b="1" dirty="0"/>
              <a:t>A</a:t>
            </a:r>
            <a:r>
              <a:rPr lang="fr-FR" sz="1600" dirty="0"/>
              <a:t>lbuminurie (RAC)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C16D3D-0F0C-2149-DF47-C521DC2F3CDC}"/>
              </a:ext>
            </a:extLst>
          </p:cNvPr>
          <p:cNvSpPr txBox="1"/>
          <p:nvPr/>
        </p:nvSpPr>
        <p:spPr>
          <a:xfrm>
            <a:off x="86265" y="3228383"/>
            <a:ext cx="6297283" cy="3750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1942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5470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Prise en charge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8C40BB8-4759-C9FB-757E-0B0C7AA78FE2}"/>
              </a:ext>
            </a:extLst>
          </p:cNvPr>
          <p:cNvGrpSpPr/>
          <p:nvPr/>
        </p:nvGrpSpPr>
        <p:grpSpPr>
          <a:xfrm>
            <a:off x="2878290" y="2350453"/>
            <a:ext cx="5711882" cy="2779111"/>
            <a:chOff x="5736195" y="2615273"/>
            <a:chExt cx="5711882" cy="2779111"/>
          </a:xfrm>
        </p:grpSpPr>
        <p:sp>
          <p:nvSpPr>
            <p:cNvPr id="7" name="Rectangle à coins arrondis 6"/>
            <p:cNvSpPr/>
            <p:nvPr/>
          </p:nvSpPr>
          <p:spPr>
            <a:xfrm>
              <a:off x="5763491" y="2615273"/>
              <a:ext cx="5588982" cy="4418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dirty="0">
                  <a:solidFill>
                    <a:schemeClr val="tx1"/>
                  </a:solidFill>
                </a:rPr>
                <a:t>	Bloqueur SRA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D2BD27B-BC9E-DB76-7998-E38294960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195" y="4391084"/>
              <a:ext cx="5711882" cy="1003300"/>
            </a:xfrm>
            <a:prstGeom prst="rect">
              <a:avLst/>
            </a:prstGeom>
          </p:spPr>
        </p:pic>
        <p:sp>
          <p:nvSpPr>
            <p:cNvPr id="5" name="Rectangle à coins arrondis 6">
              <a:extLst>
                <a:ext uri="{FF2B5EF4-FFF2-40B4-BE49-F238E27FC236}">
                  <a16:creationId xmlns:a16="http://schemas.microsoft.com/office/drawing/2014/main" id="{76571E10-2A91-4B92-8BE8-BE6D8227F5EC}"/>
                </a:ext>
              </a:extLst>
            </p:cNvPr>
            <p:cNvSpPr/>
            <p:nvPr/>
          </p:nvSpPr>
          <p:spPr>
            <a:xfrm>
              <a:off x="5763491" y="3062986"/>
              <a:ext cx="5588982" cy="4418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dirty="0">
                  <a:solidFill>
                    <a:schemeClr val="tx1"/>
                  </a:solidFill>
                </a:rPr>
                <a:t>	Gliflozine = inhibiteur SGLT2</a:t>
              </a:r>
            </a:p>
          </p:txBody>
        </p:sp>
        <p:sp>
          <p:nvSpPr>
            <p:cNvPr id="6" name="Rectangle à coins arrondis 6">
              <a:extLst>
                <a:ext uri="{FF2B5EF4-FFF2-40B4-BE49-F238E27FC236}">
                  <a16:creationId xmlns:a16="http://schemas.microsoft.com/office/drawing/2014/main" id="{D34D3157-352F-A03D-635E-E55BC8CCC6B8}"/>
                </a:ext>
              </a:extLst>
            </p:cNvPr>
            <p:cNvSpPr/>
            <p:nvPr/>
          </p:nvSpPr>
          <p:spPr>
            <a:xfrm>
              <a:off x="5763491" y="3510699"/>
              <a:ext cx="5588982" cy="4418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dirty="0">
                  <a:solidFill>
                    <a:schemeClr val="tx1"/>
                  </a:solidFill>
                </a:rPr>
                <a:t>	Statine</a:t>
              </a:r>
            </a:p>
          </p:txBody>
        </p:sp>
        <p:sp>
          <p:nvSpPr>
            <p:cNvPr id="8" name="Rectangle à coins arrondis 6">
              <a:extLst>
                <a:ext uri="{FF2B5EF4-FFF2-40B4-BE49-F238E27FC236}">
                  <a16:creationId xmlns:a16="http://schemas.microsoft.com/office/drawing/2014/main" id="{359FFB5E-CDE6-CF71-7B99-5F41D6FB05EF}"/>
                </a:ext>
              </a:extLst>
            </p:cNvPr>
            <p:cNvSpPr/>
            <p:nvPr/>
          </p:nvSpPr>
          <p:spPr>
            <a:xfrm>
              <a:off x="5763491" y="3964932"/>
              <a:ext cx="5588982" cy="4418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600" dirty="0">
                  <a:solidFill>
                    <a:schemeClr val="tx1"/>
                  </a:solidFill>
                </a:rPr>
                <a:t>	Contrôle tensionnel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226C1DA-DA8D-6705-4DDC-D2832CEBE763}"/>
              </a:ext>
            </a:extLst>
          </p:cNvPr>
          <p:cNvSpPr txBox="1"/>
          <p:nvPr/>
        </p:nvSpPr>
        <p:spPr>
          <a:xfrm>
            <a:off x="3040192" y="1466068"/>
            <a:ext cx="5388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/>
              <a:t>Les 5 piliers de la néphroprotection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7F0F56A-2753-DEB7-EC8D-829AEAB71E7A}"/>
              </a:ext>
            </a:extLst>
          </p:cNvPr>
          <p:cNvSpPr txBox="1"/>
          <p:nvPr/>
        </p:nvSpPr>
        <p:spPr>
          <a:xfrm>
            <a:off x="2905586" y="5475923"/>
            <a:ext cx="866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Personnalisée = adaptée à l’âge</a:t>
            </a:r>
          </a:p>
        </p:txBody>
      </p:sp>
    </p:spTree>
    <p:extLst>
      <p:ext uri="{BB962C8B-B14F-4D97-AF65-F5344CB8AC3E}">
        <p14:creationId xmlns:p14="http://schemas.microsoft.com/office/powerpoint/2010/main" val="248119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5470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Prise en charge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26C1DA-DA8D-6705-4DDC-D2832CEBE763}"/>
              </a:ext>
            </a:extLst>
          </p:cNvPr>
          <p:cNvSpPr txBox="1"/>
          <p:nvPr/>
        </p:nvSpPr>
        <p:spPr>
          <a:xfrm>
            <a:off x="2224266" y="1452001"/>
            <a:ext cx="5788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/>
              <a:t>Contrôle tensionnel chez le sujet </a:t>
            </a:r>
            <a:r>
              <a:rPr lang="fr-FR" sz="2800" b="1" i="1" dirty="0" err="1"/>
              <a:t>agé</a:t>
            </a:r>
            <a:endParaRPr lang="fr-FR" sz="2800" b="1" i="1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029BE95-C032-4442-8E8E-A572F5925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714896"/>
              </p:ext>
            </p:extLst>
          </p:nvPr>
        </p:nvGraphicFramePr>
        <p:xfrm>
          <a:off x="528709" y="2236764"/>
          <a:ext cx="7604021" cy="434742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141968">
                  <a:extLst>
                    <a:ext uri="{9D8B030D-6E8A-4147-A177-3AD203B41FA5}">
                      <a16:colId xmlns:a16="http://schemas.microsoft.com/office/drawing/2014/main" val="3191685696"/>
                    </a:ext>
                  </a:extLst>
                </a:gridCol>
                <a:gridCol w="1479550">
                  <a:extLst>
                    <a:ext uri="{9D8B030D-6E8A-4147-A177-3AD203B41FA5}">
                      <a16:colId xmlns:a16="http://schemas.microsoft.com/office/drawing/2014/main" val="3973050731"/>
                    </a:ext>
                  </a:extLst>
                </a:gridCol>
                <a:gridCol w="3347153">
                  <a:extLst>
                    <a:ext uri="{9D8B030D-6E8A-4147-A177-3AD203B41FA5}">
                      <a16:colId xmlns:a16="http://schemas.microsoft.com/office/drawing/2014/main" val="2638816776"/>
                    </a:ext>
                  </a:extLst>
                </a:gridCol>
                <a:gridCol w="635350">
                  <a:extLst>
                    <a:ext uri="{9D8B030D-6E8A-4147-A177-3AD203B41FA5}">
                      <a16:colId xmlns:a16="http://schemas.microsoft.com/office/drawing/2014/main" val="3771985235"/>
                    </a:ext>
                  </a:extLst>
                </a:gridCol>
              </a:tblGrid>
              <a:tr h="633847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effectLst/>
                        </a:rPr>
                        <a:t>Profil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</a:rPr>
                        <a:t>Cible PAS</a:t>
                      </a: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78919806"/>
                  </a:ext>
                </a:extLst>
              </a:tr>
              <a:tr h="633847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effectLst/>
                        </a:rPr>
                        <a:t>≥65 ans robuste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</a:rPr>
                        <a:t>130–139 </a:t>
                      </a:r>
                      <a:r>
                        <a:rPr lang="fr-FR" sz="1600" b="0" dirty="0" err="1">
                          <a:effectLst/>
                        </a:rPr>
                        <a:t>mmHg</a:t>
                      </a:r>
                      <a:endParaRPr lang="fr-FR" sz="1600" b="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PAD 70 -79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 ESC/ESH 2023: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 descendre &lt;130 </a:t>
                      </a:r>
                      <a:r>
                        <a:rPr lang="fr-FR" sz="16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mmHg</a:t>
                      </a:r>
                      <a:r>
                        <a:rPr lang="fr-FR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 mal toléré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SPRINT: sujets &gt;75 ans inclus mais non fragiles: PAS &lt;120 vs &lt;140: moins de mortalité et d’</a:t>
                      </a:r>
                      <a:r>
                        <a:rPr lang="fr-FR" sz="16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evts</a:t>
                      </a:r>
                      <a:r>
                        <a:rPr lang="fr-FR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CV mais + effets indésirables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05537893"/>
                  </a:ext>
                </a:extLst>
              </a:tr>
              <a:tr h="633847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effectLst/>
                        </a:rPr>
                        <a:t>≥80 ans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</a:rPr>
                        <a:t>130–150 </a:t>
                      </a:r>
                      <a:r>
                        <a:rPr lang="fr-FR" sz="1600" b="0" dirty="0" err="1">
                          <a:effectLst/>
                        </a:rPr>
                        <a:t>mmHg</a:t>
                      </a: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79710891"/>
                  </a:ext>
                </a:extLst>
              </a:tr>
              <a:tr h="633847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effectLst/>
                        </a:rPr>
                        <a:t>Sujet fragile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</a:rPr>
                        <a:t>140–150 </a:t>
                      </a:r>
                      <a:r>
                        <a:rPr lang="fr-FR" sz="1600" b="0" dirty="0" err="1">
                          <a:effectLst/>
                        </a:rPr>
                        <a:t>mmHg</a:t>
                      </a: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30028585"/>
                  </a:ext>
                </a:extLst>
              </a:tr>
              <a:tr h="633847"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effectLst/>
                        </a:rPr>
                        <a:t>Sujet dépendant</a:t>
                      </a:r>
                      <a:endParaRPr lang="fr-FR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0" dirty="0">
                          <a:effectLst/>
                        </a:rPr>
                        <a:t>&lt;150–160 </a:t>
                      </a:r>
                      <a:r>
                        <a:rPr lang="fr-FR" sz="1600" b="0" dirty="0" err="1">
                          <a:effectLst/>
                        </a:rPr>
                        <a:t>mmHg</a:t>
                      </a: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51227302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C7D60E3E-78AE-4B60-AC11-3FD5DA832310}"/>
              </a:ext>
            </a:extLst>
          </p:cNvPr>
          <p:cNvSpPr txBox="1"/>
          <p:nvPr/>
        </p:nvSpPr>
        <p:spPr>
          <a:xfrm>
            <a:off x="8665698" y="2461846"/>
            <a:ext cx="374974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Individualiser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Eviter hypotension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Risque </a:t>
            </a:r>
            <a:r>
              <a:rPr lang="fr-FR" dirty="0" err="1"/>
              <a:t>coroniare</a:t>
            </a:r>
            <a:r>
              <a:rPr lang="fr-FR" dirty="0"/>
              <a:t> si PAD &lt;70 </a:t>
            </a:r>
            <a:r>
              <a:rPr lang="fr-FR" dirty="0" err="1"/>
              <a:t>mmHg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Eviter surtraitement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Surveiller orthostatisme, DFG,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Tolréance</a:t>
            </a:r>
            <a:r>
              <a:rPr lang="fr-FR" dirty="0"/>
              <a:t> </a:t>
            </a:r>
            <a:r>
              <a:rPr lang="fr-FR" dirty="0" err="1"/>
              <a:t>clinqiue</a:t>
            </a:r>
            <a:r>
              <a:rPr lang="fr-FR" dirty="0"/>
              <a:t> &gt; chiffres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1818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81528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+mn-lt"/>
              </a:rPr>
              <a:t>    Inhibiteurs de SGLT2 = gliflozines et </a:t>
            </a:r>
            <a:r>
              <a:rPr lang="fr-FR" sz="2400" b="1" dirty="0" err="1">
                <a:solidFill>
                  <a:schemeClr val="bg1"/>
                </a:solidFill>
                <a:latin typeface="+mn-lt"/>
              </a:rPr>
              <a:t>néphro</a:t>
            </a:r>
            <a:r>
              <a:rPr lang="fr-FR" sz="2400" b="1" dirty="0">
                <a:solidFill>
                  <a:schemeClr val="bg1"/>
                </a:solidFill>
                <a:latin typeface="+mn-lt"/>
              </a:rPr>
              <a:t>-cardio-protection</a:t>
            </a:r>
          </a:p>
        </p:txBody>
      </p:sp>
      <p:pic>
        <p:nvPicPr>
          <p:cNvPr id="4" name="Espace réservé du contenu 5" descr="Capture d’écran 2023-11-05 à 21.53.54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3" t="-12" r="2404" b="35906"/>
          <a:stretch/>
        </p:blipFill>
        <p:spPr>
          <a:xfrm>
            <a:off x="6378387" y="1607356"/>
            <a:ext cx="3579325" cy="3179797"/>
          </a:xfrm>
          <a:prstGeom prst="rect">
            <a:avLst/>
          </a:prstGeom>
        </p:spPr>
      </p:pic>
      <p:pic>
        <p:nvPicPr>
          <p:cNvPr id="5" name="Espace réservé du contenu 1">
            <a:extLst>
              <a:ext uri="{FF2B5EF4-FFF2-40B4-BE49-F238E27FC236}">
                <a16:creationId xmlns:a16="http://schemas.microsoft.com/office/drawing/2014/main" id="{7B94B2CB-4443-E141-F05C-D8EAE22CBB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0718" t="5627" r="24089" b="5899"/>
          <a:stretch/>
        </p:blipFill>
        <p:spPr>
          <a:xfrm>
            <a:off x="1718872" y="1438835"/>
            <a:ext cx="3083432" cy="41159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0CC973-386A-665B-E7B0-21B7968F2DEB}"/>
              </a:ext>
            </a:extLst>
          </p:cNvPr>
          <p:cNvSpPr txBox="1"/>
          <p:nvPr/>
        </p:nvSpPr>
        <p:spPr>
          <a:xfrm>
            <a:off x="1510317" y="5528973"/>
            <a:ext cx="43032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Effet diurétique, antihypertenseur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Effet métabolique (perte de poids)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Effet protection cellulaire (mitochondrie)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antiinflammatoire (endothélial)/</a:t>
            </a:r>
            <a:r>
              <a:rPr lang="fr-FR" sz="1600" dirty="0" err="1"/>
              <a:t>antifibrotique</a:t>
            </a:r>
            <a:endParaRPr lang="fr-FR" sz="16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0B1D65-FCB0-3C6B-1710-B3E90394B061}"/>
              </a:ext>
            </a:extLst>
          </p:cNvPr>
          <p:cNvSpPr txBox="1"/>
          <p:nvPr/>
        </p:nvSpPr>
        <p:spPr>
          <a:xfrm>
            <a:off x="6591341" y="5212980"/>
            <a:ext cx="3366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Effet sur l’hémodynamique rénale</a:t>
            </a:r>
          </a:p>
        </p:txBody>
      </p:sp>
    </p:spTree>
    <p:extLst>
      <p:ext uri="{BB962C8B-B14F-4D97-AF65-F5344CB8AC3E}">
        <p14:creationId xmlns:p14="http://schemas.microsoft.com/office/powerpoint/2010/main" val="289413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81528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+mn-lt"/>
              </a:rPr>
              <a:t>Inhibiteurs de SGLT2 = gliflozines et </a:t>
            </a:r>
            <a:r>
              <a:rPr lang="fr-FR" sz="2400" b="1" dirty="0" err="1">
                <a:solidFill>
                  <a:schemeClr val="bg1"/>
                </a:solidFill>
                <a:latin typeface="+mn-lt"/>
              </a:rPr>
              <a:t>néphro</a:t>
            </a:r>
            <a:r>
              <a:rPr lang="fr-FR" sz="2400" b="1" dirty="0">
                <a:solidFill>
                  <a:schemeClr val="bg1"/>
                </a:solidFill>
                <a:latin typeface="+mn-lt"/>
              </a:rPr>
              <a:t>-cardio-protection</a:t>
            </a:r>
          </a:p>
        </p:txBody>
      </p:sp>
      <p:pic>
        <p:nvPicPr>
          <p:cNvPr id="3" name="Espace réservé du contenu 5" descr="Capture d’écran 2023-11-05 à 21.53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00" r="-5100"/>
          <a:stretch>
            <a:fillRect/>
          </a:stretch>
        </p:blipFill>
        <p:spPr>
          <a:xfrm>
            <a:off x="3550024" y="1699825"/>
            <a:ext cx="8384464" cy="345834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F1C70C-0C4A-C8D9-7202-8FCDEA251442}"/>
              </a:ext>
            </a:extLst>
          </p:cNvPr>
          <p:cNvSpPr txBox="1"/>
          <p:nvPr/>
        </p:nvSpPr>
        <p:spPr>
          <a:xfrm>
            <a:off x="5545843" y="5602676"/>
            <a:ext cx="532960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Report de 15 ans la nécessité de dialyse chez 1 patient </a:t>
            </a:r>
          </a:p>
          <a:p>
            <a:r>
              <a:rPr lang="fr-FR" dirty="0"/>
              <a:t>-&gt;  économie de 5000x12x15 =  1 millions d’Euros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0C77E5B-8BDF-1F5D-B532-A843F50197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330" y="5622650"/>
            <a:ext cx="651066" cy="586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47F0AA-8726-2FC6-9CED-619F3FC9FB9F}"/>
              </a:ext>
            </a:extLst>
          </p:cNvPr>
          <p:cNvSpPr txBox="1"/>
          <p:nvPr/>
        </p:nvSpPr>
        <p:spPr>
          <a:xfrm>
            <a:off x="9024338" y="6473711"/>
            <a:ext cx="3167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Adapté de l’essai CREDENCE, NEJM 2019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BD978F-536A-3053-9F85-1879C09F60C6}"/>
              </a:ext>
            </a:extLst>
          </p:cNvPr>
          <p:cNvSpPr txBox="1"/>
          <p:nvPr/>
        </p:nvSpPr>
        <p:spPr>
          <a:xfrm>
            <a:off x="310228" y="6373611"/>
            <a:ext cx="1963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Métanalyse Lancet 2022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0CFAED-019B-0548-32D3-57B58A1E488A}"/>
              </a:ext>
            </a:extLst>
          </p:cNvPr>
          <p:cNvSpPr txBox="1"/>
          <p:nvPr/>
        </p:nvSpPr>
        <p:spPr>
          <a:xfrm>
            <a:off x="216099" y="1699825"/>
            <a:ext cx="3333925" cy="26808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Les essais rénaux ont montré:</a:t>
            </a:r>
          </a:p>
          <a:p>
            <a:pPr>
              <a:lnSpc>
                <a:spcPct val="150000"/>
              </a:lnSpc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Réduction du critère composite rénal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dirty="0"/>
              <a:t>Evènements cardio-vasculaires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dirty="0"/>
              <a:t>Mortalité cardio-vasculaire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dirty="0"/>
              <a:t>Mortalité globale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758AEF9-BE1D-4AFC-AD14-51D7E6D794F5}"/>
              </a:ext>
            </a:extLst>
          </p:cNvPr>
          <p:cNvSpPr txBox="1"/>
          <p:nvPr/>
        </p:nvSpPr>
        <p:spPr>
          <a:xfrm>
            <a:off x="524436" y="5158174"/>
            <a:ext cx="3721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Efficacité similaire &gt; 65 ans et &gt;75 ans</a:t>
            </a:r>
          </a:p>
          <a:p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63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664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Prise en charge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125" y="2277247"/>
            <a:ext cx="524404" cy="61481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226C1DA-DA8D-6705-4DDC-D2832CEBE763}"/>
              </a:ext>
            </a:extLst>
          </p:cNvPr>
          <p:cNvSpPr txBox="1"/>
          <p:nvPr/>
        </p:nvSpPr>
        <p:spPr>
          <a:xfrm>
            <a:off x="7470899" y="1243760"/>
            <a:ext cx="1822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/>
              <a:t>Gliflozine ?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83546"/>
              </p:ext>
            </p:extLst>
          </p:nvPr>
        </p:nvGraphicFramePr>
        <p:xfrm>
          <a:off x="148417" y="1591447"/>
          <a:ext cx="5899338" cy="201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1094105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763795">
                <a:tc>
                  <a:txBody>
                    <a:bodyPr/>
                    <a:lstStyle/>
                    <a:p>
                      <a:r>
                        <a:rPr lang="fr-FR" sz="1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Femme 75 ans,</a:t>
                      </a:r>
                    </a:p>
                    <a:p>
                      <a:r>
                        <a:rPr lang="fr-FR" sz="1400" b="0" dirty="0"/>
                        <a:t>DT2 depuis 10 ans traité pat metformine</a:t>
                      </a:r>
                    </a:p>
                    <a:p>
                      <a:r>
                        <a:rPr lang="fr-FR" sz="1400" b="0" dirty="0"/>
                        <a:t>IMC 28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 (IEC + thiazidique)</a:t>
                      </a:r>
                    </a:p>
                    <a:p>
                      <a:r>
                        <a:rPr lang="fr-FR" sz="1400" b="0" dirty="0"/>
                        <a:t>Hypercholestérolémie</a:t>
                      </a:r>
                    </a:p>
                    <a:p>
                      <a:r>
                        <a:rPr lang="fr-FR" sz="1400" b="0" dirty="0" err="1">
                          <a:solidFill>
                            <a:srgbClr val="FF0000"/>
                          </a:solidFill>
                        </a:rPr>
                        <a:t>Pyelonéphrite</a:t>
                      </a:r>
                      <a:r>
                        <a:rPr lang="fr-FR" sz="1400" b="0" dirty="0">
                          <a:solidFill>
                            <a:srgbClr val="FF0000"/>
                          </a:solidFill>
                        </a:rPr>
                        <a:t> il y a un an</a:t>
                      </a:r>
                    </a:p>
                    <a:p>
                      <a:r>
                        <a:rPr lang="fr-FR" sz="1400" b="0" dirty="0">
                          <a:solidFill>
                            <a:srgbClr val="FF0000"/>
                          </a:solidFill>
                        </a:rPr>
                        <a:t>Kaliémie 5,2 mmol/L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DFG</a:t>
                      </a:r>
                    </a:p>
                    <a:p>
                      <a:r>
                        <a:rPr lang="fr-FR" sz="1400" b="0" dirty="0"/>
                        <a:t>100 </a:t>
                      </a:r>
                      <a:r>
                        <a:rPr lang="fr-FR" sz="1400" b="0" dirty="0" err="1"/>
                        <a:t>mL</a:t>
                      </a:r>
                      <a:r>
                        <a:rPr lang="fr-FR" sz="1400" b="0" dirty="0"/>
                        <a:t>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600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459920"/>
                  </a:ext>
                </a:extLst>
              </a:tr>
            </a:tbl>
          </a:graphicData>
        </a:graphic>
      </p:graphicFrame>
      <p:sp>
        <p:nvSpPr>
          <p:cNvPr id="17" name="Rectangle à coins arrondis 6">
            <a:extLst>
              <a:ext uri="{FF2B5EF4-FFF2-40B4-BE49-F238E27FC236}">
                <a16:creationId xmlns:a16="http://schemas.microsoft.com/office/drawing/2014/main" id="{E7BCDA7F-FAF8-3BA0-F9D6-A3904D616D65}"/>
              </a:ext>
            </a:extLst>
          </p:cNvPr>
          <p:cNvSpPr/>
          <p:nvPr/>
        </p:nvSpPr>
        <p:spPr>
          <a:xfrm>
            <a:off x="7021528" y="2317575"/>
            <a:ext cx="5025223" cy="44182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</a:rPr>
              <a:t>MRC + diabète		DFG&gt;=20 ml/min	</a:t>
            </a:r>
          </a:p>
        </p:txBody>
      </p:sp>
      <p:sp>
        <p:nvSpPr>
          <p:cNvPr id="25" name="Rectangle : avec coin arrondi 24">
            <a:extLst>
              <a:ext uri="{FF2B5EF4-FFF2-40B4-BE49-F238E27FC236}">
                <a16:creationId xmlns:a16="http://schemas.microsoft.com/office/drawing/2014/main" id="{6F852223-D139-149E-991E-7B89F4C1C3EE}"/>
              </a:ext>
            </a:extLst>
          </p:cNvPr>
          <p:cNvSpPr/>
          <p:nvPr/>
        </p:nvSpPr>
        <p:spPr>
          <a:xfrm>
            <a:off x="4231060" y="3944690"/>
            <a:ext cx="3633389" cy="2416822"/>
          </a:xfrm>
          <a:prstGeom prst="round1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>
                <a:solidFill>
                  <a:schemeClr val="tx1"/>
                </a:solidFill>
              </a:rPr>
              <a:t>IEC 1 </a:t>
            </a:r>
            <a:r>
              <a:rPr lang="fr-FR" dirty="0" err="1">
                <a:solidFill>
                  <a:schemeClr val="tx1"/>
                </a:solidFill>
              </a:rPr>
              <a:t>cp</a:t>
            </a:r>
            <a:r>
              <a:rPr lang="fr-FR" dirty="0">
                <a:solidFill>
                  <a:schemeClr val="tx1"/>
                </a:solidFill>
              </a:rPr>
              <a:t> le soir</a:t>
            </a:r>
          </a:p>
          <a:p>
            <a:r>
              <a:rPr lang="fr-FR" dirty="0">
                <a:solidFill>
                  <a:schemeClr val="tx1"/>
                </a:solidFill>
              </a:rPr>
              <a:t>Gliflozine 1 </a:t>
            </a:r>
            <a:r>
              <a:rPr lang="fr-FR" dirty="0" err="1">
                <a:solidFill>
                  <a:schemeClr val="tx1"/>
                </a:solidFill>
              </a:rPr>
              <a:t>cp</a:t>
            </a:r>
            <a:r>
              <a:rPr lang="fr-FR" dirty="0">
                <a:solidFill>
                  <a:schemeClr val="tx1"/>
                </a:solidFill>
              </a:rPr>
              <a:t> le matin</a:t>
            </a:r>
          </a:p>
          <a:p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Arrêt du thiazidique</a:t>
            </a: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Econazole 1 ovule </a:t>
            </a:r>
            <a:r>
              <a:rPr lang="fr-FR" dirty="0">
                <a:solidFill>
                  <a:schemeClr val="tx1"/>
                </a:solidFill>
              </a:rPr>
              <a:t>(RRX6 mycose)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i="1" dirty="0">
                <a:solidFill>
                  <a:schemeClr val="tx1"/>
                </a:solidFill>
              </a:rPr>
              <a:t>à arrêter temporairement si vomissements, douleur abdominale, jeune</a:t>
            </a:r>
          </a:p>
          <a:p>
            <a:endParaRPr lang="fr-FR" i="1" dirty="0">
              <a:solidFill>
                <a:schemeClr val="tx1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C628A9B-3016-A756-ABB3-CC3B048FA3FB}"/>
              </a:ext>
            </a:extLst>
          </p:cNvPr>
          <p:cNvSpPr txBox="1"/>
          <p:nvPr/>
        </p:nvSpPr>
        <p:spPr>
          <a:xfrm>
            <a:off x="8382142" y="4875576"/>
            <a:ext cx="3588847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0000"/>
                </a:solidFill>
              </a:rPr>
              <a:t>Eviter IRA lors situation à risque de déshydratation</a:t>
            </a:r>
          </a:p>
          <a:p>
            <a:r>
              <a:rPr lang="fr-FR" dirty="0"/>
              <a:t>NB: gliflozine diminue risque IRA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0000"/>
                </a:solidFill>
              </a:rPr>
              <a:t>Prévenir acido-cétose (rare 0,1%)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8E193CD-0B04-B58D-3734-8C280711A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" y="1898226"/>
            <a:ext cx="453439" cy="560533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3EF0C1E-A6F8-47A8-9AE9-D69DAD310A59}"/>
              </a:ext>
            </a:extLst>
          </p:cNvPr>
          <p:cNvCxnSpPr/>
          <p:nvPr/>
        </p:nvCxnSpPr>
        <p:spPr>
          <a:xfrm>
            <a:off x="7288306" y="5614240"/>
            <a:ext cx="8740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58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664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Prise en charge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125" y="2277247"/>
            <a:ext cx="524404" cy="61481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226C1DA-DA8D-6705-4DDC-D2832CEBE763}"/>
              </a:ext>
            </a:extLst>
          </p:cNvPr>
          <p:cNvSpPr txBox="1"/>
          <p:nvPr/>
        </p:nvSpPr>
        <p:spPr>
          <a:xfrm>
            <a:off x="7470899" y="1243760"/>
            <a:ext cx="1574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/>
              <a:t>Gliflozine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37417"/>
              </p:ext>
            </p:extLst>
          </p:nvPr>
        </p:nvGraphicFramePr>
        <p:xfrm>
          <a:off x="148417" y="1591447"/>
          <a:ext cx="5899338" cy="201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1094105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763795">
                <a:tc>
                  <a:txBody>
                    <a:bodyPr/>
                    <a:lstStyle/>
                    <a:p>
                      <a:r>
                        <a:rPr lang="fr-FR" sz="1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Femme 75 ans</a:t>
                      </a:r>
                    </a:p>
                    <a:p>
                      <a:r>
                        <a:rPr lang="fr-FR" sz="1400" b="0" dirty="0"/>
                        <a:t>DT2 depuis 10 ans traité par metformine</a:t>
                      </a:r>
                    </a:p>
                    <a:p>
                      <a:r>
                        <a:rPr lang="fr-FR" sz="1400" b="0" dirty="0"/>
                        <a:t>IMC 28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 (BB+IEC)</a:t>
                      </a:r>
                    </a:p>
                    <a:p>
                      <a:r>
                        <a:rPr lang="fr-FR" sz="1400" b="0" dirty="0"/>
                        <a:t>Hypercholestérolémie</a:t>
                      </a:r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DFG</a:t>
                      </a:r>
                    </a:p>
                    <a:p>
                      <a:r>
                        <a:rPr lang="fr-FR" sz="1400" b="0" dirty="0"/>
                        <a:t>100 </a:t>
                      </a:r>
                      <a:r>
                        <a:rPr lang="fr-FR" sz="1400" b="0" dirty="0" err="1"/>
                        <a:t>mL</a:t>
                      </a:r>
                      <a:r>
                        <a:rPr lang="fr-FR" sz="1400" b="0" dirty="0"/>
                        <a:t>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600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459920"/>
                  </a:ext>
                </a:extLst>
              </a:tr>
            </a:tbl>
          </a:graphicData>
        </a:graphic>
      </p:graphicFrame>
      <p:sp>
        <p:nvSpPr>
          <p:cNvPr id="17" name="Rectangle à coins arrondis 6">
            <a:extLst>
              <a:ext uri="{FF2B5EF4-FFF2-40B4-BE49-F238E27FC236}">
                <a16:creationId xmlns:a16="http://schemas.microsoft.com/office/drawing/2014/main" id="{E7BCDA7F-FAF8-3BA0-F9D6-A3904D616D65}"/>
              </a:ext>
            </a:extLst>
          </p:cNvPr>
          <p:cNvSpPr/>
          <p:nvPr/>
        </p:nvSpPr>
        <p:spPr>
          <a:xfrm>
            <a:off x="7021528" y="2317575"/>
            <a:ext cx="5025223" cy="44182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</a:rPr>
              <a:t>MRC + diabète		DFG&gt;=20 ml/min	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3E8908-8D0F-1D3F-0C64-DA395E7A7393}"/>
              </a:ext>
            </a:extLst>
          </p:cNvPr>
          <p:cNvSpPr txBox="1"/>
          <p:nvPr/>
        </p:nvSpPr>
        <p:spPr>
          <a:xfrm>
            <a:off x="7470898" y="3474538"/>
            <a:ext cx="282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/>
              <a:t>Analogue GLP1r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C7662F-91F6-C53E-34C2-333CBB257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125" y="3997758"/>
            <a:ext cx="576187" cy="721970"/>
          </a:xfrm>
          <a:prstGeom prst="rect">
            <a:avLst/>
          </a:prstGeom>
        </p:spPr>
      </p:pic>
      <p:sp>
        <p:nvSpPr>
          <p:cNvPr id="5" name="Rectangle à coins arrondis 6">
            <a:extLst>
              <a:ext uri="{FF2B5EF4-FFF2-40B4-BE49-F238E27FC236}">
                <a16:creationId xmlns:a16="http://schemas.microsoft.com/office/drawing/2014/main" id="{F8C2489B-412F-05E2-EF8D-1A6FD85926B3}"/>
              </a:ext>
            </a:extLst>
          </p:cNvPr>
          <p:cNvSpPr/>
          <p:nvPr/>
        </p:nvSpPr>
        <p:spPr>
          <a:xfrm>
            <a:off x="7073312" y="4086100"/>
            <a:ext cx="5025223" cy="44182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</a:rPr>
              <a:t>MRC + diabète déséquilibré	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A654E9-3B70-14E5-5108-739AE8DA6203}"/>
              </a:ext>
            </a:extLst>
          </p:cNvPr>
          <p:cNvSpPr txBox="1"/>
          <p:nvPr/>
        </p:nvSpPr>
        <p:spPr>
          <a:xfrm>
            <a:off x="5670005" y="4889120"/>
            <a:ext cx="571457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/>
              <a:t>Semaglutide</a:t>
            </a:r>
            <a:endParaRPr lang="fr-FR" sz="16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u="sng" dirty="0"/>
              <a:t>Essai flow NEJM 2024: DT2 + MRC + RAC &gt; 100 mg/g</a:t>
            </a:r>
            <a:r>
              <a:rPr lang="fr-FR" sz="1600" dirty="0"/>
              <a:t>, IMC 32</a:t>
            </a:r>
          </a:p>
          <a:p>
            <a:r>
              <a:rPr lang="fr-FR" sz="1600" dirty="0"/>
              <a:t>Réduction de 25% du risque rénal, </a:t>
            </a:r>
            <a:r>
              <a:rPr lang="fr-FR" sz="1600" dirty="0" err="1"/>
              <a:t>évts</a:t>
            </a:r>
            <a:r>
              <a:rPr lang="fr-FR" sz="1600" dirty="0"/>
              <a:t> CV, mortalité</a:t>
            </a:r>
          </a:p>
          <a:p>
            <a:r>
              <a:rPr lang="fr-FR" sz="1600" dirty="0"/>
              <a:t>      Effet des GLP1a complémentaire des iSGLT2</a:t>
            </a:r>
          </a:p>
          <a:p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u="sng" dirty="0"/>
              <a:t>MRC A1 ou 2 + IMC&gt;25 sans diabète. </a:t>
            </a:r>
            <a:r>
              <a:rPr lang="fr-FR" sz="1600" dirty="0"/>
              <a:t>Essai SMART Nature 2025</a:t>
            </a:r>
          </a:p>
          <a:p>
            <a:r>
              <a:rPr lang="fr-FR" sz="1600" dirty="0"/>
              <a:t>Réduction albuminurie de 50%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6C0FAC-229A-58BA-E94D-95AE9E4F6EB0}"/>
              </a:ext>
            </a:extLst>
          </p:cNvPr>
          <p:cNvSpPr txBox="1"/>
          <p:nvPr/>
        </p:nvSpPr>
        <p:spPr>
          <a:xfrm>
            <a:off x="807417" y="4491650"/>
            <a:ext cx="4251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rgbClr val="FF0000"/>
                </a:solidFill>
              </a:rPr>
              <a:t>Intérêt rénal des GLP1a (+iSGLT2)</a:t>
            </a:r>
          </a:p>
          <a:p>
            <a:r>
              <a:rPr lang="fr-FR" i="1" dirty="0">
                <a:solidFill>
                  <a:srgbClr val="FF0000"/>
                </a:solidFill>
              </a:rPr>
              <a:t>chez le patient albuminurique</a:t>
            </a:r>
          </a:p>
          <a:p>
            <a:r>
              <a:rPr lang="fr-FR" i="1" dirty="0">
                <a:solidFill>
                  <a:srgbClr val="FF0000"/>
                </a:solidFill>
              </a:rPr>
              <a:t>diabétique ou en surpoids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i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i="1" dirty="0">
                <a:solidFill>
                  <a:srgbClr val="FF0000"/>
                </a:solidFill>
              </a:rPr>
              <a:t>! Dénutrition/personne âgée:  balance non favorable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9F530DB-D901-B900-AAE7-F927A74C4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44" y="1898226"/>
            <a:ext cx="453439" cy="5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7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5111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 chez la personne âgée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/>
        </p:nvGraphicFramePr>
        <p:xfrm>
          <a:off x="196662" y="1191397"/>
          <a:ext cx="5899338" cy="1158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1094105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IMC 19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DFG estimé selon CKD-EPI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39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/min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60051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F9D3B495-5F01-15EC-E8AF-A1879F08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4" y="1567091"/>
            <a:ext cx="480524" cy="620212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CE2CC74-58D4-48AA-877A-688321F0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2" y="2488710"/>
            <a:ext cx="11439078" cy="1067435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QUIZ: </a:t>
            </a:r>
            <a:r>
              <a:rPr lang="fr-FR" sz="2400" b="1" dirty="0">
                <a:solidFill>
                  <a:schemeClr val="bg1"/>
                </a:solidFill>
              </a:rPr>
              <a:t>Que pensez-vous de son DFG réel par rapport à son DFG estimé selon CKD-EPI? 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104F8BA-3E10-4637-B75B-8356AD39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02" y="3786022"/>
            <a:ext cx="10515600" cy="259191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à peu près équivalent au DFG estimé et est liée  à une baisse physiologique de la fonction rénale avec l'âge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supérieur au DFG estimé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inférieur au DFG estimé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Peu importe, le plus important étant d’évaluer le retentissement de la MRC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256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5111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 chez la personne âgée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096551"/>
              </p:ext>
            </p:extLst>
          </p:nvPr>
        </p:nvGraphicFramePr>
        <p:xfrm>
          <a:off x="196662" y="1191397"/>
          <a:ext cx="6899082" cy="1158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2093849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IMC 19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DFG estimé selon CKD-EPI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39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/min/1,73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60051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F9D3B495-5F01-15EC-E8AF-A1879F08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4" y="1567091"/>
            <a:ext cx="480524" cy="620212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CE2CC74-58D4-48AA-877A-688321F0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2" y="2488710"/>
            <a:ext cx="11439078" cy="1067435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QUIZ: </a:t>
            </a:r>
            <a:r>
              <a:rPr lang="fr-FR" sz="2400" b="1" dirty="0">
                <a:solidFill>
                  <a:schemeClr val="bg1"/>
                </a:solidFill>
              </a:rPr>
              <a:t>Que pensez-vous de son DFG réel par rapport à son DFG estimé selon CKD-EPI? 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104F8BA-3E10-4637-B75B-8356AD39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02" y="3786022"/>
            <a:ext cx="10515600" cy="259191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à peu près équivalent au DFG estimé et est liée  à une baisse physiologique de la fonction rénale avec l'âge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supérieur au DFG estimé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inférieur au DFG estimé: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DFGe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creat-cystatine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C = 27 ml/min, KFRE 5 ans 8,7%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Peu importe, le plus important étant d’évaluer le retentissement de la MRC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349CB13-5219-4063-8D8A-E9287996C93E}"/>
              </a:ext>
            </a:extLst>
          </p:cNvPr>
          <p:cNvSpPr/>
          <p:nvPr/>
        </p:nvSpPr>
        <p:spPr>
          <a:xfrm>
            <a:off x="196662" y="5200649"/>
            <a:ext cx="11108724" cy="598023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097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5111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 chez la personne âgée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/>
        </p:nvGraphicFramePr>
        <p:xfrm>
          <a:off x="196662" y="1191397"/>
          <a:ext cx="6899082" cy="1158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2093849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IMC 19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DFG estimé selon CKD-EPI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39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/min/1,73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60051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F9D3B495-5F01-15EC-E8AF-A1879F08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4" y="1567091"/>
            <a:ext cx="480524" cy="620212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CE2CC74-58D4-48AA-877A-688321F0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2" y="2488710"/>
            <a:ext cx="11439078" cy="1067435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QUIZ: </a:t>
            </a:r>
            <a:r>
              <a:rPr lang="fr-FR" sz="2400" b="1" dirty="0">
                <a:solidFill>
                  <a:schemeClr val="bg1"/>
                </a:solidFill>
              </a:rPr>
              <a:t>Que pensez-vous de son DFG réel par rapport à son DFG estimé selon CKD-EPI? 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104F8BA-3E10-4637-B75B-8356AD39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02" y="3786022"/>
            <a:ext cx="10515600" cy="259191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à peu près équivalent au DFG estimé et est liée  à une baisse physiologique de la fonction rénale avec l'âge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supérieur au DFG estimé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Le DFG réel est inférieur au DFG estimé: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DFGe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creat-cystatine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C = 27 ml/min, KFRE 5 ans 8,7%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Peu importe, le plus important étant d’évaluer le retentissement de la MRC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349CB13-5219-4063-8D8A-E9287996C93E}"/>
              </a:ext>
            </a:extLst>
          </p:cNvPr>
          <p:cNvSpPr/>
          <p:nvPr/>
        </p:nvSpPr>
        <p:spPr>
          <a:xfrm>
            <a:off x="196662" y="5200649"/>
            <a:ext cx="11108724" cy="598023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896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5111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 chez la personne âgée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/>
        </p:nvGraphicFramePr>
        <p:xfrm>
          <a:off x="196662" y="1191397"/>
          <a:ext cx="6899082" cy="1158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2093849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IMC 19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DFG estimé selon CKD-EPI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39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/min/1,73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60051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F9D3B495-5F01-15EC-E8AF-A1879F08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4" y="1567091"/>
            <a:ext cx="480524" cy="620212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CE2CC74-58D4-48AA-877A-688321F0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2" y="2488710"/>
            <a:ext cx="11439078" cy="1067435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QUIZ: </a:t>
            </a:r>
            <a:r>
              <a:rPr lang="fr-FR" sz="2400" b="1" dirty="0">
                <a:solidFill>
                  <a:schemeClr val="bg1"/>
                </a:solidFill>
              </a:rPr>
              <a:t>Quelles sont ses cibles de pression artérielle? 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104F8BA-3E10-4637-B75B-8356AD39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02" y="3786022"/>
            <a:ext cx="10515600" cy="259191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&lt;120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(essai SPRINT)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&lt;130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&lt;140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&lt;150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Absence d’hypotension orthostatique</a:t>
            </a:r>
          </a:p>
        </p:txBody>
      </p:sp>
    </p:spTree>
    <p:extLst>
      <p:ext uri="{BB962C8B-B14F-4D97-AF65-F5344CB8AC3E}">
        <p14:creationId xmlns:p14="http://schemas.microsoft.com/office/powerpoint/2010/main" val="1699230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5111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 chez la personne âgée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/>
        </p:nvGraphicFramePr>
        <p:xfrm>
          <a:off x="196662" y="1191397"/>
          <a:ext cx="6899082" cy="1158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2093849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IMC 19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DFG estimé selon CKD-EPI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39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/min/1,73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60051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F9D3B495-5F01-15EC-E8AF-A1879F08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4" y="1567091"/>
            <a:ext cx="480524" cy="620212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CE2CC74-58D4-48AA-877A-688321F0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2" y="2488710"/>
            <a:ext cx="11439078" cy="1067435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QUIZ: </a:t>
            </a:r>
            <a:r>
              <a:rPr lang="fr-FR" sz="2400" b="1" dirty="0">
                <a:solidFill>
                  <a:schemeClr val="bg1"/>
                </a:solidFill>
              </a:rPr>
              <a:t>Quelles sont ses cibles de pression artérielle? 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104F8BA-3E10-4637-B75B-8356AD39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02" y="3786022"/>
            <a:ext cx="10515600" cy="259191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&lt;120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(essai SPRINT)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&lt;130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&lt;140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&lt;150 </a:t>
            </a:r>
            <a:r>
              <a:rPr lang="fr-FR" sz="2000" dirty="0" err="1">
                <a:solidFill>
                  <a:schemeClr val="accent6">
                    <a:lumMod val="50000"/>
                  </a:schemeClr>
                </a:solidFill>
              </a:rPr>
              <a:t>mmHg</a:t>
            </a:r>
            <a:endParaRPr lang="fr-FR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Absence d’hypotension orthostatique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AF4C5A-DD22-4BF8-9E56-F3CE14722608}"/>
              </a:ext>
            </a:extLst>
          </p:cNvPr>
          <p:cNvSpPr/>
          <p:nvPr/>
        </p:nvSpPr>
        <p:spPr>
          <a:xfrm>
            <a:off x="196662" y="4857750"/>
            <a:ext cx="11108724" cy="1645919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3186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5111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 chez la personne âgée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/>
        </p:nvGraphicFramePr>
        <p:xfrm>
          <a:off x="196662" y="1191397"/>
          <a:ext cx="6899082" cy="1158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2093849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IMC 19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DFG estimé selon CKD-EPI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39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/min/1,73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60051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F9D3B495-5F01-15EC-E8AF-A1879F08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4" y="1567091"/>
            <a:ext cx="480524" cy="620212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CE2CC74-58D4-48AA-877A-688321F0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2" y="2488710"/>
            <a:ext cx="11439078" cy="1067435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QUIZ: </a:t>
            </a:r>
            <a:r>
              <a:rPr lang="fr-FR" sz="2400" b="1" dirty="0">
                <a:solidFill>
                  <a:schemeClr val="bg1"/>
                </a:solidFill>
              </a:rPr>
              <a:t>Sa PA est contrôlée (130/80 </a:t>
            </a:r>
            <a:r>
              <a:rPr lang="fr-FR" sz="2400" b="1" dirty="0" err="1">
                <a:solidFill>
                  <a:schemeClr val="bg1"/>
                </a:solidFill>
              </a:rPr>
              <a:t>mmHg</a:t>
            </a:r>
            <a:r>
              <a:rPr lang="fr-FR" sz="2400" b="1" dirty="0">
                <a:solidFill>
                  <a:schemeClr val="bg1"/>
                </a:solidFill>
              </a:rPr>
              <a:t>) sous IEC et amlodipine 5 mg.  Faut-il rajouter une gliflozine pour la </a:t>
            </a:r>
            <a:r>
              <a:rPr lang="fr-FR" sz="2400" b="1" dirty="0" err="1">
                <a:solidFill>
                  <a:schemeClr val="bg1"/>
                </a:solidFill>
              </a:rPr>
              <a:t>nephroprotection</a:t>
            </a:r>
            <a:r>
              <a:rPr lang="fr-F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104F8BA-3E10-4637-B75B-8356AD39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02" y="3786022"/>
            <a:ext cx="10515600" cy="259191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OUI (les gliflozines sont néphroprotectrices)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NON (pas d’albuminurie, son espérance de vie est faible, risque de décès&gt; risque de stade 5)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Cela dépend de son risque cardiaque.</a:t>
            </a:r>
          </a:p>
        </p:txBody>
      </p:sp>
    </p:spTree>
    <p:extLst>
      <p:ext uri="{BB962C8B-B14F-4D97-AF65-F5344CB8AC3E}">
        <p14:creationId xmlns:p14="http://schemas.microsoft.com/office/powerpoint/2010/main" val="123615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-15111"/>
            <a:ext cx="12192000" cy="106743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Néphroprotection chez la personne âgée</a:t>
            </a:r>
          </a:p>
        </p:txBody>
      </p:sp>
      <p:graphicFrame>
        <p:nvGraphicFramePr>
          <p:cNvPr id="16" name="Tableau 14">
            <a:extLst>
              <a:ext uri="{FF2B5EF4-FFF2-40B4-BE49-F238E27FC236}">
                <a16:creationId xmlns:a16="http://schemas.microsoft.com/office/drawing/2014/main" id="{B6AF103D-D69C-8067-80F3-D39168271F67}"/>
              </a:ext>
            </a:extLst>
          </p:cNvPr>
          <p:cNvGraphicFramePr>
            <a:graphicFrameLocks noGrp="1"/>
          </p:cNvGraphicFramePr>
          <p:nvPr/>
        </p:nvGraphicFramePr>
        <p:xfrm>
          <a:off x="196662" y="1191397"/>
          <a:ext cx="6899082" cy="1158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71928">
                  <a:extLst>
                    <a:ext uri="{9D8B030D-6E8A-4147-A177-3AD203B41FA5}">
                      <a16:colId xmlns:a16="http://schemas.microsoft.com/office/drawing/2014/main" val="2090248965"/>
                    </a:ext>
                  </a:extLst>
                </a:gridCol>
                <a:gridCol w="2827973">
                  <a:extLst>
                    <a:ext uri="{9D8B030D-6E8A-4147-A177-3AD203B41FA5}">
                      <a16:colId xmlns:a16="http://schemas.microsoft.com/office/drawing/2014/main" val="4275415825"/>
                    </a:ext>
                  </a:extLst>
                </a:gridCol>
                <a:gridCol w="2093849">
                  <a:extLst>
                    <a:ext uri="{9D8B030D-6E8A-4147-A177-3AD203B41FA5}">
                      <a16:colId xmlns:a16="http://schemas.microsoft.com/office/drawing/2014/main" val="2935121954"/>
                    </a:ext>
                  </a:extLst>
                </a:gridCol>
                <a:gridCol w="1005332">
                  <a:extLst>
                    <a:ext uri="{9D8B030D-6E8A-4147-A177-3AD203B41FA5}">
                      <a16:colId xmlns:a16="http://schemas.microsoft.com/office/drawing/2014/main" val="3244618138"/>
                    </a:ext>
                  </a:extLst>
                </a:gridCol>
              </a:tblGrid>
              <a:tr h="534668">
                <a:tc>
                  <a:txBody>
                    <a:bodyPr/>
                    <a:lstStyle/>
                    <a:p>
                      <a:r>
                        <a:rPr lang="fr-FR" sz="14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Homme 85 ans</a:t>
                      </a:r>
                    </a:p>
                    <a:p>
                      <a:r>
                        <a:rPr lang="fr-FR" sz="1400" b="0" dirty="0"/>
                        <a:t>Fracture col avec perte 10 kg (60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IMC 19 kg/m</a:t>
                      </a:r>
                      <a:r>
                        <a:rPr lang="fr-FR" sz="1400" b="0" baseline="30000" dirty="0"/>
                        <a:t>2</a:t>
                      </a:r>
                    </a:p>
                    <a:p>
                      <a:r>
                        <a:rPr lang="fr-FR" sz="1400" b="0" dirty="0"/>
                        <a:t>HTA</a:t>
                      </a:r>
                    </a:p>
                    <a:p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DFG estimé selon CKD-EPI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39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</a:rPr>
                        <a:t>mL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/min/1,73 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/>
                        <a:t>RAC</a:t>
                      </a:r>
                    </a:p>
                    <a:p>
                      <a:r>
                        <a:rPr lang="fr-FR" sz="1400" b="0" dirty="0"/>
                        <a:t>10 mg/g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60051"/>
                  </a:ext>
                </a:extLst>
              </a:tr>
            </a:tbl>
          </a:graphicData>
        </a:graphic>
      </p:graphicFrame>
      <p:pic>
        <p:nvPicPr>
          <p:cNvPr id="25" name="Image 24">
            <a:extLst>
              <a:ext uri="{FF2B5EF4-FFF2-40B4-BE49-F238E27FC236}">
                <a16:creationId xmlns:a16="http://schemas.microsoft.com/office/drawing/2014/main" id="{F9D3B495-5F01-15EC-E8AF-A1879F08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4" y="1567091"/>
            <a:ext cx="480524" cy="620212"/>
          </a:xfrm>
          <a:prstGeom prst="rect">
            <a:avLst/>
          </a:prstGeom>
        </p:spPr>
      </p:pic>
      <p:sp>
        <p:nvSpPr>
          <p:cNvPr id="26" name="Titre 1">
            <a:extLst>
              <a:ext uri="{FF2B5EF4-FFF2-40B4-BE49-F238E27FC236}">
                <a16:creationId xmlns:a16="http://schemas.microsoft.com/office/drawing/2014/main" id="{ECE2CC74-58D4-48AA-877A-688321F0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62" y="2488710"/>
            <a:ext cx="11439078" cy="1067435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C000"/>
                </a:solidFill>
              </a:rPr>
              <a:t>QUIZ: </a:t>
            </a:r>
            <a:r>
              <a:rPr lang="fr-FR" sz="2400" b="1" dirty="0">
                <a:solidFill>
                  <a:schemeClr val="bg1"/>
                </a:solidFill>
              </a:rPr>
              <a:t>Sa PA est contrôlée (130/80 </a:t>
            </a:r>
            <a:r>
              <a:rPr lang="fr-FR" sz="2400" b="1" dirty="0" err="1">
                <a:solidFill>
                  <a:schemeClr val="bg1"/>
                </a:solidFill>
              </a:rPr>
              <a:t>mmHg</a:t>
            </a:r>
            <a:r>
              <a:rPr lang="fr-FR" sz="2400" b="1" dirty="0">
                <a:solidFill>
                  <a:schemeClr val="bg1"/>
                </a:solidFill>
              </a:rPr>
              <a:t>) sous IEC et amlodipine 5 mg.  Faut-il rajouter une gliflozine pour la </a:t>
            </a:r>
            <a:r>
              <a:rPr lang="fr-FR" sz="2400" b="1" dirty="0" err="1">
                <a:solidFill>
                  <a:schemeClr val="bg1"/>
                </a:solidFill>
              </a:rPr>
              <a:t>nephroprotection</a:t>
            </a:r>
            <a:r>
              <a:rPr lang="fr-FR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7" name="Espace réservé du contenu 2">
            <a:extLst>
              <a:ext uri="{FF2B5EF4-FFF2-40B4-BE49-F238E27FC236}">
                <a16:creationId xmlns:a16="http://schemas.microsoft.com/office/drawing/2014/main" id="{C104F8BA-3E10-4637-B75B-8356AD398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102" y="3786022"/>
            <a:ext cx="10515600" cy="2591918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OUI (les gliflozines sont néphroprotectrices)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NON (pas d’albuminurie, son espérance de vie est faible, risque de décès&gt; risque de stade 5)</a:t>
            </a:r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Cela dépend de son risque cardiaque.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chemeClr val="accent6">
                    <a:lumMod val="50000"/>
                  </a:schemeClr>
                </a:solidFill>
              </a:rPr>
              <a:t>   cardiopathie ischémique avec FEVG 50% donc introduction avec surveillance PA/baisse initiale du    DFG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9C7229-B0E0-4E69-92A0-6109E888E04D}"/>
              </a:ext>
            </a:extLst>
          </p:cNvPr>
          <p:cNvSpPr/>
          <p:nvPr/>
        </p:nvSpPr>
        <p:spPr>
          <a:xfrm>
            <a:off x="196662" y="4992531"/>
            <a:ext cx="11108724" cy="1511138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502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3200" b="1" dirty="0"/>
              <a:t>Rôle de l’Infirmière Coordinatrice Maladies Rénales Chroniques</a:t>
            </a:r>
            <a:br>
              <a:rPr lang="fr-FR" sz="3200" b="1" dirty="0"/>
            </a:br>
            <a:r>
              <a:rPr lang="fr-FR" sz="3200" b="1" dirty="0"/>
              <a:t>Anne </a:t>
            </a:r>
            <a:r>
              <a:rPr lang="fr-FR" sz="3200" b="1" dirty="0" err="1"/>
              <a:t>Rihon</a:t>
            </a:r>
            <a:r>
              <a:rPr lang="fr-FR" sz="3200" b="1" dirty="0"/>
              <a:t>, IDE MRC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79576" y="2564905"/>
            <a:ext cx="6347714" cy="3880773"/>
          </a:xfrm>
        </p:spPr>
        <p:txBody>
          <a:bodyPr>
            <a:normAutofit/>
          </a:bodyPr>
          <a:lstStyle/>
          <a:p>
            <a:r>
              <a:rPr lang="fr-FR" dirty="0"/>
              <a:t>Éducation</a:t>
            </a:r>
          </a:p>
          <a:p>
            <a:pPr lvl="1"/>
            <a:r>
              <a:rPr lang="fr-FR" dirty="0"/>
              <a:t>Vulgariser, traduire, expliquer</a:t>
            </a:r>
          </a:p>
          <a:p>
            <a:r>
              <a:rPr lang="fr-FR" dirty="0"/>
              <a:t>Coordination</a:t>
            </a:r>
          </a:p>
          <a:p>
            <a:pPr lvl="1"/>
            <a:r>
              <a:rPr lang="fr-FR" dirty="0"/>
              <a:t>Accompagner le patient dans son parcours de soin</a:t>
            </a:r>
          </a:p>
          <a:p>
            <a:r>
              <a:rPr lang="fr-FR" dirty="0"/>
              <a:t>Suivi </a:t>
            </a:r>
          </a:p>
          <a:p>
            <a:pPr lvl="1"/>
            <a:r>
              <a:rPr lang="fr-FR" dirty="0"/>
              <a:t>Personnalisé</a:t>
            </a:r>
          </a:p>
          <a:p>
            <a:r>
              <a:rPr lang="fr-FR" dirty="0"/>
              <a:t>Avec l’aide du néphrologue</a:t>
            </a:r>
          </a:p>
          <a:p>
            <a:pPr lvl="1"/>
            <a:r>
              <a:rPr lang="fr-FR" dirty="0"/>
              <a:t>Évaluer les besoins </a:t>
            </a:r>
          </a:p>
          <a:p>
            <a:pPr lvl="1"/>
            <a:r>
              <a:rPr lang="fr-FR" dirty="0"/>
              <a:t>Définir le rythme de suivi IDE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243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07569" y="262467"/>
            <a:ext cx="6347713" cy="1320800"/>
          </a:xfrm>
        </p:spPr>
        <p:txBody>
          <a:bodyPr/>
          <a:lstStyle/>
          <a:p>
            <a:pPr algn="ctr"/>
            <a:r>
              <a:rPr lang="fr-FR" dirty="0"/>
              <a:t>Déroulement d’un entretien  Education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1847528" y="1461086"/>
          <a:ext cx="836327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6840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9577" y="293419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Déroulement d’un entretien</a:t>
            </a:r>
            <a:br>
              <a:rPr lang="fr-FR" dirty="0"/>
            </a:br>
            <a:r>
              <a:rPr lang="fr-FR" dirty="0"/>
              <a:t>Education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485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Rôle de l’IDE MRC : suivi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33599" y="2160591"/>
            <a:ext cx="6908802" cy="3799942"/>
          </a:xfrm>
        </p:spPr>
        <p:txBody>
          <a:bodyPr>
            <a:normAutofit/>
          </a:bodyPr>
          <a:lstStyle/>
          <a:p>
            <a:r>
              <a:rPr lang="fr-FR" dirty="0"/>
              <a:t>Télé suivi : </a:t>
            </a:r>
            <a:r>
              <a:rPr lang="fr-FR" dirty="0" err="1"/>
              <a:t>Nephrowise</a:t>
            </a:r>
            <a:r>
              <a:rPr lang="fr-FR" dirty="0"/>
              <a:t>, suivi téléphonique </a:t>
            </a:r>
          </a:p>
          <a:p>
            <a:endParaRPr lang="fr-FR" dirty="0"/>
          </a:p>
          <a:p>
            <a:r>
              <a:rPr lang="fr-FR" dirty="0"/>
              <a:t>Lien avec l’IDE à domicile (ressource ++)</a:t>
            </a:r>
          </a:p>
          <a:p>
            <a:endParaRPr lang="fr-FR" dirty="0"/>
          </a:p>
          <a:p>
            <a:r>
              <a:rPr lang="fr-FR" dirty="0"/>
              <a:t>Disponibilité en cas de signe d’alerte: </a:t>
            </a:r>
          </a:p>
          <a:p>
            <a:pPr lvl="1"/>
            <a:r>
              <a:rPr lang="fr-FR" dirty="0"/>
              <a:t>Prise de poids</a:t>
            </a:r>
          </a:p>
          <a:p>
            <a:pPr lvl="1"/>
            <a:r>
              <a:rPr lang="fr-FR" dirty="0"/>
              <a:t>Perte de poids sur diarrhées</a:t>
            </a:r>
          </a:p>
          <a:p>
            <a:endParaRPr lang="fr-FR" dirty="0"/>
          </a:p>
          <a:p>
            <a:r>
              <a:rPr lang="fr-FR" dirty="0"/>
              <a:t>Recours pour le patient ou l’aidant en cas de difficultés ou de questions en lien avec sa MRC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88286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6114"/>
          </a:xfrm>
        </p:spPr>
        <p:txBody>
          <a:bodyPr>
            <a:normAutofit/>
          </a:bodyPr>
          <a:lstStyle/>
          <a:p>
            <a:r>
              <a:rPr lang="fr-FR" sz="3600" b="1" dirty="0"/>
              <a:t>Déshydratation/IRA/risque d’acidocétose</a:t>
            </a:r>
          </a:p>
        </p:txBody>
      </p:sp>
      <p:pic>
        <p:nvPicPr>
          <p:cNvPr id="4" name="Image 3"/>
          <p:cNvPicPr/>
          <p:nvPr/>
        </p:nvPicPr>
        <p:blipFill rotWithShape="1">
          <a:blip r:embed="rId2"/>
          <a:srcRect l="691" t="22727" r="974" b="2562"/>
          <a:stretch/>
        </p:blipFill>
        <p:spPr>
          <a:xfrm>
            <a:off x="1148575" y="1569147"/>
            <a:ext cx="9378176" cy="47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48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7346777" cy="731168"/>
          </a:xfrm>
        </p:spPr>
        <p:txBody>
          <a:bodyPr>
            <a:normAutofit/>
          </a:bodyPr>
          <a:lstStyle/>
          <a:p>
            <a:r>
              <a:rPr lang="fr-FR" sz="3200" dirty="0"/>
              <a:t>Rôle de l’IDEC MRC : Coordination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2134126" y="1772817"/>
          <a:ext cx="6347714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7675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6554689" cy="443136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Rôle de l’IDEC MRC : Coordination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2133599" y="1340769"/>
          <a:ext cx="6347714" cy="4700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6145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/>
          <p:cNvSpPr>
            <a:spLocks noGrp="1"/>
          </p:cNvSpPr>
          <p:nvPr>
            <p:ph type="body" sz="quarter" idx="4294967295"/>
          </p:nvPr>
        </p:nvSpPr>
        <p:spPr>
          <a:xfrm>
            <a:off x="249461" y="1442844"/>
            <a:ext cx="11489149" cy="4363596"/>
          </a:xfrm>
        </p:spPr>
        <p:txBody>
          <a:bodyPr>
            <a:noAutofit/>
          </a:bodyPr>
          <a:lstStyle/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Une pathologie fréquente sous-diagnostiquée</a:t>
            </a:r>
          </a:p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La moitié des patients avec une MRC stade 4 et 5 (non dialysé) ont + 75 ans et sont diabétiques</a:t>
            </a:r>
          </a:p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Patients âgés </a:t>
            </a:r>
            <a:r>
              <a:rPr lang="fr-FR" sz="2000" b="1" dirty="0" err="1">
                <a:solidFill>
                  <a:schemeClr val="accent5">
                    <a:lumMod val="50000"/>
                  </a:schemeClr>
                </a:solidFill>
              </a:rPr>
              <a:t>polymédiqués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sz="2000" b="1">
                <a:solidFill>
                  <a:schemeClr val="accent5">
                    <a:lumMod val="50000"/>
                  </a:schemeClr>
                </a:solidFill>
              </a:rPr>
              <a:t>avec comorbidités +++</a:t>
            </a:r>
            <a:endParaRPr lang="fr-FR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Individualiser les traitements: balance bénéfices/risques, cible PA, fragilité/espérance de vie/qualité</a:t>
            </a:r>
          </a:p>
          <a:p>
            <a:pPr lvl="1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se baser sur les PA de repos, rechercher une hypotension orthostatique</a:t>
            </a:r>
          </a:p>
          <a:p>
            <a:pPr lvl="1"/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Identifier les situations à risque, suspendre et reprendre BSRA, diurétiques, </a:t>
            </a:r>
            <a:r>
              <a:rPr lang="fr-FR" sz="2000" b="1" dirty="0" err="1">
                <a:solidFill>
                  <a:schemeClr val="accent5">
                    <a:lumMod val="50000"/>
                  </a:schemeClr>
                </a:solidFill>
              </a:rPr>
              <a:t>antiHTA</a:t>
            </a: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, gliflozines</a:t>
            </a:r>
          </a:p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           CANICULE: Les patients MRC sont à risque d’hyponatrémie et un facteur de risque modifiable </a:t>
            </a:r>
          </a:p>
          <a:p>
            <a:pPr marL="0" indent="0">
              <a:buNone/>
            </a:pPr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                  est le diurétique thiazidique</a:t>
            </a:r>
          </a:p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Les gliflozines sont efficaces chez le sujet âgé et sont recommandées si insuffisance cardiaque, protéinurie importante</a:t>
            </a:r>
          </a:p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Les fluctuations fonctionnelles du DFG sont très fréquentes: importance du suivi biologique</a:t>
            </a:r>
          </a:p>
          <a:p>
            <a:r>
              <a:rPr lang="fr-FR" sz="2000" b="1" dirty="0">
                <a:solidFill>
                  <a:schemeClr val="accent5">
                    <a:lumMod val="50000"/>
                  </a:schemeClr>
                </a:solidFill>
              </a:rPr>
              <a:t>Rôle de l’IDE MRC et du pharmacien dans éducation, prévention</a:t>
            </a:r>
          </a:p>
          <a:p>
            <a:pPr marL="0" indent="0">
              <a:buNone/>
            </a:pPr>
            <a:endParaRPr lang="fr-FR" sz="20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fr-FR" sz="2000" b="1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fr-FR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-1" y="0"/>
            <a:ext cx="12192000" cy="124929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Néphroprotection – spécificités chez le sujet âgé</a:t>
            </a:r>
          </a:p>
          <a:p>
            <a:pPr algn="ctr">
              <a:lnSpc>
                <a:spcPct val="150000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CONCLUSION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90DCD0-F372-4653-A8E3-B6960FB20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98" y="3624642"/>
            <a:ext cx="513542" cy="52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57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750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E9846B6-C8F5-419D-9B5A-F468A8050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390" y="1466332"/>
            <a:ext cx="6049219" cy="44487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F06E79-5326-4ECC-942A-A7D8CE755FCD}"/>
              </a:ext>
            </a:extLst>
          </p:cNvPr>
          <p:cNvSpPr/>
          <p:nvPr/>
        </p:nvSpPr>
        <p:spPr>
          <a:xfrm>
            <a:off x="9793356" y="3233530"/>
            <a:ext cx="1656521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Registre REIN 2024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B8B1D7-3FB0-469A-8DF3-92ED2219A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population âgée et de plus en plus </a:t>
            </a:r>
            <a:r>
              <a:rPr lang="fr-FR" dirty="0" err="1"/>
              <a:t>agée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90703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2466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4662815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Risque cardio-vasculaire élevé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L’évolution vers le stade 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Impact sur qualité de vie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Impact économique</a:t>
            </a:r>
          </a:p>
          <a:p>
            <a:pPr>
              <a:lnSpc>
                <a:spcPct val="150000"/>
              </a:lnSpc>
            </a:pPr>
            <a:endParaRPr lang="fr-FR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4FEE2B-665F-0038-4DE7-CAC8609D64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5" t="36488" r="52069" b="11427"/>
          <a:stretch/>
        </p:blipFill>
        <p:spPr>
          <a:xfrm>
            <a:off x="5066675" y="2427253"/>
            <a:ext cx="5291528" cy="3896842"/>
          </a:xfrm>
          <a:prstGeom prst="rect">
            <a:avLst/>
          </a:prstGeom>
          <a:noFill/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121C667-6D20-6F4F-AE09-7094842A421E}"/>
              </a:ext>
            </a:extLst>
          </p:cNvPr>
          <p:cNvSpPr txBox="1"/>
          <p:nvPr/>
        </p:nvSpPr>
        <p:spPr>
          <a:xfrm>
            <a:off x="10514731" y="6310118"/>
            <a:ext cx="1384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Fox, </a:t>
            </a:r>
            <a:r>
              <a:rPr lang="fr-FR" sz="1400" i="1" dirty="0" err="1"/>
              <a:t>lancet</a:t>
            </a:r>
            <a:r>
              <a:rPr lang="fr-FR" sz="1400" i="1" dirty="0"/>
              <a:t> 2012</a:t>
            </a:r>
          </a:p>
          <a:p>
            <a:r>
              <a:rPr lang="fr-FR" sz="1400" i="1" dirty="0"/>
              <a:t>CKD, JAMA 2023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07E9B1A-6E4E-1845-64D9-53C4417B9822}"/>
              </a:ext>
            </a:extLst>
          </p:cNvPr>
          <p:cNvSpPr txBox="1"/>
          <p:nvPr/>
        </p:nvSpPr>
        <p:spPr>
          <a:xfrm>
            <a:off x="6265889" y="2203554"/>
            <a:ext cx="409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Mortalité cardio-vasculaire selon le DFG 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D8F9BC3-EA89-B456-2735-9DB024B20D76}"/>
              </a:ext>
            </a:extLst>
          </p:cNvPr>
          <p:cNvCxnSpPr>
            <a:cxnSpLocks/>
          </p:cNvCxnSpPr>
          <p:nvPr/>
        </p:nvCxnSpPr>
        <p:spPr>
          <a:xfrm>
            <a:off x="7712439" y="5096546"/>
            <a:ext cx="2921000" cy="420853"/>
          </a:xfrm>
          <a:prstGeom prst="straightConnector1">
            <a:avLst/>
          </a:prstGeom>
          <a:ln w="666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8D07E6D9-BB95-3323-5556-6ECB48C5C8C2}"/>
              </a:ext>
            </a:extLst>
          </p:cNvPr>
          <p:cNvSpPr txBox="1"/>
          <p:nvPr/>
        </p:nvSpPr>
        <p:spPr>
          <a:xfrm>
            <a:off x="10644209" y="4983806"/>
            <a:ext cx="1265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DFG</a:t>
            </a:r>
            <a:r>
              <a:rPr lang="fr-FR" sz="2000" b="1" baseline="-25000" dirty="0" err="1"/>
              <a:t>cr-cys</a:t>
            </a:r>
            <a:endParaRPr lang="fr-FR" sz="2000" b="1" baseline="-25000" dirty="0"/>
          </a:p>
          <a:p>
            <a:endParaRPr lang="fr-FR" b="1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D8F9BC3-EA89-B456-2735-9DB024B20D76}"/>
              </a:ext>
            </a:extLst>
          </p:cNvPr>
          <p:cNvCxnSpPr>
            <a:cxnSpLocks/>
          </p:cNvCxnSpPr>
          <p:nvPr/>
        </p:nvCxnSpPr>
        <p:spPr>
          <a:xfrm>
            <a:off x="7712439" y="4580660"/>
            <a:ext cx="2921000" cy="420853"/>
          </a:xfrm>
          <a:prstGeom prst="straightConnector1">
            <a:avLst/>
          </a:prstGeom>
          <a:ln w="666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02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1BADF453-74EC-47B8-B3D9-1D28D6899100}"/>
              </a:ext>
            </a:extLst>
          </p:cNvPr>
          <p:cNvSpPr txBox="1">
            <a:spLocks/>
          </p:cNvSpPr>
          <p:nvPr/>
        </p:nvSpPr>
        <p:spPr>
          <a:xfrm>
            <a:off x="0" y="24662"/>
            <a:ext cx="12192000" cy="169068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fr-FR" sz="2800" b="1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rPr>
              <a:t>Importance et enjeux de la maladie rénale chronique (MRC)</a:t>
            </a:r>
            <a:endParaRPr lang="fr-F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C93CA1-BBF9-30F4-4E5E-31327454D8E0}"/>
              </a:ext>
            </a:extLst>
          </p:cNvPr>
          <p:cNvSpPr txBox="1"/>
          <p:nvPr/>
        </p:nvSpPr>
        <p:spPr>
          <a:xfrm>
            <a:off x="218789" y="1870185"/>
            <a:ext cx="3637280" cy="4619854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pathologie croissante et fréquente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/>
              <a:t>Risque cardio-vasculaire élevé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L’évolution vers le stade 5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Impact sur qualité de vie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Impact économique</a:t>
            </a:r>
          </a:p>
          <a:p>
            <a:pPr>
              <a:lnSpc>
                <a:spcPct val="150000"/>
              </a:lnSpc>
            </a:pPr>
            <a:endParaRPr lang="fr-FR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121C667-6D20-6F4F-AE09-7094842A421E}"/>
              </a:ext>
            </a:extLst>
          </p:cNvPr>
          <p:cNvSpPr txBox="1"/>
          <p:nvPr/>
        </p:nvSpPr>
        <p:spPr>
          <a:xfrm>
            <a:off x="10463135" y="6385810"/>
            <a:ext cx="1534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Fox, </a:t>
            </a:r>
            <a:r>
              <a:rPr lang="fr-FR" sz="1600" i="1" dirty="0" err="1"/>
              <a:t>lancet</a:t>
            </a:r>
            <a:r>
              <a:rPr lang="fr-FR" sz="1600" i="1" dirty="0"/>
              <a:t> 2012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07E9B1A-6E4E-1845-64D9-53C4417B9822}"/>
              </a:ext>
            </a:extLst>
          </p:cNvPr>
          <p:cNvSpPr txBox="1"/>
          <p:nvPr/>
        </p:nvSpPr>
        <p:spPr>
          <a:xfrm>
            <a:off x="6211728" y="2203554"/>
            <a:ext cx="4735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Mortalité cardio-vasculaire selon l’albuminurie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A30284-4F37-1B64-F2DE-227767D56E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472" t="36729" r="2623" b="9733"/>
          <a:stretch/>
        </p:blipFill>
        <p:spPr>
          <a:xfrm>
            <a:off x="5188636" y="2572886"/>
            <a:ext cx="5109147" cy="3867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02825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982384"/>
          </a:xfrm>
          <a:solidFill>
            <a:schemeClr val="accent3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br>
              <a:rPr lang="fr-FR" sz="24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</a:br>
            <a:r>
              <a:rPr lang="fr-FR" sz="2400" b="1" dirty="0">
                <a:solidFill>
                  <a:schemeClr val="bg1"/>
                </a:solidFill>
              </a:rPr>
              <a:t>Que disent les recommandations internationales KDIGO 2024 sur la MRC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9"/>
          </p:nvPr>
        </p:nvSpPr>
        <p:spPr>
          <a:xfrm>
            <a:off x="407988" y="1136957"/>
            <a:ext cx="11376024" cy="5473873"/>
          </a:xfrm>
        </p:spPr>
        <p:txBody>
          <a:bodyPr/>
          <a:lstStyle/>
          <a:p>
            <a:r>
              <a:rPr lang="fr-FR" sz="2000" dirty="0"/>
              <a:t>Nous recommandons un traitement par</a:t>
            </a:r>
            <a:r>
              <a:rPr lang="fr-FR" sz="2000" dirty="0">
                <a:solidFill>
                  <a:schemeClr val="accent1"/>
                </a:solidFill>
              </a:rPr>
              <a:t> </a:t>
            </a:r>
            <a:r>
              <a:rPr lang="fr-FR" sz="2000" b="1" dirty="0">
                <a:solidFill>
                  <a:schemeClr val="accent1"/>
                </a:solidFill>
              </a:rPr>
              <a:t>iSGLT2</a:t>
            </a:r>
            <a:r>
              <a:rPr lang="fr-FR" sz="2000" dirty="0">
                <a:solidFill>
                  <a:schemeClr val="accent1"/>
                </a:solidFill>
              </a:rPr>
              <a:t> </a:t>
            </a:r>
            <a:r>
              <a:rPr lang="fr-FR" sz="2000" dirty="0"/>
              <a:t>chez les </a:t>
            </a:r>
            <a:r>
              <a:rPr lang="fr-FR" sz="2000" b="1" dirty="0"/>
              <a:t>patients DT2 </a:t>
            </a:r>
            <a:r>
              <a:rPr lang="fr-FR" sz="2000" dirty="0"/>
              <a:t>avec une MRC et un DFG ≥ 20 ml/min/1,73 m2 avec un iSGLT2 (grade 1A)</a:t>
            </a:r>
          </a:p>
          <a:p>
            <a:pPr lvl="1"/>
            <a:r>
              <a:rPr lang="fr-FR" sz="2000" dirty="0"/>
              <a:t>Poursuivre l’iSGLT2 même si DFG&lt;20 sauf si intolérance ou transplantation rénale</a:t>
            </a:r>
          </a:p>
          <a:p>
            <a:pPr lvl="1"/>
            <a:r>
              <a:rPr lang="fr-FR" sz="2000" dirty="0"/>
              <a:t>Suspendre l’iSGLT2 si jeune prolongé, chirurgie, instabilité</a:t>
            </a:r>
          </a:p>
          <a:p>
            <a:r>
              <a:rPr lang="fr-FR" sz="2000" dirty="0"/>
              <a:t>Nous recommandons </a:t>
            </a:r>
            <a:r>
              <a:rPr lang="fr-FR" sz="2000" dirty="0">
                <a:solidFill>
                  <a:srgbClr val="3F4444"/>
                </a:solidFill>
              </a:rPr>
              <a:t>un traitement par</a:t>
            </a:r>
            <a:r>
              <a:rPr lang="fr-FR" sz="2000" dirty="0">
                <a:solidFill>
                  <a:schemeClr val="accent1"/>
                </a:solidFill>
              </a:rPr>
              <a:t> </a:t>
            </a:r>
            <a:r>
              <a:rPr lang="fr-FR" sz="2000" b="1" dirty="0">
                <a:solidFill>
                  <a:schemeClr val="accent1"/>
                </a:solidFill>
              </a:rPr>
              <a:t>iSGLT2</a:t>
            </a:r>
            <a:r>
              <a:rPr lang="fr-FR" sz="2000" dirty="0">
                <a:solidFill>
                  <a:schemeClr val="accent1"/>
                </a:solidFill>
              </a:rPr>
              <a:t> </a:t>
            </a:r>
            <a:r>
              <a:rPr lang="fr-FR" sz="2000" dirty="0">
                <a:solidFill>
                  <a:srgbClr val="3F4444"/>
                </a:solidFill>
              </a:rPr>
              <a:t>chez </a:t>
            </a:r>
            <a:r>
              <a:rPr lang="fr-FR" sz="2000" dirty="0"/>
              <a:t>les patients avec une </a:t>
            </a:r>
            <a:r>
              <a:rPr lang="fr-FR" sz="2000" b="1" dirty="0"/>
              <a:t>MRC (DFG&gt;20) et</a:t>
            </a:r>
          </a:p>
          <a:p>
            <a:pPr lvl="1"/>
            <a:r>
              <a:rPr lang="fr-FR" sz="2000" b="1" dirty="0"/>
              <a:t>une insuffisance cardiaque </a:t>
            </a:r>
            <a:r>
              <a:rPr lang="fr-FR" sz="2000" dirty="0"/>
              <a:t>(grade 1A) OU</a:t>
            </a:r>
          </a:p>
          <a:p>
            <a:pPr lvl="1"/>
            <a:r>
              <a:rPr lang="fr-FR" sz="2000" b="1" dirty="0"/>
              <a:t>une albuminurie </a:t>
            </a:r>
            <a:r>
              <a:rPr lang="fr-FR" sz="2000" dirty="0"/>
              <a:t>≥ </a:t>
            </a:r>
            <a:r>
              <a:rPr lang="fr-FR" sz="2000" b="1" dirty="0"/>
              <a:t>200 mg/g </a:t>
            </a:r>
            <a:r>
              <a:rPr lang="fr-FR" sz="2000" dirty="0"/>
              <a:t>(grade 1A)</a:t>
            </a:r>
          </a:p>
          <a:p>
            <a:r>
              <a:rPr lang="fr-FR" sz="2000" dirty="0"/>
              <a:t>Nous suggérons (1B) de traiter  par un </a:t>
            </a:r>
            <a:r>
              <a:rPr lang="fr-FR" sz="2000" b="1" dirty="0">
                <a:solidFill>
                  <a:schemeClr val="accent1"/>
                </a:solidFill>
              </a:rPr>
              <a:t>iSGLT2</a:t>
            </a:r>
            <a:r>
              <a:rPr lang="fr-FR" sz="2000" dirty="0"/>
              <a:t> les patients avec DFG &gt; 20 et &lt;45 et RAC &lt;200 mg/g</a:t>
            </a:r>
          </a:p>
          <a:p>
            <a:endParaRPr lang="fr-FR" sz="2000" dirty="0"/>
          </a:p>
          <a:p>
            <a:r>
              <a:rPr lang="fr-FR" sz="2000" dirty="0"/>
              <a:t>Nous suggérons (2A) de traiter par un </a:t>
            </a:r>
            <a:r>
              <a:rPr lang="fr-FR" sz="2000" b="1" dirty="0">
                <a:solidFill>
                  <a:schemeClr val="accent1"/>
                </a:solidFill>
              </a:rPr>
              <a:t>antagoniste du récepteur aux </a:t>
            </a:r>
            <a:r>
              <a:rPr lang="fr-FR" sz="2000" b="1" dirty="0" err="1">
                <a:solidFill>
                  <a:schemeClr val="accent1"/>
                </a:solidFill>
              </a:rPr>
              <a:t>minéralo-corticoides</a:t>
            </a:r>
            <a:r>
              <a:rPr lang="fr-FR" sz="2000" b="1" dirty="0">
                <a:solidFill>
                  <a:schemeClr val="accent1"/>
                </a:solidFill>
              </a:rPr>
              <a:t> </a:t>
            </a:r>
            <a:r>
              <a:rPr lang="fr-FR" sz="2000" dirty="0"/>
              <a:t>chez patients DT2 et DFG&gt;25 et RAC&gt;30 mg/G malgré une dose maximale tolérée de BSRA, kaliémie normale.</a:t>
            </a:r>
          </a:p>
          <a:p>
            <a:r>
              <a:rPr lang="fr-FR" sz="2000" dirty="0"/>
              <a:t>Nous recommandons (1B) un </a:t>
            </a:r>
            <a:r>
              <a:rPr lang="fr-FR" sz="2000" b="1" dirty="0">
                <a:solidFill>
                  <a:schemeClr val="accent1"/>
                </a:solidFill>
              </a:rPr>
              <a:t>AR-GLP1</a:t>
            </a:r>
            <a:r>
              <a:rPr lang="fr-FR" sz="2000" dirty="0"/>
              <a:t> chez DT2 et MRC si cibles glycémiques non atteintes malgré metformine et iSGLT2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8E47D07-9D1E-4FE9-B31A-2F5863681021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05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ages.squarespace-cdn.com/content/v1/535bcb2fe4b05fe61b320c51/fcb24be7-84d4-4186-a1b4-a8777ca2c7b1/image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439737"/>
            <a:ext cx="8953500" cy="625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612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3000</TotalTime>
  <Words>4014</Words>
  <Application>Microsoft Office PowerPoint</Application>
  <PresentationFormat>Grand écran</PresentationFormat>
  <Paragraphs>663</Paragraphs>
  <Slides>47</Slides>
  <Notes>28</Notes>
  <HiddenSlides>6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Guardian TextSans Web</vt:lpstr>
      <vt:lpstr>Trebuchet MS</vt:lpstr>
      <vt:lpstr>Wingdings 3</vt:lpstr>
      <vt:lpstr>Thème Office</vt:lpstr>
      <vt:lpstr>Facette</vt:lpstr>
      <vt:lpstr>Présentation PowerPoint</vt:lpstr>
      <vt:lpstr>Néphroprotection Spécificités chez le sujet âgé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QUIZ: Ranger la qualité de vie des différentes maladies</vt:lpstr>
      <vt:lpstr>QUIZ: Ranger la qualité de vie des différentes maladies</vt:lpstr>
      <vt:lpstr>Présentation PowerPoint</vt:lpstr>
      <vt:lpstr>Présentation PowerPoint</vt:lpstr>
      <vt:lpstr>Présentation PowerPoint</vt:lpstr>
      <vt:lpstr>Présentation PowerPoint</vt:lpstr>
      <vt:lpstr>QUIZ: Quel est l'âge médian dans la MRC stade 4 et 5 non dialysé = FORFAIT MRC ? </vt:lpstr>
      <vt:lpstr>QUIZ: Quel est l'âge médian dans la MRC stade 4 et 5 non dialysé = FORFAIT MRC ?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Inhibiteurs de SGLT2 = gliflozines et néphro-cardio-protection</vt:lpstr>
      <vt:lpstr>Inhibiteurs de SGLT2 = gliflozines et néphro-cardio-protection</vt:lpstr>
      <vt:lpstr>Présentation PowerPoint</vt:lpstr>
      <vt:lpstr>Présentation PowerPoint</vt:lpstr>
      <vt:lpstr>QUIZ: Que pensez-vous de son DFG réel par rapport à son DFG estimé selon CKD-EPI? </vt:lpstr>
      <vt:lpstr>QUIZ: Que pensez-vous de son DFG réel par rapport à son DFG estimé selon CKD-EPI? </vt:lpstr>
      <vt:lpstr>QUIZ: Que pensez-vous de son DFG réel par rapport à son DFG estimé selon CKD-EPI? </vt:lpstr>
      <vt:lpstr>QUIZ: Quelles sont ses cibles de pression artérielle? </vt:lpstr>
      <vt:lpstr>QUIZ: Quelles sont ses cibles de pression artérielle? </vt:lpstr>
      <vt:lpstr>QUIZ: Sa PA est contrôlée (130/80 mmHg) sous IEC et amlodipine 5 mg.  Faut-il rajouter une gliflozine pour la nephroprotection?</vt:lpstr>
      <vt:lpstr>QUIZ: Sa PA est contrôlée (130/80 mmHg) sous IEC et amlodipine 5 mg.  Faut-il rajouter une gliflozine pour la nephroprotection?</vt:lpstr>
      <vt:lpstr>Rôle de l’Infirmière Coordinatrice Maladies Rénales Chroniques Anne Rihon, IDE MRC</vt:lpstr>
      <vt:lpstr>Déroulement d’un entretien  Education</vt:lpstr>
      <vt:lpstr>Déroulement d’un entretien Education</vt:lpstr>
      <vt:lpstr>Rôle de l’IDE MRC : suivi </vt:lpstr>
      <vt:lpstr>Déshydratation/IRA/risque d’acidocétose</vt:lpstr>
      <vt:lpstr>Rôle de l’IDEC MRC : Coordination</vt:lpstr>
      <vt:lpstr>Rôle de l’IDEC MRC : Coordination</vt:lpstr>
      <vt:lpstr>Présentation PowerPoint</vt:lpstr>
      <vt:lpstr>Présentation PowerPoint</vt:lpstr>
      <vt:lpstr>Une population âgée et de plus en plus agée</vt:lpstr>
      <vt:lpstr>Présentation PowerPoint</vt:lpstr>
      <vt:lpstr>Présentation PowerPoint</vt:lpstr>
      <vt:lpstr> Que disent les recommandations internationales KDIGO 2024 sur la MRC ?</vt:lpstr>
      <vt:lpstr>Présentation PowerPoint</vt:lpstr>
    </vt:vector>
  </TitlesOfParts>
  <Company>HUS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Echanges Ville-Hopital Prise en charge de la maladie rénale chronique (MRC)</dc:title>
  <dc:creator>PERRIN Peggy</dc:creator>
  <cp:lastModifiedBy>PERRIN Peggy</cp:lastModifiedBy>
  <cp:revision>325</cp:revision>
  <dcterms:created xsi:type="dcterms:W3CDTF">2023-11-10T10:44:45Z</dcterms:created>
  <dcterms:modified xsi:type="dcterms:W3CDTF">2026-06-30T07:35:33Z</dcterms:modified>
</cp:coreProperties>
</file>