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74" r:id="rId7"/>
    <p:sldId id="262" r:id="rId8"/>
    <p:sldId id="275" r:id="rId9"/>
    <p:sldId id="276" r:id="rId10"/>
    <p:sldId id="277" r:id="rId11"/>
    <p:sldId id="263" r:id="rId12"/>
    <p:sldId id="265" r:id="rId13"/>
    <p:sldId id="271" r:id="rId14"/>
    <p:sldId id="264" r:id="rId15"/>
    <p:sldId id="272" r:id="rId16"/>
    <p:sldId id="273" r:id="rId17"/>
    <p:sldId id="279" r:id="rId18"/>
    <p:sldId id="278" r:id="rId19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NaCl 0,9% 100ml</c:v>
                </c:pt>
                <c:pt idx="1">
                  <c:v>SG 5% 500 ml</c:v>
                </c:pt>
                <c:pt idx="2">
                  <c:v>CVP 1.1</c:v>
                </c:pt>
                <c:pt idx="3">
                  <c:v>perfuseur + robinet</c:v>
                </c:pt>
                <c:pt idx="4">
                  <c:v>robinets 3 voies 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6020</c:v>
                </c:pt>
                <c:pt idx="1">
                  <c:v>5240</c:v>
                </c:pt>
                <c:pt idx="2">
                  <c:v>4666</c:v>
                </c:pt>
                <c:pt idx="3">
                  <c:v>10975</c:v>
                </c:pt>
                <c:pt idx="4">
                  <c:v>4750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NaCl 0,9% 100ml</c:v>
                </c:pt>
                <c:pt idx="1">
                  <c:v>SG 5% 500 ml</c:v>
                </c:pt>
                <c:pt idx="2">
                  <c:v>CVP 1.1</c:v>
                </c:pt>
                <c:pt idx="3">
                  <c:v>perfuseur + robinet</c:v>
                </c:pt>
                <c:pt idx="4">
                  <c:v>robinets 3 voies 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3240</c:v>
                </c:pt>
                <c:pt idx="1">
                  <c:v>2988</c:v>
                </c:pt>
                <c:pt idx="2">
                  <c:v>3248</c:v>
                </c:pt>
                <c:pt idx="3">
                  <c:v>7101</c:v>
                </c:pt>
                <c:pt idx="4">
                  <c:v>2950</c:v>
                </c:pt>
              </c:numCache>
            </c:numRef>
          </c:val>
        </c:ser>
        <c:dLbls/>
        <c:axId val="53373184"/>
        <c:axId val="53887360"/>
      </c:barChart>
      <c:catAx>
        <c:axId val="53373184"/>
        <c:scaling>
          <c:orientation val="minMax"/>
        </c:scaling>
        <c:axPos val="b"/>
        <c:tickLblPos val="nextTo"/>
        <c:crossAx val="53887360"/>
        <c:crosses val="autoZero"/>
        <c:auto val="1"/>
        <c:lblAlgn val="ctr"/>
        <c:lblOffset val="100"/>
      </c:catAx>
      <c:valAx>
        <c:axId val="53887360"/>
        <c:scaling>
          <c:orientation val="minMax"/>
        </c:scaling>
        <c:axPos val="l"/>
        <c:majorGridlines/>
        <c:numFmt formatCode="General" sourceLinked="1"/>
        <c:tickLblPos val="nextTo"/>
        <c:crossAx val="533731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Feuil1!$A$2:$A$8</c:f>
              <c:strCache>
                <c:ptCount val="7"/>
                <c:pt idx="0">
                  <c:v>NaCL 0,9% 100 ml</c:v>
                </c:pt>
                <c:pt idx="1">
                  <c:v>NaCL 0,9% 500 ml</c:v>
                </c:pt>
                <c:pt idx="2">
                  <c:v>SG 5% 100ml</c:v>
                </c:pt>
                <c:pt idx="3">
                  <c:v>SG 5% 500ml</c:v>
                </c:pt>
                <c:pt idx="4">
                  <c:v>CVP 1.3</c:v>
                </c:pt>
                <c:pt idx="5">
                  <c:v>perfuseur + robinet</c:v>
                </c:pt>
                <c:pt idx="6">
                  <c:v>régulateur débit 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1940</c:v>
                </c:pt>
                <c:pt idx="1">
                  <c:v>862</c:v>
                </c:pt>
                <c:pt idx="2">
                  <c:v>600</c:v>
                </c:pt>
                <c:pt idx="3">
                  <c:v>630</c:v>
                </c:pt>
                <c:pt idx="4">
                  <c:v>430</c:v>
                </c:pt>
                <c:pt idx="5">
                  <c:v>3525</c:v>
                </c:pt>
                <c:pt idx="6">
                  <c:v>1010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Feuil1!$A$2:$A$8</c:f>
              <c:strCache>
                <c:ptCount val="7"/>
                <c:pt idx="0">
                  <c:v>NaCL 0,9% 100 ml</c:v>
                </c:pt>
                <c:pt idx="1">
                  <c:v>NaCL 0,9% 500 ml</c:v>
                </c:pt>
                <c:pt idx="2">
                  <c:v>SG 5% 100ml</c:v>
                </c:pt>
                <c:pt idx="3">
                  <c:v>SG 5% 500ml</c:v>
                </c:pt>
                <c:pt idx="4">
                  <c:v>CVP 1.3</c:v>
                </c:pt>
                <c:pt idx="5">
                  <c:v>perfuseur + robinet</c:v>
                </c:pt>
                <c:pt idx="6">
                  <c:v>régulateur débit </c:v>
                </c:pt>
              </c:strCache>
            </c:strRef>
          </c:cat>
          <c:val>
            <c:numRef>
              <c:f>Feuil1!$C$2:$C$8</c:f>
              <c:numCache>
                <c:formatCode>General</c:formatCode>
                <c:ptCount val="7"/>
                <c:pt idx="0">
                  <c:v>1380</c:v>
                </c:pt>
                <c:pt idx="1">
                  <c:v>504</c:v>
                </c:pt>
                <c:pt idx="2">
                  <c:v>120</c:v>
                </c:pt>
                <c:pt idx="3">
                  <c:v>452</c:v>
                </c:pt>
                <c:pt idx="4">
                  <c:v>250</c:v>
                </c:pt>
                <c:pt idx="5">
                  <c:v>2501</c:v>
                </c:pt>
                <c:pt idx="6">
                  <c:v>810</c:v>
                </c:pt>
              </c:numCache>
            </c:numRef>
          </c:val>
        </c:ser>
        <c:dLbls/>
        <c:axId val="59480320"/>
        <c:axId val="59716736"/>
      </c:barChart>
      <c:catAx>
        <c:axId val="59480320"/>
        <c:scaling>
          <c:orientation val="minMax"/>
        </c:scaling>
        <c:axPos val="b"/>
        <c:tickLblPos val="nextTo"/>
        <c:crossAx val="59716736"/>
        <c:crosses val="autoZero"/>
        <c:auto val="1"/>
        <c:lblAlgn val="ctr"/>
        <c:lblOffset val="100"/>
      </c:catAx>
      <c:valAx>
        <c:axId val="59716736"/>
        <c:scaling>
          <c:orientation val="minMax"/>
        </c:scaling>
        <c:axPos val="l"/>
        <c:majorGridlines/>
        <c:numFmt formatCode="General" sourceLinked="1"/>
        <c:tickLblPos val="nextTo"/>
        <c:crossAx val="5948032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5462C-04FB-4895-B8AF-10B220C98AB9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BD665-40FE-4A5E-9839-C06C9A05AC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0111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44A85-D5F7-4C98-BF77-501908B793D1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1CC0C-9873-4B14-8DCF-B413124F66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37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Pose de CVP = acte fréquent (25 millions posés / an-</a:t>
            </a:r>
            <a:r>
              <a:rPr lang="fr-FR" baseline="0" dirty="0" smtClean="0"/>
              <a:t> estimation SFHH 2005)</a:t>
            </a:r>
          </a:p>
          <a:p>
            <a:r>
              <a:rPr lang="fr-FR" baseline="0" dirty="0" smtClean="0"/>
              <a:t>Acte IDE sur prescription médical→ Charge de travail/ coût pour l’institution/ risques (AES pour les pros, complications pour les patients)→ actions engagées dans les 3 services où j’ai travaillé en tant que CDS sur différents aspects des pratiques liées à la perfusion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66465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7873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8092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28012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24000" lvl="0">
              <a:spcBef>
                <a:spcPts val="944"/>
              </a:spcBef>
              <a:buSzPct val="80000"/>
              <a:buFont typeface="Wingdings 3"/>
              <a:buChar char=""/>
            </a:pPr>
            <a:r>
              <a:rPr lang="fr-FR" b="1" dirty="0" smtClean="0">
                <a:latin typeface="Trebuchet MS"/>
              </a:rPr>
              <a:t>2016/Sur tous les non adaptés: </a:t>
            </a:r>
            <a:r>
              <a:rPr lang="fr-FR" dirty="0" smtClean="0">
                <a:latin typeface="Trebuchet MS"/>
              </a:rPr>
              <a:t>25 patients avec une perfusion continue et 9 patients avec « </a:t>
            </a:r>
            <a:r>
              <a:rPr lang="fr-FR" dirty="0" err="1" smtClean="0">
                <a:latin typeface="Trebuchet MS"/>
              </a:rPr>
              <a:t>nexiva</a:t>
            </a:r>
            <a:r>
              <a:rPr lang="fr-FR" dirty="0" smtClean="0">
                <a:latin typeface="Trebuchet MS"/>
              </a:rPr>
              <a:t> » en l’absence de traitement IV</a:t>
            </a:r>
          </a:p>
          <a:p>
            <a:pPr marL="324000" lvl="0">
              <a:spcBef>
                <a:spcPts val="944"/>
              </a:spcBef>
              <a:buSzPct val="80000"/>
              <a:buFont typeface="Wingdings 3"/>
              <a:buChar char=""/>
            </a:pPr>
            <a:r>
              <a:rPr lang="fr-FR" dirty="0" smtClean="0">
                <a:latin typeface="Trebuchet MS"/>
              </a:rPr>
              <a:t>2016/ sur nos non adaptés : 19 perf continue et 3 sans </a:t>
            </a:r>
            <a:r>
              <a:rPr lang="fr-FR" dirty="0" err="1" smtClean="0">
                <a:latin typeface="Trebuchet MS"/>
              </a:rPr>
              <a:t>ttt</a:t>
            </a:r>
            <a:r>
              <a:rPr lang="fr-FR" dirty="0" smtClean="0">
                <a:latin typeface="Trebuchet MS"/>
              </a:rPr>
              <a:t> iv</a:t>
            </a:r>
          </a:p>
          <a:p>
            <a:pPr marL="324000" lvl="0">
              <a:spcBef>
                <a:spcPts val="944"/>
              </a:spcBef>
              <a:buSzPct val="80000"/>
              <a:buFont typeface="Wingdings 3"/>
              <a:buChar char=""/>
            </a:pPr>
            <a:r>
              <a:rPr lang="fr-FR" dirty="0" smtClean="0">
                <a:latin typeface="Trebuchet MS"/>
              </a:rPr>
              <a:t>2017 sur tous les non adaptés: 14 perf continue</a:t>
            </a:r>
            <a:r>
              <a:rPr lang="fr-FR" baseline="0" dirty="0" smtClean="0">
                <a:latin typeface="Trebuchet MS"/>
              </a:rPr>
              <a:t> et 10 sans </a:t>
            </a:r>
            <a:r>
              <a:rPr lang="fr-FR" baseline="0" dirty="0" err="1" smtClean="0">
                <a:latin typeface="Trebuchet MS"/>
              </a:rPr>
              <a:t>ttt</a:t>
            </a:r>
            <a:r>
              <a:rPr lang="fr-FR" baseline="0" dirty="0" smtClean="0">
                <a:latin typeface="Trebuchet MS"/>
              </a:rPr>
              <a:t> iv</a:t>
            </a:r>
          </a:p>
          <a:p>
            <a:pPr marL="324000" lvl="0">
              <a:spcBef>
                <a:spcPts val="944"/>
              </a:spcBef>
              <a:buSzPct val="80000"/>
              <a:buFont typeface="Wingdings 3"/>
              <a:buChar char=""/>
            </a:pPr>
            <a:r>
              <a:rPr lang="fr-FR" baseline="0" dirty="0" smtClean="0">
                <a:latin typeface="Trebuchet MS"/>
              </a:rPr>
              <a:t>2017 sur nos non adaptés: 6 perf continue, 5 sans </a:t>
            </a:r>
            <a:r>
              <a:rPr lang="fr-FR" baseline="0" dirty="0" err="1" smtClean="0">
                <a:latin typeface="Trebuchet MS"/>
              </a:rPr>
              <a:t>ttt</a:t>
            </a:r>
            <a:r>
              <a:rPr lang="fr-FR" baseline="0" dirty="0" smtClean="0">
                <a:latin typeface="Trebuchet MS"/>
              </a:rPr>
              <a:t> iv </a:t>
            </a:r>
            <a:endParaRPr lang="fr-FR" dirty="0" smtClean="0">
              <a:latin typeface="Trebuchet M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6219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7304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+ causes spécifiques au </a:t>
            </a:r>
            <a:r>
              <a:rPr lang="fr-FR" dirty="0" err="1" smtClean="0"/>
              <a:t>Venofer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56110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Souhait EOH et DS de travailler cette année sur la perfusion (dernières </a:t>
            </a:r>
            <a:r>
              <a:rPr lang="fr-FR" dirty="0" err="1" smtClean="0"/>
              <a:t>reco</a:t>
            </a:r>
            <a:r>
              <a:rPr lang="fr-FR" dirty="0" smtClean="0"/>
              <a:t> </a:t>
            </a:r>
            <a:r>
              <a:rPr lang="fr-FR" dirty="0" err="1" smtClean="0"/>
              <a:t>sfhh</a:t>
            </a:r>
            <a:r>
              <a:rPr lang="fr-FR" dirty="0" smtClean="0"/>
              <a:t> parues en mai 2019) service</a:t>
            </a:r>
            <a:r>
              <a:rPr lang="fr-FR" baseline="0" dirty="0" smtClean="0"/>
              <a:t> médecine gériatrique pilote // </a:t>
            </a:r>
            <a:r>
              <a:rPr lang="fr-FR" baseline="0" dirty="0" err="1" smtClean="0"/>
              <a:t>Crex</a:t>
            </a:r>
            <a:r>
              <a:rPr lang="fr-FR" baseline="0" dirty="0" smtClean="0"/>
              <a:t> organisé avec EOH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7015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13188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3135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Quel volume administré</a:t>
            </a:r>
            <a:r>
              <a:rPr lang="fr-FR" baseline="0" dirty="0" smtClean="0"/>
              <a:t> pour les GV?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107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Auto </a:t>
            </a:r>
            <a:r>
              <a:rPr lang="fr-FR" dirty="0" err="1" smtClean="0"/>
              <a:t>éval</a:t>
            </a:r>
            <a:r>
              <a:rPr lang="fr-FR" dirty="0" smtClean="0"/>
              <a:t> des IDE: 90% utilisent le régulateur de débit, 20% font un contrôle visuel du débit,</a:t>
            </a:r>
            <a:r>
              <a:rPr lang="fr-FR" baseline="0" dirty="0" smtClean="0"/>
              <a:t> 28% contrôle débit après 15min, rinçage avec sérum haut débit= 80%, connaissances des recommandations oui à 40%, satisfaction // sa pratique oui= 50%</a:t>
            </a:r>
          </a:p>
          <a:p>
            <a:r>
              <a:rPr lang="fr-FR" baseline="0" dirty="0" smtClean="0"/>
              <a:t>Montages observés: 25% 2</a:t>
            </a:r>
            <a:r>
              <a:rPr lang="fr-FR" baseline="30000" dirty="0" smtClean="0"/>
              <a:t>ème</a:t>
            </a:r>
            <a:r>
              <a:rPr lang="fr-FR" baseline="0" dirty="0" smtClean="0"/>
              <a:t> robinet monté sur la ligne, 100% régulateur débit pas forcément au bon endroit/ montage supplémentaire  sur la ligne ↗ risque infectieux + mauvaise </a:t>
            </a:r>
            <a:r>
              <a:rPr lang="fr-FR" baseline="0" dirty="0" err="1" smtClean="0"/>
              <a:t>adm</a:t>
            </a:r>
            <a:r>
              <a:rPr lang="fr-FR" baseline="0" dirty="0" smtClean="0"/>
              <a:t> des thérapeutiques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1568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Objectifs </a:t>
            </a:r>
            <a:r>
              <a:rPr lang="fr-FR" dirty="0" err="1" smtClean="0"/>
              <a:t>cf</a:t>
            </a:r>
            <a:r>
              <a:rPr lang="fr-FR" dirty="0" smtClean="0"/>
              <a:t> feuille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7706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 situation où Un patient doit être perfusé à son arrivée: Un trouble de la vigilance, Une instabilité hémodynamique 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pose d’un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cathéter obturé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implique la prescription d’un traitement non continu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Tout patient perfusé dans les box, transféré en UHTCD avec une perfusion, La prescription sera réévaluée le lendemain matin par les équipes médicale et paramédicale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Maintien de la perfusion: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persistance des troubles de la vigilance, instabilité hémodynamique, obligation de rester à jeun : intervention chirurgicale, examens complémentaires, traitement IV en continu nécessaire à la prise en charge du patient 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troubles de la déglutition, nausées, vomissements ou douleur, fréquence respiratoire &gt; 25 et saturation &lt; 92, douleur avec EVN &gt; 5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Retrait de la perfusion 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Dès que le relais à un traitement per-os est possible.</a:t>
            </a:r>
          </a:p>
          <a:p>
            <a:pPr lvl="0"/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751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NA= pas assez d’éléments dans le dossier pour juger </a:t>
            </a:r>
          </a:p>
          <a:p>
            <a:r>
              <a:rPr lang="fr-FR" dirty="0" smtClean="0"/>
              <a:t>Critères pertinence</a:t>
            </a:r>
            <a:r>
              <a:rPr lang="fr-FR" baseline="0" dirty="0" smtClean="0"/>
              <a:t> maintien VVP: critères cliniques (instabilité hémodynamique, voie orale impossible, capital veineux précaire –difficile à perfuser, troubles conscience) ou médicamenteux (acte invasif prévu, </a:t>
            </a:r>
            <a:r>
              <a:rPr lang="fr-FR" baseline="0" dirty="0" err="1" smtClean="0"/>
              <a:t>ttt</a:t>
            </a:r>
            <a:r>
              <a:rPr lang="fr-FR" baseline="0" dirty="0" smtClean="0"/>
              <a:t> iv nécessaire, réhydratation)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8315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Suivi du matériel: solutés, CVP, perfuseurs, régulateurs de débit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92476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412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1CC0C-9873-4B14-8DCF-B413124F66DB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6414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61A259-5151-4BC7-A5D3-BB64B3625E6F}" type="datetimeFigureOut">
              <a:rPr lang="fr-FR" smtClean="0"/>
              <a:pPr/>
              <a:t>04/06/2019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12F116-693E-48DF-B864-42BBB59E6D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Pratiques infirmières et voies veineuses périphériques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69741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3 services, 3 retours d’expérience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dirty="0" smtClean="0"/>
              <a:t>Johanna Albert, cadre de santé</a:t>
            </a:r>
          </a:p>
          <a:p>
            <a:r>
              <a:rPr lang="fr-FR" sz="2000" dirty="0" smtClean="0"/>
              <a:t>Médecine gériatrique – CH Niort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658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Variations consommation UHCD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476589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269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d’urologie- néphrologie </a:t>
            </a:r>
            <a:br>
              <a:rPr lang="fr-FR" dirty="0" smtClean="0"/>
            </a:br>
            <a:r>
              <a:rPr lang="fr-FR" dirty="0" smtClean="0"/>
              <a:t>2016- 2017</a:t>
            </a:r>
            <a:br>
              <a:rPr lang="fr-FR" dirty="0" smtClean="0"/>
            </a:br>
            <a:r>
              <a:rPr lang="fr-FR" dirty="0" smtClean="0"/>
              <a:t>Contexte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>
            <a:normAutofit fontScale="92500" lnSpcReduction="20000"/>
          </a:bodyPr>
          <a:lstStyle/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Dérives observées dans l’utilisation des KT obturés (posés en systématique)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Infections sur CVP (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veinites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1 bactériémie)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Traçabilité des poses et surveillances des CVP insuffisante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Médecin néphrologue intéressé pour travailler sur ce sujet avec 1 IDE (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fr-F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Moumas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G.Nadeau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6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Service d’urologie- néphrologie </a:t>
            </a:r>
            <a:br>
              <a:rPr lang="fr-FR" dirty="0"/>
            </a:br>
            <a:r>
              <a:rPr lang="fr-FR" dirty="0"/>
              <a:t>2016- 2017</a:t>
            </a:r>
            <a:br>
              <a:rPr lang="fr-FR" dirty="0"/>
            </a:br>
            <a:r>
              <a:rPr lang="fr-FR" dirty="0"/>
              <a:t>A</a:t>
            </a:r>
            <a:r>
              <a:rPr lang="fr-FR" dirty="0" smtClean="0"/>
              <a:t>ctions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49424"/>
            <a:ext cx="8712968" cy="4325112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Audit par observation et recueil de données dans le DPI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73 dossiers en 2016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Présentation des résultats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+ objectifs en réunion d’équipe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Contacts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avec la pharmacie pour « encadrer » la dotation de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Nexiva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Création d’une affiche pour aider au choix du KT selon la prescription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audit 1 an après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en réunion équipe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681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fr-FR" dirty="0"/>
              <a:t>Service d’urologie- néphrologie </a:t>
            </a:r>
            <a:br>
              <a:rPr lang="fr-FR" dirty="0"/>
            </a:br>
            <a:r>
              <a:rPr lang="fr-FR" dirty="0"/>
              <a:t>2016- 2017</a:t>
            </a:r>
            <a:br>
              <a:rPr lang="fr-FR" dirty="0"/>
            </a:br>
            <a:r>
              <a:rPr lang="fr-FR" dirty="0"/>
              <a:t>R</a:t>
            </a:r>
            <a:r>
              <a:rPr lang="fr-FR" dirty="0" smtClean="0"/>
              <a:t>ésultats audits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713529"/>
              </p:ext>
            </p:extLst>
          </p:nvPr>
        </p:nvGraphicFramePr>
        <p:xfrm>
          <a:off x="395536" y="2420888"/>
          <a:ext cx="822960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894112"/>
                <a:gridCol w="2743200"/>
              </a:tblGrid>
              <a:tr h="39345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</a:tr>
              <a:tr h="39345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73 dossiers audités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261218">
                <a:tc>
                  <a:txBody>
                    <a:bodyPr/>
                    <a:lstStyle/>
                    <a:p>
                      <a:r>
                        <a:rPr lang="fr-FR" dirty="0" smtClean="0"/>
                        <a:t>KT obturés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30 service (8 A/ 22 NA)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11 urgences (1A/ 10 NA)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2 autre (2NA)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18 service (7A/ 11NA)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14 urgences (14 NA)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 autre</a:t>
                      </a:r>
                      <a:endParaRPr lang="fr-FR" dirty="0"/>
                    </a:p>
                  </a:txBody>
                  <a:tcPr/>
                </a:tc>
              </a:tr>
              <a:tr h="1552268">
                <a:tc>
                  <a:txBody>
                    <a:bodyPr/>
                    <a:lstStyle/>
                    <a:p>
                      <a:r>
                        <a:rPr lang="fr-FR" dirty="0" smtClean="0"/>
                        <a:t>KT standard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30 (30 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5 service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2 urgences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23 autre (bloc opératoire ++)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 (3 NA)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10 service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30 autre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564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 médecine gériatrique 2019</a:t>
            </a:r>
            <a:br>
              <a:rPr lang="fr-FR" dirty="0" smtClean="0"/>
            </a:br>
            <a:r>
              <a:rPr lang="fr-FR" dirty="0" smtClean="0"/>
              <a:t>Contexte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Traçabilité relative aux CVP insuffisante (date de pose, surveillance/ équipe)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Aucun KT standard dans la réserve de matériel, aucune consommation (janvier- mai 2019), jeunes IDE ne savent plus les poser, pour elles, le KT obturé remplace le KT standard 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Plusieurs lymphangites suite perfusion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Venofer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(2 en décembre 2018, 4 en janvier 2019)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3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Service de médecine gériatrique </a:t>
            </a:r>
            <a:r>
              <a:rPr lang="fr-FR" dirty="0" smtClean="0"/>
              <a:t>2019</a:t>
            </a:r>
            <a:br>
              <a:rPr lang="fr-FR" dirty="0" smtClean="0"/>
            </a:br>
            <a:r>
              <a:rPr lang="fr-FR" dirty="0" smtClean="0"/>
              <a:t>Actions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 d’un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Crex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en mars 2019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CDS et 1 IDE du service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Équipe médicale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Médecin EOH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Pharmacien</a:t>
            </a:r>
          </a:p>
          <a:p>
            <a:pPr marL="457200" lvl="1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des causes: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Non respect des consignes du protocole hygiène, traçabilité des surveillances insuffisante, mauvaises pratiques de rinçage</a:t>
            </a:r>
          </a:p>
          <a:p>
            <a:pPr marL="704088" lvl="2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fr-FR" dirty="0" smtClean="0"/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30831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fr-FR" dirty="0"/>
              <a:t>Service de médecine gériatrique 2019</a:t>
            </a:r>
            <a:br>
              <a:rPr lang="fr-FR" dirty="0"/>
            </a:br>
            <a:r>
              <a:rPr lang="fr-FR" dirty="0" smtClean="0"/>
              <a:t>Actions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016466"/>
              </p:ext>
            </p:extLst>
          </p:nvPr>
        </p:nvGraphicFramePr>
        <p:xfrm>
          <a:off x="467544" y="3356992"/>
          <a:ext cx="8229600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560"/>
                <a:gridCol w="6275040"/>
              </a:tblGrid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highlight>
                            <a:srgbClr val="FFFF00"/>
                          </a:highlight>
                        </a:rPr>
                        <a:t>PROFESSIONNEL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1.Lecture critique du nouveau protocole hygiène sur les VVP à organiser dans le service avec l’équipe </a:t>
                      </a:r>
                      <a:r>
                        <a:rPr lang="fr-FR" sz="1400" dirty="0" smtClean="0">
                          <a:effectLst/>
                        </a:rPr>
                        <a:t>IDE (sept 2019)</a:t>
                      </a:r>
                      <a:endParaRPr lang="fr-F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2</a:t>
                      </a:r>
                      <a:r>
                        <a:rPr lang="fr-FR" sz="1400" dirty="0">
                          <a:effectLst/>
                        </a:rPr>
                        <a:t>. audits sur dossiers et par observation </a:t>
                      </a:r>
                      <a:r>
                        <a:rPr lang="fr-FR" sz="1400" dirty="0" smtClean="0">
                          <a:effectLst/>
                        </a:rPr>
                        <a:t>à planifier </a:t>
                      </a:r>
                      <a:r>
                        <a:rPr lang="fr-FR" sz="1400" dirty="0">
                          <a:effectLst/>
                        </a:rPr>
                        <a:t>(1 fois / trimestre)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2849546"/>
              </p:ext>
            </p:extLst>
          </p:nvPr>
        </p:nvGraphicFramePr>
        <p:xfrm>
          <a:off x="755576" y="1988840"/>
          <a:ext cx="8136904" cy="1112774"/>
        </p:xfrm>
        <a:graphic>
          <a:graphicData uri="http://schemas.openxmlformats.org/drawingml/2006/table">
            <a:tbl>
              <a:tblPr/>
              <a:tblGrid>
                <a:gridCol w="1708727"/>
                <a:gridCol w="6428177"/>
              </a:tblGrid>
              <a:tr h="108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highlight>
                            <a:srgbClr val="FFFF00"/>
                          </a:highlight>
                          <a:latin typeface="Trebuchet MS"/>
                          <a:ea typeface="Calibri"/>
                          <a:cs typeface="Times New Roman"/>
                        </a:rPr>
                        <a:t>TACHES/PROTOCOLES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Ecriture protocole de perfusion du </a:t>
                      </a:r>
                      <a:r>
                        <a:rPr lang="fr-FR" sz="1200" dirty="0" err="1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Venofer</a:t>
                      </a:r>
                      <a:r>
                        <a:rPr lang="fr-FR" sz="12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fr-FR" sz="1200" dirty="0" err="1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fr-FR" sz="12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2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protocole gastro + monographie du produit </a:t>
                      </a:r>
                      <a:r>
                        <a:rPr lang="fr-FR" sz="12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)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Standardiser la surveillance des CVP, Echelle  </a:t>
                      </a:r>
                      <a:r>
                        <a:rPr lang="fr-FR" sz="12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à venir sur le nouveau protocole </a:t>
                      </a:r>
                      <a:r>
                        <a:rPr lang="fr-FR" sz="12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institutionnel </a:t>
                      </a:r>
                      <a:r>
                        <a:rPr lang="fr-FR" sz="11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(échelle</a:t>
                      </a:r>
                      <a:r>
                        <a:rPr lang="fr-FR" sz="1400" baseline="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fr-FR" sz="1400" baseline="0" dirty="0" err="1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Maddox</a:t>
                      </a:r>
                      <a:r>
                        <a:rPr lang="fr-FR" sz="1400" baseline="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) 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6697318"/>
              </p:ext>
            </p:extLst>
          </p:nvPr>
        </p:nvGraphicFramePr>
        <p:xfrm>
          <a:off x="251520" y="5805264"/>
          <a:ext cx="8229600" cy="863092"/>
        </p:xfrm>
        <a:graphic>
          <a:graphicData uri="http://schemas.openxmlformats.org/drawingml/2006/table">
            <a:tbl>
              <a:tblPr/>
              <a:tblGrid>
                <a:gridCol w="2232248"/>
                <a:gridCol w="5997352"/>
              </a:tblGrid>
              <a:tr h="51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ENVIRONNEMENT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Dotations </a:t>
                      </a: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matériel de perfusion à revoir 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?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Intervention </a:t>
                      </a: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représentant BD à prévoir pour revoir utilisation KT 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classique?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8005977"/>
              </p:ext>
            </p:extLst>
          </p:nvPr>
        </p:nvGraphicFramePr>
        <p:xfrm>
          <a:off x="323528" y="4437112"/>
          <a:ext cx="8229600" cy="1235456"/>
        </p:xfrm>
        <a:graphic>
          <a:graphicData uri="http://schemas.openxmlformats.org/drawingml/2006/table">
            <a:tbl>
              <a:tblPr/>
              <a:tblGrid>
                <a:gridCol w="1800200"/>
                <a:gridCol w="6429400"/>
              </a:tblGrid>
              <a:tr h="727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highlight>
                            <a:srgbClr val="FFFF00"/>
                          </a:highlight>
                          <a:latin typeface="Trebuchet MS"/>
                          <a:ea typeface="Calibri"/>
                          <a:cs typeface="Times New Roman"/>
                        </a:rPr>
                        <a:t>INSTITUTION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GDT institutionnel voies veineuses à réactiver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Questionnaire auto évaluation 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sur </a:t>
                      </a: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tout le CH (évaluation des pratiques et recueil des besoins en formation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)- juin 2019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Organisation de formation par </a:t>
                      </a:r>
                      <a:r>
                        <a:rPr lang="fr-FR" sz="1400" dirty="0" smtClean="0"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simulation? 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10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Pratiques infirmières et voies veineuses périphériques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Nombreuses problématiques: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Rotation importante des IDE dans les unités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Charge de travail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Protocoles peu connus et peu appliqués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Méconnaissance du bon usage des DM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Manque de formation (initiale et continue)</a:t>
            </a:r>
          </a:p>
          <a:p>
            <a:pPr marL="411480" lvl="1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Pratiques de perfusion très hétérogènes dans les unités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2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Pratiques infirmières et voies veineuses périphériques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Plan d’action institutionnel indispensable: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Actions  à mener en équipe pluri professionnelle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Implication des praticiens des unités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Accompagnement des CDS 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Fort impact sur: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Valorisation des professionnels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Gain de temps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oût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Qualité des soins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46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des urgences 2010-2013</a:t>
            </a:r>
            <a:br>
              <a:rPr lang="fr-FR" dirty="0" smtClean="0"/>
            </a:br>
            <a:r>
              <a:rPr lang="fr-FR" dirty="0" smtClean="0"/>
              <a:t>Contexte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249424"/>
            <a:ext cx="8435280" cy="44919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EPP réalisées sur le CH: utilisation des CVP en gastro-entérologie (avec test nouveau dispositif KT obturé) + étude pertinence maintien des traitements injectables en médecine interne</a:t>
            </a:r>
          </a:p>
          <a:p>
            <a:pPr marL="109728" indent="0">
              <a:buNone/>
            </a:pPr>
            <a:endParaRPr lang="fr-FR" sz="5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Insatisfaction  des IDE quant à leur pratique de perfusion (pose en systématique, non respect des protocoles, charge de travail induite…)</a:t>
            </a:r>
          </a:p>
          <a:p>
            <a:pPr marL="0" indent="0">
              <a:buNone/>
            </a:pPr>
            <a:endParaRPr lang="fr-FR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Perfusions continues non médicamenteuses (garde veine) non tracées </a:t>
            </a:r>
          </a:p>
          <a:p>
            <a:endParaRPr lang="fr-FR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Quantités / coût du matériel utilisé// nombre de passages </a:t>
            </a:r>
          </a:p>
          <a:p>
            <a:pPr lvl="2"/>
            <a:r>
              <a:rPr lang="fr-FR" sz="4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Consommables</a:t>
            </a:r>
          </a:p>
          <a:p>
            <a:pPr lvl="2"/>
            <a:r>
              <a:rPr lang="fr-FR" sz="4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Déchets DASRI  </a:t>
            </a:r>
          </a:p>
          <a:p>
            <a:pPr marL="704088" lvl="2" indent="0">
              <a:buNone/>
            </a:pPr>
            <a:endParaRPr lang="fr-FR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fr-FR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fr-FR" dirty="0" smtClean="0"/>
          </a:p>
          <a:p>
            <a:pPr marL="914400" lvl="2" indent="0" algn="ctr">
              <a:buNone/>
            </a:pPr>
            <a: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Réunion CSS, CDS, IDE volontaires, médecins, médecin EOH, pharmacien, qualiticienne</a:t>
            </a:r>
          </a:p>
          <a:p>
            <a:pPr marL="914400" lvl="2" indent="0">
              <a:buNone/>
            </a:pPr>
            <a:endParaRPr lang="fr-F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ctr">
              <a:buNone/>
            </a:pPr>
            <a:r>
              <a:rPr lang="fr-FR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 du pilotage et des groupes de travail</a:t>
            </a:r>
          </a:p>
          <a:p>
            <a:pPr marL="914400" lvl="2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054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des urgences 2010-2013</a:t>
            </a:r>
            <a:br>
              <a:rPr lang="fr-FR" dirty="0" smtClean="0"/>
            </a:br>
            <a:r>
              <a:rPr lang="fr-FR" dirty="0"/>
              <a:t>R</a:t>
            </a:r>
            <a:r>
              <a:rPr lang="fr-FR" dirty="0" smtClean="0"/>
              <a:t>ecueils de données (jan-</a:t>
            </a:r>
            <a:r>
              <a:rPr lang="fr-FR" dirty="0" err="1" smtClean="0"/>
              <a:t>fév</a:t>
            </a:r>
            <a:r>
              <a:rPr lang="fr-FR" dirty="0" smtClean="0"/>
              <a:t> 2011)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Auto évaluation des pratiques et des connaissances par les IDE 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questionnaire  rempli lors d’un entretien avec un CDS de l’unité (32 IDE sur 39)</a:t>
            </a:r>
          </a:p>
          <a:p>
            <a:pPr marL="704088" lvl="2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Audits des dossiers de l’UHCD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grille de recueil de données remplie par le CDS et le médecin de l’unité (50 dossiers)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Patient perfusé, présent depuis au moins 24H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Évaluation de la pertinence du maintien de la perfusion: oui = 65%</a:t>
            </a:r>
          </a:p>
          <a:p>
            <a:pPr marL="704088" lvl="2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Observations directes par le CDS (50 patients)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Grille de recueil de données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Évaluation de la pertinence utilisation du matériel dans les montages réalisés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450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des urgences 2010-2013</a:t>
            </a:r>
            <a:br>
              <a:rPr lang="fr-FR" dirty="0" smtClean="0"/>
            </a:br>
            <a:r>
              <a:rPr lang="fr-FR" dirty="0" smtClean="0"/>
              <a:t>Axes amélioration (mai 2011)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Améliorer la pertinence de la pose et du maintien des CVP aux urgences</a:t>
            </a:r>
          </a:p>
          <a:p>
            <a:pPr marL="137160" lvl="0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Améliorer les pratiques de soins liées à la pose de VVP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Respect des procédures d’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identito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 vigilance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Respect des procédures d’hygiène en lien avec la pose, la surveillance et l’entretien des CVP</a:t>
            </a:r>
          </a:p>
          <a:p>
            <a:pPr lvl="1"/>
            <a:endParaRPr lang="fr-FR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Optimiser l’utilisation du matériel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adapter la ligne de perfusion (choix du CVP, montage) à l’utilisation prévue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364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des urgences 2010-2013</a:t>
            </a:r>
            <a:br>
              <a:rPr lang="fr-FR" dirty="0" smtClean="0"/>
            </a:br>
            <a:r>
              <a:rPr lang="fr-FR" dirty="0" smtClean="0"/>
              <a:t>Actions correctives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lvl="0" indent="0" algn="ctr">
              <a:buNone/>
            </a:pPr>
            <a:r>
              <a:rPr lang="fr-FR" u="sng" dirty="0" smtClean="0"/>
              <a:t>Axe n°1: améliorer la pertinence de la pose et du maintien des CVP aux urgences</a:t>
            </a:r>
          </a:p>
          <a:p>
            <a:pPr marL="137160" lvl="0" indent="0" algn="ctr">
              <a:buNone/>
            </a:pPr>
            <a:endParaRPr lang="fr-FR" u="sng" dirty="0" smtClean="0"/>
          </a:p>
          <a:p>
            <a:r>
              <a:rPr lang="fr-FR" sz="2400" dirty="0" smtClean="0"/>
              <a:t>GDT médecins + cadre + IDE</a:t>
            </a:r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fr-FR" dirty="0" smtClean="0"/>
              <a:t>	Rédaction et validation de protocoles médico soignants:</a:t>
            </a:r>
          </a:p>
          <a:p>
            <a:pPr marL="813816" lvl="2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fr-FR" dirty="0" smtClean="0"/>
              <a:t>Critères de pose de CVP ou KT obturé selon motifs d’entrées</a:t>
            </a:r>
          </a:p>
          <a:p>
            <a:pPr marL="813816" lvl="2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fr-FR" dirty="0" smtClean="0"/>
              <a:t>Critères de pertinence du maintien des CVP</a:t>
            </a:r>
          </a:p>
          <a:p>
            <a:r>
              <a:rPr lang="fr-FR" sz="2400" dirty="0" smtClean="0"/>
              <a:t>Information/ formation des équipes</a:t>
            </a:r>
          </a:p>
          <a:p>
            <a:r>
              <a:rPr lang="fr-FR" sz="2400" dirty="0" smtClean="0"/>
              <a:t>Utilisation KT obturé à partir de mai 2012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795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01824"/>
          </a:xfrm>
        </p:spPr>
        <p:txBody>
          <a:bodyPr>
            <a:normAutofit fontScale="90000"/>
          </a:bodyPr>
          <a:lstStyle/>
          <a:p>
            <a:r>
              <a:rPr lang="fr-FR" dirty="0"/>
              <a:t>Service des urgences 2010-2013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Évaluation axe 1 (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décembre 2012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Respect du protocole de pertinence de la pose des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KT obturés: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audit de 140 dossiers des urgences (IDE + CDS+ médecin)</a:t>
            </a:r>
          </a:p>
          <a:p>
            <a:pPr lvl="2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6 journées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différentes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Oui (101)- non (35)- NA (4)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5256" lvl="2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Respect du protocole de maintien d’un CVP</a:t>
            </a:r>
          </a:p>
          <a:p>
            <a:pPr lvl="2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Audit 50 dossiers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UHCD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(CDS + médecin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Maintien justifié dans 70% des dossiers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942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Service des urgences 2010-2013</a:t>
            </a:r>
            <a:br>
              <a:rPr lang="fr-FR" dirty="0" smtClean="0"/>
            </a:br>
            <a:r>
              <a:rPr lang="fr-FR" dirty="0" smtClean="0"/>
              <a:t>Actions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Axe n°3: Optimiser l’utilisation du matériel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GDT CDS + IDE + service d’hygiène + pharmacie+ représentant laboratoire BD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Suivi de la consommation du matériel 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Rédaction d’un référentiel de dilution et d’administration des thérapeutiques injectables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des IDE à l’utilisation du KT obturé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Nexiva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optimisation des dispositifs de perfusion 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des services d’aval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Accompagnement ++ du CDS </a:t>
            </a:r>
          </a:p>
          <a:p>
            <a:pPr marL="109728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902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Service des urgences 2010-2013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axe 3 (décembre 2012)</a:t>
            </a:r>
          </a:p>
          <a:p>
            <a:pPr marL="109728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recueil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données par observation directe des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montages (50 grilles/ UHCD) </a:t>
            </a:r>
          </a:p>
          <a:p>
            <a:pPr marL="411480" lvl="1" indent="0" algn="just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Évolutions des consommations sur les  tableaux de suivi de consommation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matériel (comparaison mai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décembre 2011/ mai à décembre 2012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)- analyse des résultats et information des équipes (juillet 2013)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4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Variations consommations Box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982729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35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1040</TotalTime>
  <Words>1349</Words>
  <Application>Microsoft Office PowerPoint</Application>
  <PresentationFormat>Affichage à l'écran (4:3)</PresentationFormat>
  <Paragraphs>215</Paragraphs>
  <Slides>18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Urbain</vt:lpstr>
      <vt:lpstr>Pratiques infirmières et voies veineuses périphériques</vt:lpstr>
      <vt:lpstr>Service des urgences 2010-2013 Contexte </vt:lpstr>
      <vt:lpstr>Service des urgences 2010-2013 Recueils de données (jan-fév 2011)</vt:lpstr>
      <vt:lpstr>Service des urgences 2010-2013 Axes amélioration (mai 2011)</vt:lpstr>
      <vt:lpstr>Service des urgences 2010-2013 Actions correctives</vt:lpstr>
      <vt:lpstr>Service des urgences 2010-2013 </vt:lpstr>
      <vt:lpstr>Service des urgences 2010-2013 Actions </vt:lpstr>
      <vt:lpstr>Service des urgences 2010-2013</vt:lpstr>
      <vt:lpstr>Variations consommations Box</vt:lpstr>
      <vt:lpstr>Variations consommation UHCD </vt:lpstr>
      <vt:lpstr>Service d’urologie- néphrologie  2016- 2017 Contexte  </vt:lpstr>
      <vt:lpstr>Service d’urologie- néphrologie  2016- 2017 Actions </vt:lpstr>
      <vt:lpstr>Service d’urologie- néphrologie  2016- 2017 Résultats audits </vt:lpstr>
      <vt:lpstr>Service de médecine gériatrique 2019 Contexte </vt:lpstr>
      <vt:lpstr>Service de médecine gériatrique 2019 Actions </vt:lpstr>
      <vt:lpstr>Service de médecine gériatrique 2019 Actions </vt:lpstr>
      <vt:lpstr>Pratiques infirmières et voies veineuses périphériques</vt:lpstr>
      <vt:lpstr>Pratiques infirmières et voies veineuses périphériques</vt:lpstr>
    </vt:vector>
  </TitlesOfParts>
  <Company>CH-NIORT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Pratiques infirmières et perfusion</dc:title>
  <dc:creator>ALBERT Johanna</dc:creator>
  <cp:lastModifiedBy>A C P P H O S</cp:lastModifiedBy>
  <cp:revision>41</cp:revision>
  <cp:lastPrinted>2019-05-31T14:16:03Z</cp:lastPrinted>
  <dcterms:created xsi:type="dcterms:W3CDTF">2019-05-22T07:44:24Z</dcterms:created>
  <dcterms:modified xsi:type="dcterms:W3CDTF">2019-06-04T08:28:19Z</dcterms:modified>
</cp:coreProperties>
</file>